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7" r:id="rId2"/>
    <p:sldId id="269" r:id="rId3"/>
    <p:sldId id="272" r:id="rId4"/>
    <p:sldId id="273" r:id="rId5"/>
    <p:sldId id="266" r:id="rId6"/>
    <p:sldId id="270" r:id="rId7"/>
    <p:sldId id="274" r:id="rId8"/>
    <p:sldId id="275" r:id="rId9"/>
    <p:sldId id="276" r:id="rId10"/>
    <p:sldId id="345" r:id="rId11"/>
    <p:sldId id="282" r:id="rId12"/>
    <p:sldId id="352" r:id="rId13"/>
    <p:sldId id="353" r:id="rId14"/>
    <p:sldId id="350" r:id="rId15"/>
    <p:sldId id="287" r:id="rId16"/>
    <p:sldId id="289" r:id="rId17"/>
    <p:sldId id="325" r:id="rId18"/>
    <p:sldId id="300" r:id="rId19"/>
    <p:sldId id="291" r:id="rId20"/>
    <p:sldId id="333" r:id="rId21"/>
    <p:sldId id="296" r:id="rId22"/>
    <p:sldId id="307" r:id="rId23"/>
    <p:sldId id="321" r:id="rId24"/>
    <p:sldId id="326" r:id="rId25"/>
    <p:sldId id="293" r:id="rId26"/>
    <p:sldId id="301" r:id="rId27"/>
    <p:sldId id="341" r:id="rId28"/>
    <p:sldId id="342" r:id="rId29"/>
    <p:sldId id="344" r:id="rId30"/>
    <p:sldId id="317" r:id="rId31"/>
    <p:sldId id="338" r:id="rId32"/>
    <p:sldId id="339" r:id="rId33"/>
    <p:sldId id="303" r:id="rId34"/>
    <p:sldId id="305" r:id="rId35"/>
    <p:sldId id="335" r:id="rId36"/>
    <p:sldId id="336" r:id="rId37"/>
    <p:sldId id="330" r:id="rId38"/>
    <p:sldId id="323" r:id="rId39"/>
    <p:sldId id="313" r:id="rId40"/>
    <p:sldId id="315" r:id="rId41"/>
    <p:sldId id="309" r:id="rId42"/>
    <p:sldId id="319" r:id="rId43"/>
    <p:sldId id="356" r:id="rId44"/>
    <p:sldId id="359" r:id="rId45"/>
    <p:sldId id="360" r:id="rId4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FF9900"/>
    <a:srgbClr val="C10000"/>
    <a:srgbClr val="000000"/>
    <a:srgbClr val="FFFF66"/>
    <a:srgbClr val="EB1E23"/>
    <a:srgbClr val="FF1E23"/>
    <a:srgbClr val="660034"/>
    <a:srgbClr val="B1262B"/>
    <a:srgbClr val="1E3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8" autoAdjust="0"/>
  </p:normalViewPr>
  <p:slideViewPr>
    <p:cSldViewPr snapToGrid="0" snapToObjects="1">
      <p:cViewPr varScale="1">
        <p:scale>
          <a:sx n="114" d="100"/>
          <a:sy n="114" d="100"/>
        </p:scale>
        <p:origin x="-127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B573C-4F5D-8E47-AF70-B19A3B242C96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B32672A5-42CF-AF47-B1A3-E8671A546051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+mj-lt"/>
            </a:rPr>
            <a:t>Link Building</a:t>
          </a:r>
          <a:endParaRPr lang="en-US" dirty="0">
            <a:latin typeface="+mj-lt"/>
          </a:endParaRPr>
        </a:p>
      </dgm:t>
    </dgm:pt>
    <dgm:pt modelId="{03768ED5-9107-5F4F-B945-A385DAF5F43C}" type="parTrans" cxnId="{B790098A-3491-B048-BAE5-1D3FF38CB453}">
      <dgm:prSet/>
      <dgm:spPr/>
      <dgm:t>
        <a:bodyPr/>
        <a:lstStyle/>
        <a:p>
          <a:endParaRPr lang="en-US"/>
        </a:p>
      </dgm:t>
    </dgm:pt>
    <dgm:pt modelId="{B74256D0-7713-5040-A9B2-A389B19A77FF}" type="sibTrans" cxnId="{B790098A-3491-B048-BAE5-1D3FF38CB453}">
      <dgm:prSet/>
      <dgm:spPr/>
      <dgm:t>
        <a:bodyPr/>
        <a:lstStyle/>
        <a:p>
          <a:endParaRPr lang="en-US"/>
        </a:p>
      </dgm:t>
    </dgm:pt>
    <dgm:pt modelId="{A98BA891-AD38-6E44-A85C-39FF016BAE16}" type="pres">
      <dgm:prSet presAssocID="{5D3B573C-4F5D-8E47-AF70-B19A3B242C96}" presName="compositeShape" presStyleCnt="0">
        <dgm:presLayoutVars>
          <dgm:chMax val="7"/>
          <dgm:dir/>
          <dgm:resizeHandles val="exact"/>
        </dgm:presLayoutVars>
      </dgm:prSet>
      <dgm:spPr/>
    </dgm:pt>
    <dgm:pt modelId="{A6E69C5B-31AC-A04C-ADD3-9E1901A45C49}" type="pres">
      <dgm:prSet presAssocID="{B32672A5-42CF-AF47-B1A3-E8671A546051}" presName="circ1TxSh" presStyleLbl="vennNode1" presStyleIdx="0" presStyleCnt="1" custLinFactNeighborX="424"/>
      <dgm:spPr/>
      <dgm:t>
        <a:bodyPr/>
        <a:lstStyle/>
        <a:p>
          <a:endParaRPr lang="en-US"/>
        </a:p>
      </dgm:t>
    </dgm:pt>
  </dgm:ptLst>
  <dgm:cxnLst>
    <dgm:cxn modelId="{CEE00226-1350-8B44-BFCE-4F325ECBC872}" type="presOf" srcId="{5D3B573C-4F5D-8E47-AF70-B19A3B242C96}" destId="{A98BA891-AD38-6E44-A85C-39FF016BAE16}" srcOrd="0" destOrd="0" presId="urn:microsoft.com/office/officeart/2005/8/layout/venn1"/>
    <dgm:cxn modelId="{B790098A-3491-B048-BAE5-1D3FF38CB453}" srcId="{5D3B573C-4F5D-8E47-AF70-B19A3B242C96}" destId="{B32672A5-42CF-AF47-B1A3-E8671A546051}" srcOrd="0" destOrd="0" parTransId="{03768ED5-9107-5F4F-B945-A385DAF5F43C}" sibTransId="{B74256D0-7713-5040-A9B2-A389B19A77FF}"/>
    <dgm:cxn modelId="{D5F55E19-51CF-6E41-ABC4-46E301779A4C}" type="presOf" srcId="{B32672A5-42CF-AF47-B1A3-E8671A546051}" destId="{A6E69C5B-31AC-A04C-ADD3-9E1901A45C49}" srcOrd="0" destOrd="0" presId="urn:microsoft.com/office/officeart/2005/8/layout/venn1"/>
    <dgm:cxn modelId="{1D894B32-33BC-B04D-95BE-60D73ECCB6B5}" type="presParOf" srcId="{A98BA891-AD38-6E44-A85C-39FF016BAE16}" destId="{A6E69C5B-31AC-A04C-ADD3-9E1901A45C4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B573C-4F5D-8E47-AF70-B19A3B242C96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B32672A5-42CF-AF47-B1A3-E8671A546051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rgbClr val="00B0F0"/>
        </a:solidFill>
        <a:ln w="28575"/>
      </dgm:spPr>
      <dgm:t>
        <a:bodyPr/>
        <a:lstStyle/>
        <a:p>
          <a:r>
            <a:rPr lang="en-US" sz="2400" dirty="0" smtClean="0">
              <a:latin typeface="+mj-lt"/>
              <a:cs typeface="Helvetica"/>
            </a:rPr>
            <a:t>LINK BUILDING</a:t>
          </a:r>
          <a:endParaRPr lang="en-US" sz="2400" dirty="0">
            <a:latin typeface="+mj-lt"/>
            <a:cs typeface="Helvetica"/>
          </a:endParaRPr>
        </a:p>
      </dgm:t>
    </dgm:pt>
    <dgm:pt modelId="{03768ED5-9107-5F4F-B945-A385DAF5F43C}" type="parTrans" cxnId="{B790098A-3491-B048-BAE5-1D3FF38CB453}">
      <dgm:prSet/>
      <dgm:spPr/>
      <dgm:t>
        <a:bodyPr/>
        <a:lstStyle/>
        <a:p>
          <a:endParaRPr lang="en-US"/>
        </a:p>
      </dgm:t>
    </dgm:pt>
    <dgm:pt modelId="{B74256D0-7713-5040-A9B2-A389B19A77FF}" type="sibTrans" cxnId="{B790098A-3491-B048-BAE5-1D3FF38CB453}">
      <dgm:prSet/>
      <dgm:spPr/>
      <dgm:t>
        <a:bodyPr/>
        <a:lstStyle/>
        <a:p>
          <a:endParaRPr lang="en-US"/>
        </a:p>
      </dgm:t>
    </dgm:pt>
    <dgm:pt modelId="{A98BA891-AD38-6E44-A85C-39FF016BAE16}" type="pres">
      <dgm:prSet presAssocID="{5D3B573C-4F5D-8E47-AF70-B19A3B242C96}" presName="compositeShape" presStyleCnt="0">
        <dgm:presLayoutVars>
          <dgm:chMax val="7"/>
          <dgm:dir/>
          <dgm:resizeHandles val="exact"/>
        </dgm:presLayoutVars>
      </dgm:prSet>
      <dgm:spPr/>
    </dgm:pt>
    <dgm:pt modelId="{A6E69C5B-31AC-A04C-ADD3-9E1901A45C49}" type="pres">
      <dgm:prSet presAssocID="{B32672A5-42CF-AF47-B1A3-E8671A546051}" presName="circ1TxSh" presStyleLbl="vennNode1" presStyleIdx="0" presStyleCnt="1" custScaleX="137642" custLinFactNeighborX="-18679"/>
      <dgm:spPr/>
      <dgm:t>
        <a:bodyPr/>
        <a:lstStyle/>
        <a:p>
          <a:endParaRPr lang="en-US"/>
        </a:p>
      </dgm:t>
    </dgm:pt>
  </dgm:ptLst>
  <dgm:cxnLst>
    <dgm:cxn modelId="{B790098A-3491-B048-BAE5-1D3FF38CB453}" srcId="{5D3B573C-4F5D-8E47-AF70-B19A3B242C96}" destId="{B32672A5-42CF-AF47-B1A3-E8671A546051}" srcOrd="0" destOrd="0" parTransId="{03768ED5-9107-5F4F-B945-A385DAF5F43C}" sibTransId="{B74256D0-7713-5040-A9B2-A389B19A77FF}"/>
    <dgm:cxn modelId="{DF056352-C58A-6A47-BD26-AF98475B9BAD}" type="presOf" srcId="{5D3B573C-4F5D-8E47-AF70-B19A3B242C96}" destId="{A98BA891-AD38-6E44-A85C-39FF016BAE16}" srcOrd="0" destOrd="0" presId="urn:microsoft.com/office/officeart/2005/8/layout/venn1"/>
    <dgm:cxn modelId="{3F973201-6A04-AD42-8B15-41CA16FA4FD0}" type="presOf" srcId="{B32672A5-42CF-AF47-B1A3-E8671A546051}" destId="{A6E69C5B-31AC-A04C-ADD3-9E1901A45C49}" srcOrd="0" destOrd="0" presId="urn:microsoft.com/office/officeart/2005/8/layout/venn1"/>
    <dgm:cxn modelId="{F84EDC5A-A6CA-CA4B-8EA5-99CBA8F31D0D}" type="presParOf" srcId="{A98BA891-AD38-6E44-A85C-39FF016BAE16}" destId="{A6E69C5B-31AC-A04C-ADD3-9E1901A45C4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3B573C-4F5D-8E47-AF70-B19A3B242C96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B32672A5-42CF-AF47-B1A3-E8671A546051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US" sz="2400" dirty="0" smtClean="0">
              <a:latin typeface="+mj-lt"/>
              <a:cs typeface="Helvetica"/>
            </a:rPr>
            <a:t>LINK BUILDING</a:t>
          </a:r>
          <a:endParaRPr lang="en-US" sz="2400" dirty="0">
            <a:latin typeface="+mj-lt"/>
            <a:cs typeface="Helvetica"/>
          </a:endParaRPr>
        </a:p>
      </dgm:t>
    </dgm:pt>
    <dgm:pt modelId="{03768ED5-9107-5F4F-B945-A385DAF5F43C}" type="parTrans" cxnId="{B790098A-3491-B048-BAE5-1D3FF38CB453}">
      <dgm:prSet/>
      <dgm:spPr/>
      <dgm:t>
        <a:bodyPr/>
        <a:lstStyle/>
        <a:p>
          <a:endParaRPr lang="en-US"/>
        </a:p>
      </dgm:t>
    </dgm:pt>
    <dgm:pt modelId="{B74256D0-7713-5040-A9B2-A389B19A77FF}" type="sibTrans" cxnId="{B790098A-3491-B048-BAE5-1D3FF38CB453}">
      <dgm:prSet/>
      <dgm:spPr/>
      <dgm:t>
        <a:bodyPr/>
        <a:lstStyle/>
        <a:p>
          <a:endParaRPr lang="en-US"/>
        </a:p>
      </dgm:t>
    </dgm:pt>
    <dgm:pt modelId="{A98BA891-AD38-6E44-A85C-39FF016BAE16}" type="pres">
      <dgm:prSet presAssocID="{5D3B573C-4F5D-8E47-AF70-B19A3B242C96}" presName="compositeShape" presStyleCnt="0">
        <dgm:presLayoutVars>
          <dgm:chMax val="7"/>
          <dgm:dir/>
          <dgm:resizeHandles val="exact"/>
        </dgm:presLayoutVars>
      </dgm:prSet>
      <dgm:spPr/>
    </dgm:pt>
    <dgm:pt modelId="{A6E69C5B-31AC-A04C-ADD3-9E1901A45C49}" type="pres">
      <dgm:prSet presAssocID="{B32672A5-42CF-AF47-B1A3-E8671A546051}" presName="circ1TxSh" presStyleLbl="vennNode1" presStyleIdx="0" presStyleCnt="1" custScaleX="137642" custLinFactNeighborX="-18679"/>
      <dgm:spPr/>
      <dgm:t>
        <a:bodyPr/>
        <a:lstStyle/>
        <a:p>
          <a:endParaRPr lang="en-US"/>
        </a:p>
      </dgm:t>
    </dgm:pt>
  </dgm:ptLst>
  <dgm:cxnLst>
    <dgm:cxn modelId="{B790098A-3491-B048-BAE5-1D3FF38CB453}" srcId="{5D3B573C-4F5D-8E47-AF70-B19A3B242C96}" destId="{B32672A5-42CF-AF47-B1A3-E8671A546051}" srcOrd="0" destOrd="0" parTransId="{03768ED5-9107-5F4F-B945-A385DAF5F43C}" sibTransId="{B74256D0-7713-5040-A9B2-A389B19A77FF}"/>
    <dgm:cxn modelId="{C837B607-73C8-054B-A49D-E7166FDF3CAB}" type="presOf" srcId="{5D3B573C-4F5D-8E47-AF70-B19A3B242C96}" destId="{A98BA891-AD38-6E44-A85C-39FF016BAE16}" srcOrd="0" destOrd="0" presId="urn:microsoft.com/office/officeart/2005/8/layout/venn1"/>
    <dgm:cxn modelId="{B8CCC2E1-24D1-1843-8FC7-AA4551519000}" type="presOf" srcId="{B32672A5-42CF-AF47-B1A3-E8671A546051}" destId="{A6E69C5B-31AC-A04C-ADD3-9E1901A45C49}" srcOrd="0" destOrd="0" presId="urn:microsoft.com/office/officeart/2005/8/layout/venn1"/>
    <dgm:cxn modelId="{1185ECAD-08E7-9A4B-AC7A-948AFC6ADBAD}" type="presParOf" srcId="{A98BA891-AD38-6E44-A85C-39FF016BAE16}" destId="{A6E69C5B-31AC-A04C-ADD3-9E1901A45C4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3B573C-4F5D-8E47-AF70-B19A3B242C96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A98BA891-AD38-6E44-A85C-39FF016BAE16}" type="pres">
      <dgm:prSet presAssocID="{5D3B573C-4F5D-8E47-AF70-B19A3B242C96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4D867A18-E27D-7049-A70E-F5F9E392321F}" type="presOf" srcId="{5D3B573C-4F5D-8E47-AF70-B19A3B242C96}" destId="{A98BA891-AD38-6E44-A85C-39FF016BAE1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3B573C-4F5D-8E47-AF70-B19A3B242C96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A98BA891-AD38-6E44-A85C-39FF016BAE16}" type="pres">
      <dgm:prSet presAssocID="{5D3B573C-4F5D-8E47-AF70-B19A3B242C96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F94AAF87-EC65-5C4A-A605-4771324FFC77}" type="presOf" srcId="{5D3B573C-4F5D-8E47-AF70-B19A3B242C96}" destId="{A98BA891-AD38-6E44-A85C-39FF016BAE1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69C5B-31AC-A04C-ADD3-9E1901A45C49}">
      <dsp:nvSpPr>
        <dsp:cNvPr id="0" name=""/>
        <dsp:cNvSpPr/>
      </dsp:nvSpPr>
      <dsp:spPr>
        <a:xfrm>
          <a:off x="201523" y="0"/>
          <a:ext cx="4896273" cy="4896273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+mj-lt"/>
            </a:rPr>
            <a:t>Link Building</a:t>
          </a:r>
          <a:endParaRPr lang="en-US" sz="6500" kern="1200" dirty="0">
            <a:latin typeface="+mj-lt"/>
          </a:endParaRPr>
        </a:p>
      </dsp:txBody>
      <dsp:txXfrm>
        <a:off x="918566" y="717043"/>
        <a:ext cx="3462187" cy="3462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69C5B-31AC-A04C-ADD3-9E1901A45C49}">
      <dsp:nvSpPr>
        <dsp:cNvPr id="0" name=""/>
        <dsp:cNvSpPr/>
      </dsp:nvSpPr>
      <dsp:spPr>
        <a:xfrm>
          <a:off x="143932" y="0"/>
          <a:ext cx="2051050" cy="1490133"/>
        </a:xfrm>
        <a:prstGeom prst="ellipse">
          <a:avLst/>
        </a:prstGeom>
        <a:solidFill>
          <a:srgbClr val="00B0F0"/>
        </a:solidFill>
        <a:ln w="28575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  <a:cs typeface="Helvetica"/>
            </a:rPr>
            <a:t>LINK BUILDING</a:t>
          </a:r>
          <a:endParaRPr lang="en-US" sz="2400" kern="1200" dirty="0">
            <a:latin typeface="+mj-lt"/>
            <a:cs typeface="Helvetica"/>
          </a:endParaRPr>
        </a:p>
      </dsp:txBody>
      <dsp:txXfrm>
        <a:off x="444301" y="218225"/>
        <a:ext cx="1450312" cy="1053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69C5B-31AC-A04C-ADD3-9E1901A45C49}">
      <dsp:nvSpPr>
        <dsp:cNvPr id="0" name=""/>
        <dsp:cNvSpPr/>
      </dsp:nvSpPr>
      <dsp:spPr>
        <a:xfrm>
          <a:off x="143932" y="0"/>
          <a:ext cx="2051050" cy="1490133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  <a:cs typeface="Helvetica"/>
            </a:rPr>
            <a:t>LINK BUILDING</a:t>
          </a:r>
          <a:endParaRPr lang="en-US" sz="2400" kern="1200" dirty="0">
            <a:latin typeface="+mj-lt"/>
            <a:cs typeface="Helvetica"/>
          </a:endParaRPr>
        </a:p>
      </dsp:txBody>
      <dsp:txXfrm>
        <a:off x="444301" y="218225"/>
        <a:ext cx="1450312" cy="1053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6811D-1AA5-B44C-AB85-926F7C603979}" type="datetimeFigureOut">
              <a:rPr lang="en-US" smtClean="0"/>
              <a:t>7/7/13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D864F-46BA-A048-93D2-A74AB2F4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23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FD795-2EF5-404E-8E5C-FE16A2910D23}" type="datetimeFigureOut">
              <a:rPr lang="en-US" smtClean="0"/>
              <a:t>7/7/13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628D-1E64-3B44-9BA5-1077D9EA6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31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628D-1E64-3B44-9BA5-1077D9EA63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9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628D-1E64-3B44-9BA5-1077D9EA63D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3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808" y="4815450"/>
            <a:ext cx="630545" cy="25321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FE8AF10E-0768-4849-B91D-39C2AEF774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415105" y="4799053"/>
            <a:ext cx="728895" cy="265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022462D-E658-1D4A-A4CE-7F1125959E23}" type="datetime1">
              <a:rPr lang="en-US" smtClean="0"/>
              <a:pPr/>
              <a:t>7/7/13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05894" y="4766911"/>
            <a:ext cx="1132213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MozCon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6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59433"/>
            <a:ext cx="9144000" cy="37623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="0" baseline="0">
                <a:solidFill>
                  <a:srgbClr val="1E363A"/>
                </a:solidFill>
              </a:defRPr>
            </a:lvl1pPr>
          </a:lstStyle>
          <a:p>
            <a:pPr lvl="0"/>
            <a:r>
              <a:rPr lang="en-US" dirty="0" smtClean="0"/>
              <a:t>NAME OF SPEAKER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808" y="4815450"/>
            <a:ext cx="630545" cy="25321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FE8AF10E-0768-4849-B91D-39C2AEF774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495883"/>
            <a:ext cx="9144000" cy="37623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1" i="0" baseline="0">
                <a:solidFill>
                  <a:srgbClr val="1E363A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415105" y="4799053"/>
            <a:ext cx="728895" cy="265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022462D-E658-1D4A-A4CE-7F1125959E23}" type="datetime1">
              <a:rPr lang="en-US" smtClean="0"/>
              <a:pPr/>
              <a:t>7/7/13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005894" y="4766911"/>
            <a:ext cx="1132213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MozCon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0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415105" y="4799053"/>
            <a:ext cx="728895" cy="265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022462D-E658-1D4A-A4CE-7F1125959E23}" type="datetime1">
              <a:rPr lang="en-US" smtClean="0"/>
              <a:pPr/>
              <a:t>7/7/13</a:t>
            </a:fld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808" y="4815450"/>
            <a:ext cx="630545" cy="25321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FE8AF10E-0768-4849-B91D-39C2AEF774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005894" y="4766911"/>
            <a:ext cx="1132213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MozCon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9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808" y="4815450"/>
            <a:ext cx="630545" cy="25321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FE8AF10E-0768-4849-B91D-39C2AEF774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637" y="532756"/>
            <a:ext cx="8312727" cy="5951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Add your slide title here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3"/>
          </p:nvPr>
        </p:nvSpPr>
        <p:spPr>
          <a:xfrm>
            <a:off x="415637" y="1250950"/>
            <a:ext cx="8312727" cy="356450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7F7F7F"/>
                </a:solidFill>
              </a:defRPr>
            </a:lvl1pPr>
            <a:lvl2pPr>
              <a:defRPr sz="1400">
                <a:solidFill>
                  <a:srgbClr val="7F7F7F"/>
                </a:solidFill>
              </a:defRPr>
            </a:lvl2pPr>
            <a:lvl3pPr>
              <a:defRPr sz="14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4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005894" y="4766911"/>
            <a:ext cx="1132213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MozCon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0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C5192-2833-439D-9920-5B90D447AD4D}" type="datetimeFigureOut">
              <a:rPr lang="en-US"/>
              <a:pPr>
                <a:defRPr/>
              </a:pPr>
              <a:t>7/7/13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FE07F-10C1-4B8E-965A-683C423B0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8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2" r:id="rId2"/>
    <p:sldLayoutId id="2147483674" r:id="rId3"/>
    <p:sldLayoutId id="2147483666" r:id="rId4"/>
    <p:sldLayoutId id="2147483676" r:id="rId5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hyperlink" Target="http://www.greenlaneseo.com/outdated-content-finde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hyperlink" Target="http://siege.cm/linkclum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hyperlink" Target="http://siegemedia.com/meet-auto-boomera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hyperlink" Target="http://www.google.com/insights/consumersurveys/home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hyperlink" Target="http://siegemedia.com/short-form-text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Ross Hudgens, Siege Media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Rapid Fire Link Building Tips for Your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9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EASILY FIND CONTACT FORMATS </a:t>
            </a:r>
          </a:p>
          <a:p>
            <a:pPr algn="ctr"/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EMAIL-FORMAT.COM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06" y="4425162"/>
            <a:ext cx="2031881" cy="656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72090"/>
            <a:ext cx="3163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@ROSSHUDGENS</a:t>
            </a:r>
            <a:endParaRPr lang="en-US" sz="22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60" y="1157365"/>
            <a:ext cx="6681080" cy="3455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11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6" y="1955800"/>
            <a:ext cx="4737019" cy="2943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en Sans" panose="020B0606030504020204" pitchFamily="34" charset="0"/>
                <a:cs typeface="Helvetica"/>
              </a:rPr>
              <a:t>SAVE TIME REMEMBERING OUTREACH</a:t>
            </a:r>
          </a:p>
          <a:p>
            <a:pPr algn="ctr"/>
            <a:r>
              <a:rPr lang="en-US" sz="2800" dirty="0" smtClean="0">
                <a:latin typeface="Open Sans" panose="020B0606030504020204" pitchFamily="34" charset="0"/>
                <a:cs typeface="Helvetica"/>
              </a:rPr>
              <a:t>ACCOUNT PWs WITH 1PASSWORD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46" y="1216742"/>
            <a:ext cx="5313331" cy="3346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51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6-28 at 11.36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1678514"/>
            <a:ext cx="8449733" cy="2110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LOCATE OLD CONTENT WITH </a:t>
            </a:r>
          </a:p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OUTDATED CONTENT FINDER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586748"/>
            <a:ext cx="9144000" cy="55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+mj-lt"/>
                <a:cs typeface="Helvetica"/>
                <a:hlinkClick r:id="rId3"/>
              </a:rPr>
              <a:t>http://www.greenlaneseo.com/outdated-content-finder</a:t>
            </a:r>
            <a:r>
              <a:rPr lang="en-US" sz="2000" dirty="0">
                <a:solidFill>
                  <a:srgbClr val="FFFFFF"/>
                </a:solidFill>
                <a:latin typeface="+mj-lt"/>
                <a:cs typeface="Helvetica"/>
                <a:hlinkClick r:id="rId3"/>
              </a:rPr>
              <a:t>/</a:t>
            </a:r>
            <a:endParaRPr lang="en-US" sz="2000" dirty="0">
              <a:solidFill>
                <a:srgbClr val="FFFFFF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6932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TRACK OPENS FOR BETTER </a:t>
            </a:r>
          </a:p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FOLLOW-UPS WITH BANANATAG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06" y="4425162"/>
            <a:ext cx="2031881" cy="656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672090"/>
            <a:ext cx="3163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@ROSSHUDGENS</a:t>
            </a:r>
            <a:endParaRPr lang="en-US" sz="22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4" y="1306727"/>
            <a:ext cx="8018891" cy="2939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18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52" y="1098329"/>
            <a:ext cx="7399496" cy="3270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Helvetica"/>
              </a:rPr>
              <a:t>EASILY BULK OPEN URLS WITH LINKCLUMP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586748"/>
            <a:ext cx="9144000" cy="55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+mj-lt"/>
                <a:cs typeface="Helvetica"/>
                <a:hlinkClick r:id="rId3"/>
              </a:rPr>
              <a:t>http://siege.cm/linkclump</a:t>
            </a:r>
            <a:endParaRPr lang="en-US" sz="2400" dirty="0">
              <a:solidFill>
                <a:srgbClr val="FFFFFF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8450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5" y="1175210"/>
            <a:ext cx="4891639" cy="3725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1498603" y="2493434"/>
            <a:ext cx="3524100" cy="2036232"/>
          </a:xfrm>
          <a:prstGeom prst="straightConnector1">
            <a:avLst/>
          </a:prstGeom>
          <a:ln>
            <a:solidFill>
              <a:srgbClr val="C1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+mj-lt"/>
                <a:cs typeface="Helvetica"/>
              </a:rPr>
              <a:t>SPEED UP BOOMERANG FOR GMAIL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93058" y="4285753"/>
            <a:ext cx="2838615" cy="421420"/>
          </a:xfrm>
          <a:prstGeom prst="straightConnector1">
            <a:avLst/>
          </a:prstGeom>
          <a:ln>
            <a:solidFill>
              <a:srgbClr val="C1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572000" y="1464736"/>
            <a:ext cx="3217333" cy="1388534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+mj-lt"/>
                <a:cs typeface="Helvetica"/>
              </a:rPr>
              <a:t>Tired of Clicking This Every Time?</a:t>
            </a:r>
            <a:endParaRPr lang="en-US" sz="2600" dirty="0">
              <a:latin typeface="+mj-lt"/>
              <a:cs typeface="Helvetica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26230" y="3318639"/>
            <a:ext cx="3217333" cy="1388534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+mj-lt"/>
                <a:cs typeface="Helvetica"/>
              </a:rPr>
              <a:t>How About Adjusting This?</a:t>
            </a:r>
            <a:endParaRPr lang="en-US" sz="2600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712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+mj-lt"/>
                <a:cs typeface="Helvetica"/>
              </a:rPr>
              <a:t>MEET THE AUTO BOOMERANG EXTENSION</a:t>
            </a:r>
          </a:p>
        </p:txBody>
      </p:sp>
      <p:pic>
        <p:nvPicPr>
          <p:cNvPr id="3" name="Picture 2" descr="Screen Shot 2013-06-28 at 12.5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3" y="1111513"/>
            <a:ext cx="2225420" cy="3241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H="1">
            <a:off x="2126976" y="2243317"/>
            <a:ext cx="2655736" cy="862533"/>
          </a:xfrm>
          <a:prstGeom prst="straightConnector1">
            <a:avLst/>
          </a:prstGeom>
          <a:ln>
            <a:solidFill>
              <a:srgbClr val="C1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515397" y="1287966"/>
            <a:ext cx="3530371" cy="1339112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+mj-lt"/>
                <a:cs typeface="Helvetica"/>
              </a:rPr>
              <a:t>Automatically Enable Following Up </a:t>
            </a:r>
            <a:endParaRPr lang="en-US" sz="2600" dirty="0">
              <a:latin typeface="+mj-lt"/>
              <a:cs typeface="Helvetic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711396" y="3371268"/>
            <a:ext cx="2226364" cy="259724"/>
          </a:xfrm>
          <a:prstGeom prst="straightConnector1">
            <a:avLst/>
          </a:prstGeom>
          <a:ln>
            <a:solidFill>
              <a:srgbClr val="C1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586748"/>
            <a:ext cx="9144000" cy="55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+mj-lt"/>
                <a:cs typeface="Helvetica"/>
                <a:hlinkClick r:id="rId3"/>
              </a:rPr>
              <a:t>http://</a:t>
            </a:r>
            <a:r>
              <a:rPr lang="en-US" sz="2400" dirty="0" err="1" smtClean="0">
                <a:solidFill>
                  <a:srgbClr val="FFFFFF"/>
                </a:solidFill>
                <a:latin typeface="+mj-lt"/>
                <a:cs typeface="Helvetica"/>
                <a:hlinkClick r:id="rId3"/>
              </a:rPr>
              <a:t>siegemedia.com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Helvetica"/>
                <a:hlinkClick r:id="rId3"/>
              </a:rPr>
              <a:t>/meet-auto-boomerang</a:t>
            </a:r>
            <a:endParaRPr lang="en-US" sz="2400" dirty="0">
              <a:solidFill>
                <a:srgbClr val="FFFFFF"/>
              </a:solidFill>
              <a:latin typeface="+mj-lt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15397" y="2934255"/>
            <a:ext cx="3908203" cy="1235058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+mj-lt"/>
                <a:cs typeface="Helvetica"/>
              </a:rPr>
              <a:t>Insta-Select Optimal Boomerang Time</a:t>
            </a:r>
            <a:endParaRPr lang="en-US" sz="2600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5805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69467" y="0"/>
            <a:ext cx="3674533" cy="5143499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 TWO:</a:t>
            </a:r>
          </a:p>
          <a:p>
            <a:pPr algn="ctr"/>
            <a:r>
              <a:rPr lang="en-US" sz="4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VISIBILITY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0" y="0"/>
            <a:ext cx="26084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7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6-28 at 3.41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3" y="198782"/>
            <a:ext cx="3439621" cy="4255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4606788" y="397565"/>
            <a:ext cx="4091939" cy="2868263"/>
          </a:xfrm>
          <a:prstGeom prst="roundRect">
            <a:avLst/>
          </a:prstGeom>
          <a:solidFill>
            <a:srgbClr val="C10000"/>
          </a:solidFill>
          <a:ln>
            <a:solidFill>
              <a:srgbClr val="B126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  <a:cs typeface="Helvetica"/>
              </a:rPr>
              <a:t>Send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cs typeface="Helvetica"/>
              </a:rPr>
              <a:t>StumbleUpon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Helvetica"/>
              </a:rPr>
              <a:t> Traffic to Your Content On Sites With “Popular” Sections To Get More Visibility</a:t>
            </a:r>
            <a:endParaRPr lang="en-US" sz="2800" dirty="0">
              <a:solidFill>
                <a:schemeClr val="bg1"/>
              </a:solidFill>
              <a:latin typeface="+mj-lt"/>
              <a:cs typeface="Helvetica"/>
            </a:endParaRPr>
          </a:p>
        </p:txBody>
      </p:sp>
      <p:pic>
        <p:nvPicPr>
          <p:cNvPr id="5" name="Picture 4" descr="Screen Shot 2013-06-28 at 3.45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8" y="1914088"/>
            <a:ext cx="2841088" cy="3071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3659174" y="1123462"/>
            <a:ext cx="947614" cy="273538"/>
          </a:xfrm>
          <a:prstGeom prst="straightConnector1">
            <a:avLst/>
          </a:prstGeom>
          <a:ln>
            <a:solidFill>
              <a:srgbClr val="B126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207066" y="2731477"/>
            <a:ext cx="1399723" cy="186652"/>
          </a:xfrm>
          <a:prstGeom prst="straightConnector1">
            <a:avLst/>
          </a:prstGeom>
          <a:ln>
            <a:solidFill>
              <a:srgbClr val="B126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606788" y="3927231"/>
            <a:ext cx="3999903" cy="64477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CREDIT: @JUSTINRBRIGGS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317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06-28 at 2.1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8" y="514626"/>
            <a:ext cx="2935739" cy="3808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H="1">
            <a:off x="1916265" y="2520563"/>
            <a:ext cx="3363401" cy="922352"/>
          </a:xfrm>
          <a:prstGeom prst="straightConnector1">
            <a:avLst/>
          </a:prstGeom>
          <a:ln>
            <a:solidFill>
              <a:srgbClr val="C1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06" y="4425162"/>
            <a:ext cx="2031881" cy="656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672090"/>
            <a:ext cx="3163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@ROSSHUDGENS</a:t>
            </a:r>
            <a:endParaRPr lang="en-US" sz="2200" b="1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41116" y="1068455"/>
            <a:ext cx="4419602" cy="2700867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  <a:cs typeface="Helvetica"/>
              </a:rPr>
              <a:t>Get Your Team To Like Non-Owned Facebook Posts To Improve </a:t>
            </a:r>
            <a:r>
              <a:rPr lang="en-US" sz="3200" dirty="0" err="1" smtClean="0">
                <a:latin typeface="+mj-lt"/>
                <a:cs typeface="Helvetica"/>
              </a:rPr>
              <a:t>EdgeRank</a:t>
            </a:r>
            <a:endParaRPr lang="en-US" sz="3200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655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88637975"/>
              </p:ext>
            </p:extLst>
          </p:nvPr>
        </p:nvGraphicFramePr>
        <p:xfrm>
          <a:off x="3810000" y="137160"/>
          <a:ext cx="5257800" cy="489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1813693" y="2971800"/>
            <a:ext cx="1996307" cy="19913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On-Page Basics</a:t>
            </a:r>
            <a:endParaRPr lang="en-US" sz="2400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6106" y="200862"/>
            <a:ext cx="2142067" cy="1561044"/>
          </a:xfrm>
          <a:prstGeom prst="roundRect">
            <a:avLst/>
          </a:prstGeom>
          <a:solidFill>
            <a:srgbClr val="C1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+mj-lt"/>
                <a:cs typeface="Helvetica"/>
              </a:rPr>
              <a:t>In 2008, SEO Was This</a:t>
            </a:r>
            <a:endParaRPr lang="en-US" sz="3000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9260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5" y="1129084"/>
            <a:ext cx="3559356" cy="3791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2376643" y="1256306"/>
            <a:ext cx="2846566" cy="437322"/>
          </a:xfrm>
          <a:prstGeom prst="straightConnector1">
            <a:avLst/>
          </a:prstGeom>
          <a:ln>
            <a:solidFill>
              <a:srgbClr val="C1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945712" y="3583411"/>
            <a:ext cx="3509362" cy="1278635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  <a:cs typeface="Helvetica"/>
              </a:rPr>
              <a:t>E-Mail Influencers In New Vertical With Ask</a:t>
            </a:r>
            <a:endParaRPr lang="en-US" sz="2400" dirty="0">
              <a:latin typeface="+mj-lt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2343" y="2877257"/>
            <a:ext cx="1776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+mj-lt"/>
                <a:cs typeface="Helvetica"/>
              </a:rPr>
              <a:t>AND/OR</a:t>
            </a:r>
            <a:r>
              <a:rPr lang="en-US" sz="2400" dirty="0" smtClean="0">
                <a:latin typeface="+mj-lt"/>
                <a:cs typeface="Helvetica"/>
              </a:rPr>
              <a:t> </a:t>
            </a:r>
            <a:endParaRPr lang="en-US" sz="2400" dirty="0">
              <a:latin typeface="+mj-lt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  <a:cs typeface="Helvetica"/>
              </a:rPr>
              <a:t>TARGET NEWSLETTERS FOR TRAFFIC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45712" y="1357597"/>
            <a:ext cx="3509362" cy="1278635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  <a:cs typeface="Helvetica"/>
              </a:rPr>
              <a:t>Search “Newsletter” Within Own </a:t>
            </a:r>
          </a:p>
          <a:p>
            <a:pPr algn="ctr"/>
            <a:r>
              <a:rPr lang="en-US" sz="2400" dirty="0" smtClean="0">
                <a:latin typeface="+mj-lt"/>
                <a:cs typeface="Helvetica"/>
              </a:rPr>
              <a:t>Twitter Network</a:t>
            </a:r>
            <a:endParaRPr lang="en-US" sz="2400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2175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6077" y="187977"/>
            <a:ext cx="3966308" cy="2502876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Helvetica"/>
              </a:rPr>
              <a:t>Sharing An Article You Found Yourself? Use </a:t>
            </a:r>
            <a:r>
              <a:rPr lang="en-US" sz="2800" dirty="0" err="1" smtClean="0">
                <a:latin typeface="+mj-lt"/>
                <a:cs typeface="Helvetica"/>
              </a:rPr>
              <a:t>Topsy</a:t>
            </a:r>
            <a:r>
              <a:rPr lang="en-US" sz="2800" dirty="0" smtClean="0">
                <a:latin typeface="+mj-lt"/>
                <a:cs typeface="Helvetica"/>
              </a:rPr>
              <a:t> and Give Credit to Influencers</a:t>
            </a:r>
            <a:endParaRPr lang="en-US" sz="2800" dirty="0">
              <a:latin typeface="+mj-lt"/>
              <a:cs typeface="Helvetica"/>
            </a:endParaRPr>
          </a:p>
        </p:txBody>
      </p:sp>
      <p:pic>
        <p:nvPicPr>
          <p:cNvPr id="8" name="Picture 7" descr="Screen Shot 2013-06-28 at 3.32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4" y="3260969"/>
            <a:ext cx="7340435" cy="1555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Screen Shot 2013-06-28 at 3.33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13" y="1233619"/>
            <a:ext cx="4587444" cy="972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>
            <a:off x="2344616" y="1963972"/>
            <a:ext cx="2783975" cy="2187951"/>
          </a:xfrm>
          <a:prstGeom prst="straightConnector1">
            <a:avLst/>
          </a:prstGeom>
          <a:ln>
            <a:solidFill>
              <a:srgbClr val="B1262B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992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22569" y="267128"/>
            <a:ext cx="4217642" cy="2447949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+mj-lt"/>
                <a:cs typeface="Helvetica"/>
              </a:rPr>
              <a:t>Engage With The People You Influence Personally On A Corporate Account To Get A Second Social Hook</a:t>
            </a:r>
            <a:endParaRPr lang="en-US" sz="2600" dirty="0">
              <a:latin typeface="+mj-lt"/>
              <a:cs typeface="Helvetica"/>
            </a:endParaRPr>
          </a:p>
        </p:txBody>
      </p:sp>
      <p:pic>
        <p:nvPicPr>
          <p:cNvPr id="2" name="Picture 1" descr="Screen Shot 2013-06-29 at 1.00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5" y="2871280"/>
            <a:ext cx="3775779" cy="1746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Screen Shot 2013-06-29 at 1.02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6" y="746503"/>
            <a:ext cx="3775779" cy="1473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Screen Shot 2013-06-29 at 1.03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46" y="3143152"/>
            <a:ext cx="3790088" cy="1482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13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7-01 at 6.38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32" y="1352769"/>
            <a:ext cx="5217495" cy="3407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111552" y="1681965"/>
            <a:ext cx="3346543" cy="1175654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Helvetica"/>
              </a:rPr>
              <a:t>I Should Contact </a:t>
            </a:r>
          </a:p>
          <a:p>
            <a:pPr algn="ctr"/>
            <a:r>
              <a:rPr lang="en-US" sz="2800" dirty="0" smtClean="0">
                <a:latin typeface="+mj-lt"/>
                <a:cs typeface="Helvetica"/>
              </a:rPr>
              <a:t>This Guy!</a:t>
            </a:r>
            <a:endParaRPr lang="en-US" sz="2800" dirty="0">
              <a:latin typeface="+mj-lt"/>
              <a:cs typeface="Helvetic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63706" y="2780389"/>
            <a:ext cx="351815" cy="334674"/>
          </a:xfrm>
          <a:prstGeom prst="straightConnector1">
            <a:avLst/>
          </a:prstGeom>
          <a:ln>
            <a:solidFill>
              <a:srgbClr val="C1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Helvetica"/>
              </a:rPr>
              <a:t>WRITE GREAT ARTICLES, ADD LINKS FROM INFLUENCERS AFTER THE FACT, THEN REACH </a:t>
            </a:r>
            <a:r>
              <a:rPr lang="en-US" sz="2800" dirty="0" smtClean="0">
                <a:latin typeface="+mj-lt"/>
                <a:cs typeface="Helvetica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70856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18007" y="0"/>
            <a:ext cx="3925993" cy="5143500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 THREE:</a:t>
            </a:r>
          </a:p>
          <a:p>
            <a:pPr algn="ctr"/>
            <a:r>
              <a:rPr lang="en-US" sz="4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LINKS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460" y="-2"/>
            <a:ext cx="5469467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9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6-28 at 3.00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" y="1237744"/>
            <a:ext cx="4784595" cy="3080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Screen Shot 2013-06-28 at 3.04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68" y="1969429"/>
            <a:ext cx="5419124" cy="1849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Helvetica"/>
              </a:rPr>
              <a:t>LINK DROP CLIENT IMAGES IN GUEST </a:t>
            </a:r>
            <a:r>
              <a:rPr lang="en-US" sz="2800" dirty="0" smtClean="0">
                <a:latin typeface="+mj-lt"/>
                <a:cs typeface="Helvetica"/>
              </a:rPr>
              <a:t>POSTS</a:t>
            </a:r>
          </a:p>
          <a:p>
            <a:pPr algn="ctr"/>
            <a:r>
              <a:rPr lang="en-US" sz="2800" dirty="0" smtClean="0">
                <a:latin typeface="+mj-lt"/>
                <a:cs typeface="Helvetica"/>
              </a:rPr>
              <a:t>ON </a:t>
            </a:r>
            <a:r>
              <a:rPr lang="en-US" sz="2800" dirty="0">
                <a:latin typeface="+mj-lt"/>
                <a:cs typeface="Helvetica"/>
              </a:rPr>
              <a:t>SITES THAT ARE NON-RELATED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06" y="4425162"/>
            <a:ext cx="2031881" cy="656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672090"/>
            <a:ext cx="3163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@ROSSHUDGENS</a:t>
            </a:r>
            <a:endParaRPr lang="en-US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2795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6-29 at 12.1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64" y="1187434"/>
            <a:ext cx="6449272" cy="3347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06" y="4425162"/>
            <a:ext cx="2031881" cy="656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672090"/>
            <a:ext cx="3163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@ROSSHUDGENS</a:t>
            </a:r>
            <a:endParaRPr lang="en-US" sz="22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  <a:cs typeface="Helvetica"/>
              </a:rPr>
              <a:t>‘“GUEST POST” KW’ IN FRESH WEB EXPLORER</a:t>
            </a:r>
          </a:p>
        </p:txBody>
      </p:sp>
    </p:spTree>
    <p:extLst>
      <p:ext uri="{BB962C8B-B14F-4D97-AF65-F5344CB8AC3E}">
        <p14:creationId xmlns:p14="http://schemas.microsoft.com/office/powerpoint/2010/main" val="54018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2 at 6.20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2" y="1146747"/>
            <a:ext cx="5413204" cy="2248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796852" y="2968051"/>
            <a:ext cx="3755037" cy="1948723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+mj-lt"/>
                <a:cs typeface="Helvetica"/>
              </a:rPr>
              <a:t>1. Filter Blogs with Link Pages using Screaming Frog</a:t>
            </a:r>
            <a:endParaRPr lang="en-US" sz="3000" dirty="0">
              <a:latin typeface="+mj-lt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  <a:cs typeface="Helvetica"/>
              </a:rPr>
              <a:t>NURTURING FOR BLOGS WITH LINK PAGES</a:t>
            </a:r>
          </a:p>
        </p:txBody>
      </p:sp>
    </p:spTree>
    <p:extLst>
      <p:ext uri="{BB962C8B-B14F-4D97-AF65-F5344CB8AC3E}">
        <p14:creationId xmlns:p14="http://schemas.microsoft.com/office/powerpoint/2010/main" val="2181944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7-02 at 6.37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016" y="1203810"/>
            <a:ext cx="5577348" cy="2441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570572" y="2780455"/>
            <a:ext cx="3876216" cy="2091716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+mj-lt"/>
                <a:cs typeface="Helvetica"/>
              </a:rPr>
              <a:t>2. Add Three *Good* Comments Over Two Months and Track</a:t>
            </a:r>
            <a:endParaRPr lang="en-US" sz="3000" dirty="0">
              <a:latin typeface="+mj-lt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  <a:cs typeface="Helvetica"/>
              </a:rPr>
              <a:t>NURTURING FOR BLOGS WITH LINK PAGES</a:t>
            </a:r>
          </a:p>
        </p:txBody>
      </p:sp>
    </p:spTree>
    <p:extLst>
      <p:ext uri="{BB962C8B-B14F-4D97-AF65-F5344CB8AC3E}">
        <p14:creationId xmlns:p14="http://schemas.microsoft.com/office/powerpoint/2010/main" val="212831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4445" y="118773"/>
            <a:ext cx="4306679" cy="1907890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+mj-lt"/>
                <a:cs typeface="Helvetica"/>
              </a:rPr>
              <a:t>3. Reach Out, Get A Link, &amp; Get (Real) Comments Like This:</a:t>
            </a:r>
            <a:endParaRPr lang="en-US" sz="3000" dirty="0">
              <a:latin typeface="+mj-lt"/>
              <a:cs typeface="Helvetica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751883" y="674557"/>
            <a:ext cx="3964898" cy="3005528"/>
          </a:xfrm>
          <a:prstGeom prst="wedgeEllipseCallout">
            <a:avLst>
              <a:gd name="adj1" fmla="val -54502"/>
              <a:gd name="adj2" fmla="val 41225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+mj-lt"/>
                <a:cs typeface="Helvetica"/>
              </a:rPr>
              <a:t>They’re Also Long Time Readers of My Blog.</a:t>
            </a:r>
            <a:endParaRPr lang="en-US" sz="34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+mj-lt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89" y="2406373"/>
            <a:ext cx="3239835" cy="2524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06" y="4425162"/>
            <a:ext cx="2031881" cy="65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3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90353673"/>
              </p:ext>
            </p:extLst>
          </p:nvPr>
        </p:nvGraphicFramePr>
        <p:xfrm>
          <a:off x="5825066" y="3217332"/>
          <a:ext cx="2895600" cy="1490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2044697" y="3318932"/>
            <a:ext cx="1921934" cy="1176867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UX</a:t>
            </a:r>
            <a:endParaRPr lang="en-US" sz="2400" dirty="0"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6502401" y="1621361"/>
            <a:ext cx="2463799" cy="1365264"/>
          </a:xfrm>
          <a:prstGeom prst="ellipse">
            <a:avLst/>
          </a:prstGeom>
          <a:solidFill>
            <a:schemeClr val="accent5"/>
          </a:solidFill>
          <a:ln w="285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+mj-lt"/>
                <a:cs typeface="Helvetica"/>
              </a:rPr>
              <a:t>CONTENT STRATEGY</a:t>
            </a:r>
            <a:endParaRPr lang="en-US" sz="2300" dirty="0">
              <a:latin typeface="+mj-lt"/>
              <a:cs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66631" y="3831167"/>
            <a:ext cx="1921934" cy="1176867"/>
          </a:xfrm>
          <a:prstGeom prst="ellipse">
            <a:avLst/>
          </a:prstGeom>
          <a:solidFill>
            <a:schemeClr val="accent5"/>
          </a:solidFill>
          <a:ln w="285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MOBILE </a:t>
            </a:r>
            <a:endParaRPr lang="en-US" sz="2400" dirty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54665" y="1957917"/>
            <a:ext cx="1921934" cy="1176867"/>
          </a:xfrm>
          <a:prstGeom prst="ellipse">
            <a:avLst/>
          </a:prstGeom>
          <a:solidFill>
            <a:srgbClr val="92D050"/>
          </a:solidFill>
          <a:ln w="285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SITE SPEED</a:t>
            </a:r>
            <a:endParaRPr lang="en-US" sz="2400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33133" y="279400"/>
            <a:ext cx="2023533" cy="1289044"/>
          </a:xfrm>
          <a:prstGeom prst="ellipse">
            <a:avLst/>
          </a:prstGeom>
          <a:solidFill>
            <a:schemeClr val="accent5"/>
          </a:solidFill>
          <a:ln w="285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VIDEO</a:t>
            </a:r>
            <a:endParaRPr lang="en-US" sz="2400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88467" y="279400"/>
            <a:ext cx="2302933" cy="1236126"/>
          </a:xfrm>
          <a:prstGeom prst="ellipse">
            <a:avLst/>
          </a:prstGeom>
          <a:solidFill>
            <a:srgbClr val="92D050"/>
          </a:solidFill>
          <a:ln w="285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  <a:cs typeface="Helvetica"/>
              </a:rPr>
              <a:t>ON-PAGE SEO</a:t>
            </a:r>
            <a:endParaRPr lang="en-US" sz="2400" dirty="0">
              <a:latin typeface="+mj-lt"/>
              <a:cs typeface="Helvetica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05664" y="1028700"/>
            <a:ext cx="3860800" cy="2937933"/>
          </a:xfrm>
          <a:prstGeom prst="ellipse">
            <a:avLst/>
          </a:prstGeom>
          <a:solidFill>
            <a:srgbClr val="C10000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MARKETING</a:t>
            </a:r>
            <a:endParaRPr lang="en-US" sz="3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3565" y="200862"/>
            <a:ext cx="2142067" cy="1561044"/>
          </a:xfrm>
          <a:prstGeom prst="roundRect">
            <a:avLst/>
          </a:prstGeom>
          <a:solidFill>
            <a:srgbClr val="C1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+mj-lt"/>
                <a:cs typeface="Helvetica"/>
              </a:rPr>
              <a:t>In 2013, SEO </a:t>
            </a:r>
            <a:r>
              <a:rPr lang="en-US" sz="3000" dirty="0">
                <a:latin typeface="+mj-lt"/>
                <a:cs typeface="Helvetica"/>
              </a:rPr>
              <a:t>i</a:t>
            </a:r>
            <a:r>
              <a:rPr lang="en-US" sz="3000" dirty="0" smtClean="0">
                <a:latin typeface="+mj-lt"/>
                <a:cs typeface="Helvetica"/>
              </a:rPr>
              <a:t>s This</a:t>
            </a:r>
            <a:endParaRPr lang="en-US" sz="3000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2768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232" y="1236264"/>
            <a:ext cx="76629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The link to our business card guide is here: </a:t>
            </a:r>
            <a:r>
              <a:rPr lang="en-US" sz="3000" dirty="0" smtClean="0">
                <a:solidFill>
                  <a:srgbClr val="0000FF"/>
                </a:solidFill>
                <a:latin typeface="Helvetica"/>
                <a:cs typeface="Helvetica"/>
              </a:rPr>
              <a:t>http://www.bcards.com/guide</a:t>
            </a:r>
          </a:p>
          <a:p>
            <a:endParaRPr lang="en-US" sz="3000" dirty="0" smtClean="0">
              <a:latin typeface="Helvetica"/>
              <a:cs typeface="Helvetica"/>
            </a:endParaRPr>
          </a:p>
          <a:p>
            <a:pPr algn="ctr"/>
            <a:r>
              <a:rPr lang="en-US" sz="4000" b="1" dirty="0" smtClean="0">
                <a:latin typeface="Helvetica"/>
                <a:cs typeface="Helvetica"/>
              </a:rPr>
              <a:t>OVER</a:t>
            </a:r>
          </a:p>
          <a:p>
            <a:pPr algn="ctr"/>
            <a:endParaRPr lang="en-US" sz="3000" dirty="0">
              <a:latin typeface="Helvetica"/>
              <a:cs typeface="Helvetica"/>
            </a:endParaRPr>
          </a:p>
          <a:p>
            <a:pPr algn="ctr"/>
            <a:r>
              <a:rPr lang="en-US" sz="3000" dirty="0" smtClean="0">
                <a:latin typeface="Helvetica"/>
                <a:cs typeface="Helvetica"/>
              </a:rPr>
              <a:t>The link to our guide is here:</a:t>
            </a:r>
          </a:p>
          <a:p>
            <a:pPr algn="ctr"/>
            <a:r>
              <a:rPr lang="en-US" sz="3000" dirty="0" smtClean="0">
                <a:solidFill>
                  <a:srgbClr val="0000FF"/>
                </a:solidFill>
                <a:latin typeface="Helvetica"/>
                <a:cs typeface="Helvetica"/>
              </a:rPr>
              <a:t>http://www.bcards.com/guide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Helvetica"/>
              </a:rPr>
              <a:t>“NUDGE” WEBMASTERS INTO </a:t>
            </a:r>
            <a:r>
              <a:rPr lang="en-US" sz="2800" dirty="0" smtClean="0">
                <a:latin typeface="+mj-lt"/>
                <a:cs typeface="Helvetica"/>
              </a:rPr>
              <a:t>PREFERRED</a:t>
            </a:r>
          </a:p>
          <a:p>
            <a:pPr algn="ctr"/>
            <a:r>
              <a:rPr lang="en-US" sz="2800" dirty="0" smtClean="0">
                <a:latin typeface="+mj-lt"/>
                <a:cs typeface="Helvetica"/>
              </a:rPr>
              <a:t>ANCHOR </a:t>
            </a:r>
            <a:r>
              <a:rPr lang="en-US" sz="2800" dirty="0">
                <a:latin typeface="+mj-lt"/>
                <a:cs typeface="Helvetica"/>
              </a:rPr>
              <a:t>TEXT IN OUTREACH EMAILS</a:t>
            </a:r>
          </a:p>
        </p:txBody>
      </p:sp>
    </p:spTree>
    <p:extLst>
      <p:ext uri="{BB962C8B-B14F-4D97-AF65-F5344CB8AC3E}">
        <p14:creationId xmlns:p14="http://schemas.microsoft.com/office/powerpoint/2010/main" val="390285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Helvetica"/>
              </a:rPr>
              <a:t>SORT PROSPECT LINKS BY EXTERNAL </a:t>
            </a:r>
            <a:r>
              <a:rPr lang="en-US" sz="2800" dirty="0" smtClean="0">
                <a:latin typeface="+mj-lt"/>
                <a:cs typeface="Helvetica"/>
              </a:rPr>
              <a:t>OUTLINKS</a:t>
            </a:r>
          </a:p>
          <a:p>
            <a:pPr algn="ctr"/>
            <a:r>
              <a:rPr lang="en-US" sz="2800" dirty="0" smtClean="0">
                <a:latin typeface="+mj-lt"/>
                <a:cs typeface="Helvetica"/>
              </a:rPr>
              <a:t>TO </a:t>
            </a:r>
            <a:r>
              <a:rPr lang="en-US" sz="2800" dirty="0">
                <a:latin typeface="+mj-lt"/>
                <a:cs typeface="Helvetica"/>
              </a:rPr>
              <a:t>IMPROVE SUCCESS PROBABILITY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06" y="4425162"/>
            <a:ext cx="2031881" cy="656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672090"/>
            <a:ext cx="316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+mj-lt"/>
              </a:rPr>
              <a:t>@ROSSHUDGENS</a:t>
            </a:r>
            <a:endParaRPr lang="en-US" sz="2300" b="1" dirty="0">
              <a:latin typeface="+mj-lt"/>
            </a:endParaRPr>
          </a:p>
        </p:txBody>
      </p:sp>
      <p:pic>
        <p:nvPicPr>
          <p:cNvPr id="2" name="Picture 1" descr="Screen Shot 2013-07-05 at 2.54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03" y="1021679"/>
            <a:ext cx="5838107" cy="3679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2732773" y="1986754"/>
            <a:ext cx="2208949" cy="729598"/>
          </a:xfrm>
          <a:prstGeom prst="straightConnector1">
            <a:avLst/>
          </a:prstGeom>
          <a:ln>
            <a:solidFill>
              <a:srgbClr val="B126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70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Helvetica"/>
              </a:rPr>
              <a:t>FILTER OUT SITES WITH ZERO </a:t>
            </a:r>
            <a:r>
              <a:rPr lang="en-US" sz="2800" dirty="0" smtClean="0">
                <a:latin typeface="+mj-lt"/>
                <a:cs typeface="Helvetica"/>
              </a:rPr>
              <a:t>OUTLINKS</a:t>
            </a:r>
          </a:p>
          <a:p>
            <a:pPr algn="ctr"/>
            <a:r>
              <a:rPr lang="en-US" sz="2800" dirty="0" smtClean="0">
                <a:latin typeface="+mj-lt"/>
                <a:cs typeface="Helvetica"/>
              </a:rPr>
              <a:t>TO </a:t>
            </a:r>
            <a:r>
              <a:rPr lang="en-US" sz="2800" dirty="0">
                <a:latin typeface="+mj-lt"/>
                <a:cs typeface="Helvetica"/>
              </a:rPr>
              <a:t>IMPROVE SIGNAL:NOISE RATIO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06" y="4425162"/>
            <a:ext cx="2031881" cy="656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672090"/>
            <a:ext cx="316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+mj-lt"/>
              </a:rPr>
              <a:t>@ROSSHUDGENS</a:t>
            </a:r>
            <a:endParaRPr lang="en-US" sz="2300" b="1" dirty="0">
              <a:latin typeface="+mj-lt"/>
            </a:endParaRPr>
          </a:p>
        </p:txBody>
      </p:sp>
      <p:pic>
        <p:nvPicPr>
          <p:cNvPr id="2" name="Picture 1" descr="Screen Shot 2013-07-05 at 2.54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64" y="1100814"/>
            <a:ext cx="5742493" cy="3537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3527485" y="2265564"/>
            <a:ext cx="2208949" cy="729598"/>
          </a:xfrm>
          <a:prstGeom prst="straightConnector1">
            <a:avLst/>
          </a:prstGeom>
          <a:ln>
            <a:solidFill>
              <a:srgbClr val="B126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60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6-29 at 12.19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8" y="1150578"/>
            <a:ext cx="7754963" cy="3799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4305868"/>
            <a:ext cx="9144000" cy="43088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+mj-lt"/>
                <a:cs typeface="Helvetica"/>
                <a:hlinkClick r:id="rId4"/>
              </a:rPr>
              <a:t>http://</a:t>
            </a:r>
            <a:r>
              <a:rPr lang="en-US" sz="2200" dirty="0" err="1">
                <a:solidFill>
                  <a:srgbClr val="FFFFFF"/>
                </a:solidFill>
                <a:latin typeface="+mj-lt"/>
                <a:cs typeface="Helvetica"/>
                <a:hlinkClick r:id="rId4"/>
              </a:rPr>
              <a:t>www.google.com</a:t>
            </a:r>
            <a:r>
              <a:rPr lang="en-US" sz="2200" dirty="0">
                <a:solidFill>
                  <a:srgbClr val="FFFFFF"/>
                </a:solidFill>
                <a:latin typeface="+mj-lt"/>
                <a:cs typeface="Helvetica"/>
                <a:hlinkClick r:id="rId4"/>
              </a:rPr>
              <a:t>/insights/</a:t>
            </a:r>
            <a:r>
              <a:rPr lang="en-US" sz="2200" dirty="0" err="1">
                <a:solidFill>
                  <a:srgbClr val="FFFFFF"/>
                </a:solidFill>
                <a:latin typeface="+mj-lt"/>
                <a:cs typeface="Helvetica"/>
                <a:hlinkClick r:id="rId4"/>
              </a:rPr>
              <a:t>consumersurveys</a:t>
            </a:r>
            <a:r>
              <a:rPr lang="en-US" sz="2200" dirty="0">
                <a:solidFill>
                  <a:srgbClr val="FFFFFF"/>
                </a:solidFill>
                <a:latin typeface="+mj-lt"/>
                <a:cs typeface="Helvetica"/>
                <a:hlinkClick r:id="rId4"/>
              </a:rPr>
              <a:t>/home</a:t>
            </a:r>
            <a:endParaRPr lang="en-US" sz="2200" dirty="0">
              <a:solidFill>
                <a:srgbClr val="FFFFFF"/>
              </a:solidFill>
              <a:latin typeface="+mj-lt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Helvetica"/>
              </a:rPr>
              <a:t>1. GATHER INTERESTING DATA WITH </a:t>
            </a:r>
          </a:p>
          <a:p>
            <a:pPr algn="ctr"/>
            <a:r>
              <a:rPr lang="en-US" sz="2800" dirty="0">
                <a:latin typeface="+mj-lt"/>
                <a:cs typeface="Helvetica"/>
              </a:rPr>
              <a:t>GOOGLE CONSUMER SURVEYS</a:t>
            </a:r>
          </a:p>
        </p:txBody>
      </p:sp>
    </p:spTree>
    <p:extLst>
      <p:ext uri="{BB962C8B-B14F-4D97-AF65-F5344CB8AC3E}">
        <p14:creationId xmlns:p14="http://schemas.microsoft.com/office/powerpoint/2010/main" val="210320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6-29 at 12.2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9" y="1304771"/>
            <a:ext cx="5062815" cy="3603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95957" y="1439882"/>
            <a:ext cx="3100634" cy="3210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b="1" dirty="0" smtClean="0">
                <a:ln w="635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cs typeface="Helvetica"/>
              </a:rPr>
              <a:t>S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</a:ln>
                <a:latin typeface="+mj-lt"/>
                <a:cs typeface="Helvetica"/>
              </a:rPr>
              <a:t>IMPLICITY</a:t>
            </a:r>
          </a:p>
          <a:p>
            <a:pPr>
              <a:lnSpc>
                <a:spcPts val="2200"/>
              </a:lnSpc>
            </a:pPr>
            <a:endParaRPr lang="en-US" sz="2400" dirty="0">
              <a:ln w="6350" cmpd="sng">
                <a:solidFill>
                  <a:schemeClr val="tx1"/>
                </a:solidFill>
              </a:ln>
              <a:latin typeface="+mj-lt"/>
              <a:cs typeface="Helvetica"/>
            </a:endParaRPr>
          </a:p>
          <a:p>
            <a:pPr>
              <a:lnSpc>
                <a:spcPts val="2200"/>
              </a:lnSpc>
            </a:pPr>
            <a:r>
              <a:rPr lang="en-US" sz="2400" b="1" dirty="0" smtClean="0">
                <a:ln w="635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cs typeface="Helvetica"/>
              </a:rPr>
              <a:t>U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</a:ln>
                <a:latin typeface="+mj-lt"/>
                <a:cs typeface="Helvetica"/>
              </a:rPr>
              <a:t>NEXPECTEDNESS</a:t>
            </a:r>
          </a:p>
          <a:p>
            <a:pPr>
              <a:lnSpc>
                <a:spcPts val="2200"/>
              </a:lnSpc>
            </a:pPr>
            <a:endParaRPr lang="en-US" sz="2400" dirty="0">
              <a:ln w="6350" cmpd="sng">
                <a:solidFill>
                  <a:schemeClr val="tx1"/>
                </a:solidFill>
              </a:ln>
              <a:latin typeface="+mj-lt"/>
              <a:cs typeface="Helvetica"/>
            </a:endParaRPr>
          </a:p>
          <a:p>
            <a:pPr>
              <a:lnSpc>
                <a:spcPts val="2200"/>
              </a:lnSpc>
            </a:pPr>
            <a:r>
              <a:rPr lang="en-US" sz="2400" b="1" dirty="0" smtClean="0">
                <a:ln w="635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cs typeface="Helvetica"/>
              </a:rPr>
              <a:t>C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</a:ln>
                <a:latin typeface="+mj-lt"/>
                <a:cs typeface="Helvetica"/>
              </a:rPr>
              <a:t>ONCRETENESS</a:t>
            </a:r>
          </a:p>
          <a:p>
            <a:pPr>
              <a:lnSpc>
                <a:spcPts val="2200"/>
              </a:lnSpc>
            </a:pPr>
            <a:endParaRPr lang="en-US" sz="2400" dirty="0">
              <a:ln w="6350" cmpd="sng">
                <a:solidFill>
                  <a:schemeClr val="tx1"/>
                </a:solidFill>
              </a:ln>
              <a:latin typeface="+mj-lt"/>
              <a:cs typeface="Helvetica"/>
            </a:endParaRPr>
          </a:p>
          <a:p>
            <a:pPr>
              <a:lnSpc>
                <a:spcPts val="2200"/>
              </a:lnSpc>
            </a:pPr>
            <a:r>
              <a:rPr lang="en-US" sz="2400" b="1" dirty="0" smtClean="0">
                <a:ln w="635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cs typeface="Helvetica"/>
              </a:rPr>
              <a:t>C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</a:ln>
                <a:latin typeface="+mj-lt"/>
                <a:cs typeface="Helvetica"/>
              </a:rPr>
              <a:t>REDIBILITY</a:t>
            </a:r>
          </a:p>
          <a:p>
            <a:pPr>
              <a:lnSpc>
                <a:spcPts val="2200"/>
              </a:lnSpc>
            </a:pPr>
            <a:endParaRPr lang="en-US" sz="2400" dirty="0">
              <a:ln w="6350" cmpd="sng">
                <a:solidFill>
                  <a:schemeClr val="tx1"/>
                </a:solidFill>
              </a:ln>
              <a:latin typeface="+mj-lt"/>
              <a:cs typeface="Helvetica"/>
            </a:endParaRPr>
          </a:p>
          <a:p>
            <a:pPr>
              <a:lnSpc>
                <a:spcPts val="2200"/>
              </a:lnSpc>
            </a:pPr>
            <a:r>
              <a:rPr lang="en-US" sz="2400" b="1" dirty="0" smtClean="0">
                <a:ln w="635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cs typeface="Helvetica"/>
              </a:rPr>
              <a:t>E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</a:ln>
                <a:latin typeface="+mj-lt"/>
                <a:cs typeface="Helvetica"/>
              </a:rPr>
              <a:t>MOTIONS</a:t>
            </a:r>
          </a:p>
          <a:p>
            <a:pPr>
              <a:lnSpc>
                <a:spcPts val="2200"/>
              </a:lnSpc>
            </a:pPr>
            <a:endParaRPr lang="en-US" sz="2400" dirty="0">
              <a:ln w="6350" cmpd="sng">
                <a:solidFill>
                  <a:schemeClr val="tx1"/>
                </a:solidFill>
              </a:ln>
              <a:latin typeface="+mj-lt"/>
              <a:cs typeface="Helvetica"/>
            </a:endParaRPr>
          </a:p>
          <a:p>
            <a:pPr>
              <a:lnSpc>
                <a:spcPts val="2200"/>
              </a:lnSpc>
            </a:pPr>
            <a:r>
              <a:rPr lang="en-US" sz="2400" b="1" dirty="0" smtClean="0">
                <a:ln w="635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cs typeface="Helvetica"/>
              </a:rPr>
              <a:t>S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</a:ln>
                <a:latin typeface="+mj-lt"/>
                <a:cs typeface="Helvetica"/>
              </a:rPr>
              <a:t>TORIES</a:t>
            </a:r>
            <a:endParaRPr lang="en-US" sz="2400" dirty="0">
              <a:ln w="6350" cmpd="sng">
                <a:solidFill>
                  <a:schemeClr val="tx1"/>
                </a:solidFill>
              </a:ln>
              <a:latin typeface="+mj-lt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Helvetica"/>
              </a:rPr>
              <a:t>2. USE THAT DATA TO CREATE LINKBAIT PIECES</a:t>
            </a:r>
          </a:p>
          <a:p>
            <a:pPr algn="ctr"/>
            <a:r>
              <a:rPr lang="en-US" sz="2800" dirty="0">
                <a:latin typeface="+mj-lt"/>
                <a:cs typeface="Helvetica"/>
              </a:rPr>
              <a:t>USING S.U.C.C.E.S. FRAMEWORK</a:t>
            </a:r>
          </a:p>
        </p:txBody>
      </p:sp>
    </p:spTree>
    <p:extLst>
      <p:ext uri="{BB962C8B-B14F-4D97-AF65-F5344CB8AC3E}">
        <p14:creationId xmlns:p14="http://schemas.microsoft.com/office/powerpoint/2010/main" val="156442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69467" y="0"/>
            <a:ext cx="3674533" cy="5143500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  <a:cs typeface="Helvetica"/>
              </a:rPr>
              <a:t>CREATE EMBEDDABLE SLIDESHOWS</a:t>
            </a:r>
          </a:p>
          <a:p>
            <a:pPr algn="ctr"/>
            <a:r>
              <a:rPr lang="en-US" sz="3200" dirty="0" smtClean="0">
                <a:latin typeface="+mj-lt"/>
                <a:cs typeface="Helvetica"/>
              </a:rPr>
              <a:t>WITH HUGE MARKETS AS TARGETS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5" y="121401"/>
            <a:ext cx="3533771" cy="4879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5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674533" cy="5143500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  <a:cs typeface="Helvetica"/>
              </a:rPr>
              <a:t>CREATE EMBEDDABLE SLIDESHOWS</a:t>
            </a:r>
          </a:p>
          <a:p>
            <a:pPr algn="ctr"/>
            <a:r>
              <a:rPr lang="en-US" sz="3200" dirty="0" smtClean="0">
                <a:latin typeface="+mj-lt"/>
                <a:cs typeface="Helvetica"/>
              </a:rPr>
              <a:t>WITH LOCAL NEWS SITES DESPERATE FOR CONTENT AS TARGETS</a:t>
            </a:r>
          </a:p>
        </p:txBody>
      </p:sp>
      <p:pic>
        <p:nvPicPr>
          <p:cNvPr id="2" name="Picture 1" descr="Screen Shot 2013-07-02 at 2.27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76" y="591255"/>
            <a:ext cx="4451853" cy="3960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70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07-01 at 6.4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09" y="1278635"/>
            <a:ext cx="3850022" cy="15227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88779" y="2977759"/>
            <a:ext cx="3762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3366FF"/>
                </a:solidFill>
              </a:rPr>
              <a:t>http://www.google.com/blogsearch</a:t>
            </a:r>
            <a:endParaRPr lang="en-US" u="sng" dirty="0">
              <a:solidFill>
                <a:srgbClr val="3366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  <a:cs typeface="Helvetica"/>
              </a:rPr>
              <a:t>FIND THE ROUNDUP POSTS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06" y="4425162"/>
            <a:ext cx="2031881" cy="6569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4672090"/>
            <a:ext cx="3163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@ROSSHUDGENS</a:t>
            </a:r>
            <a:endParaRPr lang="en-US" sz="22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5" y="1278635"/>
            <a:ext cx="3273624" cy="296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326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006" y="1196339"/>
            <a:ext cx="2754403" cy="2513393"/>
          </a:xfrm>
          <a:prstGeom prst="rect">
            <a:avLst/>
          </a:prstGeom>
        </p:spPr>
      </p:pic>
      <p:pic>
        <p:nvPicPr>
          <p:cNvPr id="3" name="Picture 2" descr="Screen Shot 2013-07-01 at 7.01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4" y="1196339"/>
            <a:ext cx="2521346" cy="3667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3741264" y="4642560"/>
            <a:ext cx="1244228" cy="1"/>
          </a:xfrm>
          <a:prstGeom prst="straightConnector1">
            <a:avLst/>
          </a:prstGeom>
          <a:ln>
            <a:solidFill>
              <a:srgbClr val="C1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843075" y="3709732"/>
            <a:ext cx="3348263" cy="1098587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Easy Way to Improve </a:t>
            </a:r>
            <a:r>
              <a:rPr lang="en-US" sz="2400" dirty="0" err="1" smtClean="0">
                <a:latin typeface="+mj-lt"/>
              </a:rPr>
              <a:t>Signal:Noise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Ratio!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  <a:cs typeface="Helvetica"/>
              </a:rPr>
              <a:t>CREATE GMAIL FILTERS FOR HARO</a:t>
            </a:r>
          </a:p>
        </p:txBody>
      </p:sp>
    </p:spTree>
    <p:extLst>
      <p:ext uri="{BB962C8B-B14F-4D97-AF65-F5344CB8AC3E}">
        <p14:creationId xmlns:p14="http://schemas.microsoft.com/office/powerpoint/2010/main" val="311886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1 at 6.1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2" y="1309945"/>
            <a:ext cx="4599352" cy="2919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038662" y="2178845"/>
            <a:ext cx="2906972" cy="590835"/>
          </a:xfrm>
          <a:prstGeom prst="straightConnector1">
            <a:avLst/>
          </a:prstGeom>
          <a:ln>
            <a:solidFill>
              <a:srgbClr val="C1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06" y="4425162"/>
            <a:ext cx="2031881" cy="656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4672090"/>
            <a:ext cx="3127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@ROSSHUDGENS</a:t>
            </a:r>
            <a:endParaRPr lang="en-US" sz="22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Helvetica"/>
              </a:rPr>
              <a:t>1. CREATE </a:t>
            </a:r>
            <a:r>
              <a:rPr lang="en-US" sz="2800" dirty="0">
                <a:latin typeface="+mj-lt"/>
                <a:cs typeface="Helvetica"/>
              </a:rPr>
              <a:t>REMARKABLE SHORT-FORM TEXT </a:t>
            </a:r>
          </a:p>
          <a:p>
            <a:pPr algn="ctr"/>
            <a:r>
              <a:rPr lang="en-US" sz="2800" dirty="0">
                <a:latin typeface="+mj-lt"/>
                <a:cs typeface="Helvetica"/>
              </a:rPr>
              <a:t>THAT GETS STOLEN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65434" y="1936315"/>
            <a:ext cx="3990775" cy="1913660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Helvetica"/>
              </a:rPr>
              <a:t>125k Results for C.M.I.’s Definition of Content Marketing</a:t>
            </a:r>
            <a:endParaRPr lang="en-US" sz="2800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2135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89099387"/>
              </p:ext>
            </p:extLst>
          </p:nvPr>
        </p:nvGraphicFramePr>
        <p:xfrm>
          <a:off x="5825066" y="3217332"/>
          <a:ext cx="2895600" cy="1490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2044697" y="3318932"/>
            <a:ext cx="1921934" cy="1176867"/>
          </a:xfrm>
          <a:prstGeom prst="ellipse">
            <a:avLst/>
          </a:prstGeom>
          <a:solidFill>
            <a:srgbClr val="B1262B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UX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6366934" y="1665809"/>
            <a:ext cx="2607733" cy="1411825"/>
          </a:xfrm>
          <a:prstGeom prst="ellipse">
            <a:avLst/>
          </a:prstGeom>
          <a:solidFill>
            <a:srgbClr val="B1262B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Helvetica"/>
                <a:cs typeface="Helvetica"/>
              </a:rPr>
              <a:t>CONTENT STRATEGY</a:t>
            </a:r>
            <a:endParaRPr lang="en-US" sz="2300" dirty="0">
              <a:latin typeface="Helvetica"/>
              <a:cs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66631" y="3831167"/>
            <a:ext cx="1921934" cy="1176867"/>
          </a:xfrm>
          <a:prstGeom prst="ellipse">
            <a:avLst/>
          </a:prstGeom>
          <a:solidFill>
            <a:srgbClr val="B1262B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MOBILE 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1354665" y="1957917"/>
            <a:ext cx="1921934" cy="1176867"/>
          </a:xfrm>
          <a:prstGeom prst="ellipse">
            <a:avLst/>
          </a:prstGeom>
          <a:solidFill>
            <a:srgbClr val="B1262B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SITE SPEED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2633133" y="279400"/>
            <a:ext cx="2023533" cy="1289044"/>
          </a:xfrm>
          <a:prstGeom prst="ellipse">
            <a:avLst/>
          </a:prstGeom>
          <a:solidFill>
            <a:srgbClr val="B1262B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VIDEO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5088467" y="279400"/>
            <a:ext cx="2362200" cy="1236126"/>
          </a:xfrm>
          <a:prstGeom prst="ellipse">
            <a:avLst/>
          </a:prstGeom>
          <a:solidFill>
            <a:srgbClr val="B1262B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ON-PAGE SEO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05664" y="1028700"/>
            <a:ext cx="3860800" cy="2937933"/>
          </a:xfrm>
          <a:prstGeom prst="ellipse">
            <a:avLst/>
          </a:prstGeom>
          <a:solidFill>
            <a:srgbClr val="B1262B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smtClean="0">
                <a:latin typeface="Helvetica"/>
                <a:cs typeface="Helvetica"/>
              </a:rPr>
              <a:t>CONTENT MARKETING</a:t>
            </a:r>
            <a:endParaRPr lang="en-US" sz="3300" dirty="0">
              <a:latin typeface="Helvetica"/>
              <a:cs typeface="Helvetic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7065" y="208481"/>
            <a:ext cx="3285068" cy="1831986"/>
          </a:xfrm>
          <a:prstGeom prst="roundRect">
            <a:avLst/>
          </a:prstGeom>
          <a:solidFill>
            <a:srgbClr val="C1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+mj-lt"/>
                <a:cs typeface="Helvetica"/>
              </a:rPr>
              <a:t>Hey, It’s Link Building!</a:t>
            </a:r>
            <a:endParaRPr lang="en-US" sz="3000" dirty="0">
              <a:latin typeface="+mj-lt"/>
              <a:cs typeface="Helvetica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37933" y="2040467"/>
            <a:ext cx="3056467" cy="1464733"/>
          </a:xfrm>
          <a:prstGeom prst="straightConnector1">
            <a:avLst/>
          </a:prstGeom>
          <a:ln>
            <a:solidFill>
              <a:srgbClr val="B126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5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1 at 6.22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48" y="1111741"/>
            <a:ext cx="6146904" cy="3169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4467720"/>
            <a:ext cx="9144000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  <a:cs typeface="Helvetica"/>
              </a:rPr>
              <a:t>READ MORE: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Helvetica"/>
                <a:hlinkClick r:id="rId3"/>
              </a:rPr>
              <a:t>http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Helvetica"/>
                <a:hlinkClick r:id="rId3"/>
              </a:rPr>
              <a:t>://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Helvetica"/>
                <a:hlinkClick r:id="rId3"/>
              </a:rPr>
              <a:t>siegemedia.com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Helvetica"/>
                <a:hlinkClick r:id="rId3"/>
              </a:rPr>
              <a:t>/short-form-text</a:t>
            </a:r>
            <a:endParaRPr lang="en-US" sz="2400" dirty="0">
              <a:solidFill>
                <a:schemeClr val="bg1"/>
              </a:solidFill>
              <a:latin typeface="+mj-lt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Helvetica"/>
              </a:rPr>
              <a:t>2. MONITOR THAT TEXT USING </a:t>
            </a:r>
          </a:p>
          <a:p>
            <a:pPr algn="ctr"/>
            <a:r>
              <a:rPr lang="en-US" sz="2800" dirty="0">
                <a:latin typeface="+mj-lt"/>
                <a:cs typeface="Helvetica"/>
              </a:rPr>
              <a:t>FRESH WEB EXPLORER &amp; CONTACT FOR LINKS</a:t>
            </a:r>
          </a:p>
        </p:txBody>
      </p:sp>
    </p:spTree>
    <p:extLst>
      <p:ext uri="{BB962C8B-B14F-4D97-AF65-F5344CB8AC3E}">
        <p14:creationId xmlns:p14="http://schemas.microsoft.com/office/powerpoint/2010/main" val="74999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2 at 2.0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81" y="1205599"/>
            <a:ext cx="7119637" cy="3306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Helvetica"/>
              </a:rPr>
              <a:t>RE-ENGAGE THE AUTHORITATIVE </a:t>
            </a:r>
            <a:r>
              <a:rPr lang="en-US" sz="2800" dirty="0" smtClean="0">
                <a:latin typeface="+mj-lt"/>
                <a:cs typeface="Helvetica"/>
              </a:rPr>
              <a:t>DOMAINS</a:t>
            </a:r>
          </a:p>
          <a:p>
            <a:pPr algn="ctr"/>
            <a:r>
              <a:rPr lang="en-US" sz="2800" dirty="0" smtClean="0">
                <a:latin typeface="+mj-lt"/>
                <a:cs typeface="Helvetica"/>
              </a:rPr>
              <a:t>YOU’VE </a:t>
            </a:r>
            <a:r>
              <a:rPr lang="en-US" sz="2800" dirty="0">
                <a:latin typeface="+mj-lt"/>
                <a:cs typeface="Helvetica"/>
              </a:rPr>
              <a:t>LOST LINKS FROM USING AHREFS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06" y="4425162"/>
            <a:ext cx="2031881" cy="656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4672090"/>
            <a:ext cx="30263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@ROSSHUDGENS</a:t>
            </a:r>
            <a:endParaRPr lang="en-US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499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06" y="4425162"/>
            <a:ext cx="2031881" cy="656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4672090"/>
            <a:ext cx="293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@ROSSHUDGENS</a:t>
            </a:r>
            <a:endParaRPr lang="en-US" sz="22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Helvetica"/>
              </a:rPr>
              <a:t>RUN A 404 TEST ON YOUR AGED LINK </a:t>
            </a:r>
            <a:r>
              <a:rPr lang="en-US" sz="2800" dirty="0" smtClean="0">
                <a:latin typeface="+mj-lt"/>
                <a:cs typeface="Helvetica"/>
              </a:rPr>
              <a:t>PROSPECT</a:t>
            </a:r>
          </a:p>
          <a:p>
            <a:pPr algn="ctr"/>
            <a:r>
              <a:rPr lang="en-US" sz="2800" dirty="0" smtClean="0">
                <a:latin typeface="+mj-lt"/>
                <a:cs typeface="Helvetica"/>
              </a:rPr>
              <a:t>LIST </a:t>
            </a:r>
            <a:r>
              <a:rPr lang="en-US" sz="2800" dirty="0">
                <a:latin typeface="+mj-lt"/>
                <a:cs typeface="Helvetica"/>
              </a:rPr>
              <a:t>TO FIND BROKEN RESOURCES</a:t>
            </a:r>
          </a:p>
        </p:txBody>
      </p:sp>
      <p:pic>
        <p:nvPicPr>
          <p:cNvPr id="3" name="Picture 2" descr="Screen Shot 2013-07-05 at 3.1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37" y="1007184"/>
            <a:ext cx="5949428" cy="3672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 flipV="1">
            <a:off x="3295410" y="2097066"/>
            <a:ext cx="2121131" cy="493155"/>
          </a:xfrm>
          <a:prstGeom prst="straightConnector1">
            <a:avLst/>
          </a:prstGeom>
          <a:ln>
            <a:solidFill>
              <a:srgbClr val="B126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54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"/>
            <a:ext cx="9144000" cy="514174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99658584"/>
              </p:ext>
            </p:extLst>
          </p:nvPr>
        </p:nvGraphicFramePr>
        <p:xfrm>
          <a:off x="5825066" y="3217332"/>
          <a:ext cx="2895600" cy="1490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4657480" y="704538"/>
            <a:ext cx="4126756" cy="2242887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+mj-lt"/>
                <a:cs typeface="Helvetica"/>
              </a:rPr>
              <a:t>Build Links WITH Your Content to Win. </a:t>
            </a:r>
            <a:endParaRPr lang="en-US" sz="4000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4031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"/>
            <a:ext cx="9144000" cy="514174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75210104"/>
              </p:ext>
            </p:extLst>
          </p:nvPr>
        </p:nvGraphicFramePr>
        <p:xfrm>
          <a:off x="5825066" y="3217332"/>
          <a:ext cx="2895600" cy="1490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444844" y="479350"/>
            <a:ext cx="4217642" cy="2447949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+mj-lt"/>
                <a:cs typeface="Helvetica"/>
              </a:rPr>
              <a:t>Build Links WITHOUT Your Content to Get Penalized. </a:t>
            </a:r>
            <a:endParaRPr lang="en-US" sz="4000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7370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1810"/>
            <a:ext cx="9144000" cy="12913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3272589"/>
            <a:ext cx="9144000" cy="12953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+mj-lt"/>
                <a:cs typeface="Helvetica"/>
              </a:rPr>
              <a:t>Ross </a:t>
            </a:r>
            <a:r>
              <a:rPr lang="en-US" sz="2400" dirty="0" err="1" smtClean="0">
                <a:latin typeface="+mj-lt"/>
                <a:cs typeface="Helvetica"/>
              </a:rPr>
              <a:t>Hudgens</a:t>
            </a:r>
            <a:r>
              <a:rPr lang="en-US" sz="2400" dirty="0" smtClean="0">
                <a:latin typeface="+mj-lt"/>
                <a:cs typeface="Helvetica"/>
              </a:rPr>
              <a:t>, Founder, Siege Media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j-lt"/>
                <a:cs typeface="Helvetica"/>
              </a:rPr>
              <a:t>@RossHudgens </a:t>
            </a:r>
            <a:r>
              <a:rPr lang="en-US" sz="2400" u="sng" dirty="0" smtClean="0">
                <a:latin typeface="+mj-lt"/>
                <a:cs typeface="Helvetica"/>
              </a:rPr>
              <a:t>http://siegemedia.com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j-lt"/>
                <a:cs typeface="Helvetica"/>
              </a:rPr>
              <a:t>Email: ross@siegemedia.com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04" y="1590463"/>
            <a:ext cx="3273091" cy="1058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2650" y="396487"/>
            <a:ext cx="4055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Any questions?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996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6-24 at 6.34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1"/>
            <a:ext cx="9144000" cy="3091543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3174999" y="3733799"/>
            <a:ext cx="3031067" cy="1270002"/>
          </a:xfrm>
          <a:prstGeom prst="roundRect">
            <a:avLst/>
          </a:prstGeom>
          <a:solidFill>
            <a:srgbClr val="C1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  <a:cs typeface="Helvetica"/>
              </a:rPr>
              <a:t>This Number Is Not Going to Zero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163733" y="3318933"/>
            <a:ext cx="1515534" cy="524934"/>
          </a:xfrm>
          <a:prstGeom prst="straightConnector1">
            <a:avLst/>
          </a:prstGeom>
          <a:ln>
            <a:solidFill>
              <a:srgbClr val="C1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0"/>
            <a:ext cx="9144000" cy="880534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Open Sans" panose="020B0606030504020204" pitchFamily="34" charset="0"/>
                <a:cs typeface="Helvetica"/>
              </a:rPr>
              <a:t>LINK BUILDING VS CONTENT MARKETING IN 2013</a:t>
            </a:r>
          </a:p>
        </p:txBody>
      </p:sp>
    </p:spTree>
    <p:extLst>
      <p:ext uri="{BB962C8B-B14F-4D97-AF65-F5344CB8AC3E}">
        <p14:creationId xmlns:p14="http://schemas.microsoft.com/office/powerpoint/2010/main" val="42889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020735" y="2477549"/>
            <a:ext cx="3776138" cy="2081752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+mj-lt"/>
                <a:cs typeface="Helvetica"/>
              </a:rPr>
              <a:t>LINK BUILDING BRIDGES THE GAP BETWEEN </a:t>
            </a:r>
            <a:r>
              <a:rPr lang="en-US" sz="2600" u="sng" dirty="0" smtClean="0">
                <a:latin typeface="+mj-lt"/>
                <a:cs typeface="Helvetica"/>
              </a:rPr>
              <a:t>CONTENT</a:t>
            </a:r>
            <a:r>
              <a:rPr lang="en-US" sz="2600" dirty="0" smtClean="0">
                <a:latin typeface="+mj-lt"/>
                <a:cs typeface="Helvetica"/>
              </a:rPr>
              <a:t> AND </a:t>
            </a:r>
            <a:r>
              <a:rPr lang="en-US" sz="2600" u="sng" dirty="0" smtClean="0">
                <a:latin typeface="+mj-lt"/>
                <a:cs typeface="Helvetica"/>
              </a:rPr>
              <a:t>WEBMASTER</a:t>
            </a:r>
            <a:r>
              <a:rPr lang="en-US" sz="2600" dirty="0" smtClean="0">
                <a:latin typeface="+mj-lt"/>
                <a:cs typeface="Helvetica"/>
              </a:rPr>
              <a:t>.</a:t>
            </a:r>
            <a:endParaRPr lang="en-US" sz="2600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1751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41867" y="160866"/>
            <a:ext cx="2633133" cy="976852"/>
          </a:xfrm>
          <a:prstGeom prst="roundRect">
            <a:avLst/>
          </a:prstGeom>
          <a:solidFill>
            <a:srgbClr val="C1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+mj-lt"/>
                <a:cs typeface="Helvetica"/>
              </a:rPr>
              <a:t>CONTENT STRATEGISTS</a:t>
            </a:r>
            <a:endParaRPr lang="en-US" sz="2600" dirty="0">
              <a:latin typeface="+mj-lt"/>
              <a:cs typeface="Helvetic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8601" y="1082040"/>
            <a:ext cx="998219" cy="771061"/>
          </a:xfrm>
          <a:prstGeom prst="straightConnector1">
            <a:avLst/>
          </a:prstGeom>
          <a:ln>
            <a:solidFill>
              <a:srgbClr val="B126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011335" y="2531533"/>
            <a:ext cx="2294466" cy="976852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+mj-lt"/>
                <a:cs typeface="Helvetica"/>
              </a:rPr>
              <a:t>LINK BUILDERS</a:t>
            </a:r>
            <a:endParaRPr lang="en-US" sz="2600" dirty="0">
              <a:latin typeface="+mj-lt"/>
              <a:cs typeface="Helvetica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229600" y="1623060"/>
            <a:ext cx="846667" cy="942341"/>
          </a:xfrm>
          <a:prstGeom prst="straightConnector1">
            <a:avLst/>
          </a:prstGeom>
          <a:ln>
            <a:solidFill>
              <a:srgbClr val="B126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091268" y="3776133"/>
            <a:ext cx="3039532" cy="1092200"/>
          </a:xfrm>
          <a:prstGeom prst="roundRect">
            <a:avLst/>
          </a:prstGeom>
          <a:solidFill>
            <a:srgbClr val="C017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+mj-lt"/>
                <a:cs typeface="Helvetica"/>
              </a:rPr>
              <a:t>CONTENT MARKETERS</a:t>
            </a:r>
            <a:endParaRPr lang="en-US" sz="2600" dirty="0">
              <a:latin typeface="+mj-lt"/>
              <a:cs typeface="Helvetica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419600" y="2727314"/>
            <a:ext cx="846667" cy="1048819"/>
          </a:xfrm>
          <a:prstGeom prst="straightConnector1">
            <a:avLst/>
          </a:prstGeom>
          <a:ln>
            <a:solidFill>
              <a:srgbClr val="B126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903133" y="2442333"/>
            <a:ext cx="265852" cy="1333801"/>
          </a:xfrm>
          <a:prstGeom prst="straightConnector1">
            <a:avLst/>
          </a:prstGeom>
          <a:ln>
            <a:solidFill>
              <a:srgbClr val="B126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442758" y="2565400"/>
            <a:ext cx="37042" cy="1210734"/>
          </a:xfrm>
          <a:prstGeom prst="straightConnector1">
            <a:avLst/>
          </a:prstGeom>
          <a:ln>
            <a:solidFill>
              <a:srgbClr val="B126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675465" y="2715260"/>
            <a:ext cx="287867" cy="1060874"/>
          </a:xfrm>
          <a:prstGeom prst="straightConnector1">
            <a:avLst/>
          </a:prstGeom>
          <a:ln>
            <a:solidFill>
              <a:srgbClr val="B126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569720" y="2865120"/>
            <a:ext cx="1029545" cy="911015"/>
          </a:xfrm>
          <a:prstGeom prst="straightConnector1">
            <a:avLst/>
          </a:prstGeom>
          <a:ln>
            <a:solidFill>
              <a:srgbClr val="B126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09600" y="2964180"/>
            <a:ext cx="1481669" cy="1065955"/>
          </a:xfrm>
          <a:prstGeom prst="straightConnector1">
            <a:avLst/>
          </a:prstGeom>
          <a:ln>
            <a:solidFill>
              <a:srgbClr val="B126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130800" y="3869267"/>
            <a:ext cx="1354667" cy="687938"/>
          </a:xfrm>
          <a:prstGeom prst="straightConnector1">
            <a:avLst/>
          </a:prstGeom>
          <a:ln>
            <a:solidFill>
              <a:srgbClr val="B126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16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3024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9467" y="0"/>
            <a:ext cx="3674533" cy="5143499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Open Sans" panose="020B0606030504020204" pitchFamily="34" charset="0"/>
                <a:cs typeface="Helvetica"/>
              </a:rPr>
              <a:t>LET’S BRIDGE </a:t>
            </a:r>
          </a:p>
          <a:p>
            <a:pPr algn="ctr"/>
            <a:r>
              <a:rPr lang="en-US" sz="4400" b="1" dirty="0" smtClean="0">
                <a:latin typeface="Open Sans" panose="020B0606030504020204" pitchFamily="34" charset="0"/>
                <a:cs typeface="Helvetica"/>
              </a:rPr>
              <a:t>THE GAP.</a:t>
            </a:r>
          </a:p>
        </p:txBody>
      </p:sp>
    </p:spTree>
    <p:extLst>
      <p:ext uri="{BB962C8B-B14F-4D97-AF65-F5344CB8AC3E}">
        <p14:creationId xmlns:p14="http://schemas.microsoft.com/office/powerpoint/2010/main" val="229748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674533" cy="5143499"/>
          </a:xfrm>
          <a:prstGeom prst="rect">
            <a:avLst/>
          </a:prstGeom>
          <a:solidFill>
            <a:srgbClr val="C10000"/>
          </a:solidFill>
          <a:ln>
            <a:solidFill>
              <a:srgbClr val="660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 ONE:</a:t>
            </a:r>
          </a:p>
          <a:p>
            <a:pPr algn="ctr"/>
            <a:r>
              <a:rPr lang="en-US" sz="4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06" y="0"/>
            <a:ext cx="5149534" cy="51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0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FFFF"/>
      </a:hlink>
      <a:folHlink>
        <a:srgbClr val="FFFFFF"/>
      </a:folHlink>
    </a:clrScheme>
    <a:fontScheme name="Custom 1">
      <a:majorFont>
        <a:latin typeface="Open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</TotalTime>
  <Words>697</Words>
  <Application>Microsoft Macintosh PowerPoint</Application>
  <PresentationFormat>On-screen Show (16:9)</PresentationFormat>
  <Paragraphs>142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seomoz</dc:creator>
  <cp:lastModifiedBy>Erica McGillivray</cp:lastModifiedBy>
  <cp:revision>183</cp:revision>
  <dcterms:created xsi:type="dcterms:W3CDTF">2013-04-25T19:55:18Z</dcterms:created>
  <dcterms:modified xsi:type="dcterms:W3CDTF">2013-07-07T19:38:06Z</dcterms:modified>
</cp:coreProperties>
</file>