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293" r:id="rId4"/>
    <p:sldId id="283" r:id="rId5"/>
    <p:sldId id="275" r:id="rId6"/>
    <p:sldId id="276" r:id="rId7"/>
    <p:sldId id="277" r:id="rId8"/>
    <p:sldId id="297" r:id="rId9"/>
    <p:sldId id="298" r:id="rId10"/>
    <p:sldId id="278" r:id="rId11"/>
    <p:sldId id="280" r:id="rId12"/>
    <p:sldId id="263" r:id="rId13"/>
    <p:sldId id="274" r:id="rId14"/>
    <p:sldId id="299" r:id="rId15"/>
    <p:sldId id="287" r:id="rId16"/>
    <p:sldId id="282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4" r:id="rId26"/>
  </p:sldIdLst>
  <p:sldSz cx="12188825" cy="6858000"/>
  <p:notesSz cx="6858000" cy="9144000"/>
  <p:defaultTextStyle>
    <a:defPPr>
      <a:defRPr lang="en-US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3D"/>
    <a:srgbClr val="A7BEC4"/>
    <a:srgbClr val="8A7863"/>
    <a:srgbClr val="B8B6A3"/>
    <a:srgbClr val="388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92" autoAdjust="0"/>
  </p:normalViewPr>
  <p:slideViewPr>
    <p:cSldViewPr>
      <p:cViewPr>
        <p:scale>
          <a:sx n="100" d="100"/>
          <a:sy n="100" d="100"/>
        </p:scale>
        <p:origin x="-144" y="2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34534-5A52-4464-AB25-BB48598B708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0E7BE2C-571C-4A35-987E-203C39AF1703}">
      <dgm:prSet phldrT="[Text]"/>
      <dgm:spPr/>
      <dgm:t>
        <a:bodyPr/>
        <a:lstStyle/>
        <a:p>
          <a:r>
            <a:rPr lang="en-US" dirty="0" smtClean="0"/>
            <a:t>Someone asking a question about text vs. images</a:t>
          </a:r>
          <a:endParaRPr lang="en-US" dirty="0"/>
        </a:p>
      </dgm:t>
    </dgm:pt>
    <dgm:pt modelId="{FF6D159B-19A5-4861-A431-0BAACCF360E9}" type="parTrans" cxnId="{3DD15556-2715-449F-BF5A-4D602FD154FD}">
      <dgm:prSet/>
      <dgm:spPr/>
      <dgm:t>
        <a:bodyPr/>
        <a:lstStyle/>
        <a:p>
          <a:endParaRPr lang="en-US"/>
        </a:p>
      </dgm:t>
    </dgm:pt>
    <dgm:pt modelId="{D4EB12B2-63F0-4B5D-A814-3FAC66B3255F}" type="sibTrans" cxnId="{3DD15556-2715-449F-BF5A-4D602FD154FD}">
      <dgm:prSet/>
      <dgm:spPr/>
      <dgm:t>
        <a:bodyPr/>
        <a:lstStyle/>
        <a:p>
          <a:endParaRPr lang="en-US"/>
        </a:p>
      </dgm:t>
    </dgm:pt>
    <dgm:pt modelId="{C06DCB3B-0B2B-4527-BF2A-38A43CF0582F}">
      <dgm:prSet phldrT="[Text]"/>
      <dgm:spPr/>
      <dgm:t>
        <a:bodyPr/>
        <a:lstStyle/>
        <a:p>
          <a:r>
            <a:rPr lang="en-US" dirty="0" smtClean="0"/>
            <a:t>Someone saying they can’t do “one more thing”</a:t>
          </a:r>
          <a:endParaRPr lang="en-US" dirty="0"/>
        </a:p>
      </dgm:t>
    </dgm:pt>
    <dgm:pt modelId="{57D59AF1-91CD-43D8-91FF-75E5DAC613A1}" type="parTrans" cxnId="{9036DC71-2507-4930-9727-170F337CFE9D}">
      <dgm:prSet/>
      <dgm:spPr/>
      <dgm:t>
        <a:bodyPr/>
        <a:lstStyle/>
        <a:p>
          <a:endParaRPr lang="en-US"/>
        </a:p>
      </dgm:t>
    </dgm:pt>
    <dgm:pt modelId="{DC9A3CE2-1184-4CED-8EA7-CF309E83FDCA}" type="sibTrans" cxnId="{9036DC71-2507-4930-9727-170F337CFE9D}">
      <dgm:prSet/>
      <dgm:spPr/>
      <dgm:t>
        <a:bodyPr/>
        <a:lstStyle/>
        <a:p>
          <a:endParaRPr lang="en-US"/>
        </a:p>
      </dgm:t>
    </dgm:pt>
    <dgm:pt modelId="{14C85968-E83A-4914-88DF-50B2F48EE03E}">
      <dgm:prSet phldrT="[Text]"/>
      <dgm:spPr/>
      <dgm:t>
        <a:bodyPr/>
        <a:lstStyle/>
        <a:p>
          <a:r>
            <a:rPr lang="en-US" dirty="0" smtClean="0"/>
            <a:t>Long conversation about alt tags, filenames, etc.</a:t>
          </a:r>
          <a:endParaRPr lang="en-US" dirty="0"/>
        </a:p>
      </dgm:t>
    </dgm:pt>
    <dgm:pt modelId="{1E620AB2-29E2-48BB-A2A6-B18499C860FB}" type="parTrans" cxnId="{DB55F763-B6A8-4AD0-8653-C29B5DC791E5}">
      <dgm:prSet/>
      <dgm:spPr/>
      <dgm:t>
        <a:bodyPr/>
        <a:lstStyle/>
        <a:p>
          <a:endParaRPr lang="en-US"/>
        </a:p>
      </dgm:t>
    </dgm:pt>
    <dgm:pt modelId="{998859CB-DF57-4670-BC1B-2DCE333E71C4}" type="sibTrans" cxnId="{DB55F763-B6A8-4AD0-8653-C29B5DC791E5}">
      <dgm:prSet/>
      <dgm:spPr/>
      <dgm:t>
        <a:bodyPr/>
        <a:lstStyle/>
        <a:p>
          <a:endParaRPr lang="en-US"/>
        </a:p>
      </dgm:t>
    </dgm:pt>
    <dgm:pt modelId="{F1E35E20-B74E-41AE-8FD3-AB1E17F00ED4}" type="pres">
      <dgm:prSet presAssocID="{F7B34534-5A52-4464-AB25-BB48598B708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0E14BA-46CE-4408-9564-426F1CE0025E}" type="pres">
      <dgm:prSet presAssocID="{50E7BE2C-571C-4A35-987E-203C39AF1703}" presName="Accent1" presStyleCnt="0"/>
      <dgm:spPr/>
    </dgm:pt>
    <dgm:pt modelId="{25224633-B488-41B4-887F-8428D3D22403}" type="pres">
      <dgm:prSet presAssocID="{50E7BE2C-571C-4A35-987E-203C39AF1703}" presName="Accent" presStyleLbl="node1" presStyleIdx="0" presStyleCnt="3"/>
      <dgm:spPr/>
    </dgm:pt>
    <dgm:pt modelId="{4837A08D-F01D-4580-927E-225F95A60FBD}" type="pres">
      <dgm:prSet presAssocID="{50E7BE2C-571C-4A35-987E-203C39AF170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24A0-17D4-4DCF-BF80-3CEA212C3A12}" type="pres">
      <dgm:prSet presAssocID="{C06DCB3B-0B2B-4527-BF2A-38A43CF0582F}" presName="Accent2" presStyleCnt="0"/>
      <dgm:spPr/>
    </dgm:pt>
    <dgm:pt modelId="{68A7D234-B252-4BBD-84FF-44BCADE5FDE9}" type="pres">
      <dgm:prSet presAssocID="{C06DCB3B-0B2B-4527-BF2A-38A43CF0582F}" presName="Accent" presStyleLbl="node1" presStyleIdx="1" presStyleCnt="3"/>
      <dgm:spPr/>
    </dgm:pt>
    <dgm:pt modelId="{60488BFA-07D6-4E63-9F46-27AECF20D42F}" type="pres">
      <dgm:prSet presAssocID="{C06DCB3B-0B2B-4527-BF2A-38A43CF0582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065B9-171B-4867-B571-EBB69459A4FC}" type="pres">
      <dgm:prSet presAssocID="{14C85968-E83A-4914-88DF-50B2F48EE03E}" presName="Accent3" presStyleCnt="0"/>
      <dgm:spPr/>
    </dgm:pt>
    <dgm:pt modelId="{CEF12163-CA77-42CD-B78E-7CDBE6A9AEA0}" type="pres">
      <dgm:prSet presAssocID="{14C85968-E83A-4914-88DF-50B2F48EE03E}" presName="Accent" presStyleLbl="node1" presStyleIdx="2" presStyleCnt="3"/>
      <dgm:spPr/>
    </dgm:pt>
    <dgm:pt modelId="{738A4B70-9ACF-4DC7-895D-4B249E9F1D0F}" type="pres">
      <dgm:prSet presAssocID="{14C85968-E83A-4914-88DF-50B2F48EE03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55F763-B6A8-4AD0-8653-C29B5DC791E5}" srcId="{F7B34534-5A52-4464-AB25-BB48598B7088}" destId="{14C85968-E83A-4914-88DF-50B2F48EE03E}" srcOrd="2" destOrd="0" parTransId="{1E620AB2-29E2-48BB-A2A6-B18499C860FB}" sibTransId="{998859CB-DF57-4670-BC1B-2DCE333E71C4}"/>
    <dgm:cxn modelId="{C78D6740-B8D1-48D1-95D5-7FA03E8590E1}" type="presOf" srcId="{C06DCB3B-0B2B-4527-BF2A-38A43CF0582F}" destId="{60488BFA-07D6-4E63-9F46-27AECF20D42F}" srcOrd="0" destOrd="0" presId="urn:microsoft.com/office/officeart/2009/layout/CircleArrowProcess"/>
    <dgm:cxn modelId="{F3840C56-7549-49E4-9478-175ABDB1C9DA}" type="presOf" srcId="{14C85968-E83A-4914-88DF-50B2F48EE03E}" destId="{738A4B70-9ACF-4DC7-895D-4B249E9F1D0F}" srcOrd="0" destOrd="0" presId="urn:microsoft.com/office/officeart/2009/layout/CircleArrowProcess"/>
    <dgm:cxn modelId="{E350A712-7DDB-4B15-B27E-3EDFC2580446}" type="presOf" srcId="{50E7BE2C-571C-4A35-987E-203C39AF1703}" destId="{4837A08D-F01D-4580-927E-225F95A60FBD}" srcOrd="0" destOrd="0" presId="urn:microsoft.com/office/officeart/2009/layout/CircleArrowProcess"/>
    <dgm:cxn modelId="{3DD15556-2715-449F-BF5A-4D602FD154FD}" srcId="{F7B34534-5A52-4464-AB25-BB48598B7088}" destId="{50E7BE2C-571C-4A35-987E-203C39AF1703}" srcOrd="0" destOrd="0" parTransId="{FF6D159B-19A5-4861-A431-0BAACCF360E9}" sibTransId="{D4EB12B2-63F0-4B5D-A814-3FAC66B3255F}"/>
    <dgm:cxn modelId="{3B4377FD-93F6-4FFE-A58B-95A28E0D8820}" type="presOf" srcId="{F7B34534-5A52-4464-AB25-BB48598B7088}" destId="{F1E35E20-B74E-41AE-8FD3-AB1E17F00ED4}" srcOrd="0" destOrd="0" presId="urn:microsoft.com/office/officeart/2009/layout/CircleArrowProcess"/>
    <dgm:cxn modelId="{9036DC71-2507-4930-9727-170F337CFE9D}" srcId="{F7B34534-5A52-4464-AB25-BB48598B7088}" destId="{C06DCB3B-0B2B-4527-BF2A-38A43CF0582F}" srcOrd="1" destOrd="0" parTransId="{57D59AF1-91CD-43D8-91FF-75E5DAC613A1}" sibTransId="{DC9A3CE2-1184-4CED-8EA7-CF309E83FDCA}"/>
    <dgm:cxn modelId="{05482E6E-FE13-4C0D-8547-8F46601B0152}" type="presParOf" srcId="{F1E35E20-B74E-41AE-8FD3-AB1E17F00ED4}" destId="{7F0E14BA-46CE-4408-9564-426F1CE0025E}" srcOrd="0" destOrd="0" presId="urn:microsoft.com/office/officeart/2009/layout/CircleArrowProcess"/>
    <dgm:cxn modelId="{6183E065-9561-40A8-BFC5-647CC7301096}" type="presParOf" srcId="{7F0E14BA-46CE-4408-9564-426F1CE0025E}" destId="{25224633-B488-41B4-887F-8428D3D22403}" srcOrd="0" destOrd="0" presId="urn:microsoft.com/office/officeart/2009/layout/CircleArrowProcess"/>
    <dgm:cxn modelId="{A189DDE0-14CC-46B0-9636-50167B22FFC8}" type="presParOf" srcId="{F1E35E20-B74E-41AE-8FD3-AB1E17F00ED4}" destId="{4837A08D-F01D-4580-927E-225F95A60FBD}" srcOrd="1" destOrd="0" presId="urn:microsoft.com/office/officeart/2009/layout/CircleArrowProcess"/>
    <dgm:cxn modelId="{91F73995-74B2-4888-B082-806ACA116E85}" type="presParOf" srcId="{F1E35E20-B74E-41AE-8FD3-AB1E17F00ED4}" destId="{5F7824A0-17D4-4DCF-BF80-3CEA212C3A12}" srcOrd="2" destOrd="0" presId="urn:microsoft.com/office/officeart/2009/layout/CircleArrowProcess"/>
    <dgm:cxn modelId="{7C1115F4-E528-47CE-BFC3-6DA3FA7551D0}" type="presParOf" srcId="{5F7824A0-17D4-4DCF-BF80-3CEA212C3A12}" destId="{68A7D234-B252-4BBD-84FF-44BCADE5FDE9}" srcOrd="0" destOrd="0" presId="urn:microsoft.com/office/officeart/2009/layout/CircleArrowProcess"/>
    <dgm:cxn modelId="{088EB5D8-745D-4880-866A-212A0E8F6FCB}" type="presParOf" srcId="{F1E35E20-B74E-41AE-8FD3-AB1E17F00ED4}" destId="{60488BFA-07D6-4E63-9F46-27AECF20D42F}" srcOrd="3" destOrd="0" presId="urn:microsoft.com/office/officeart/2009/layout/CircleArrowProcess"/>
    <dgm:cxn modelId="{2FC425EF-09D8-491F-98CF-153E749454E5}" type="presParOf" srcId="{F1E35E20-B74E-41AE-8FD3-AB1E17F00ED4}" destId="{58B065B9-171B-4867-B571-EBB69459A4FC}" srcOrd="4" destOrd="0" presId="urn:microsoft.com/office/officeart/2009/layout/CircleArrowProcess"/>
    <dgm:cxn modelId="{9F7C8C6D-D87C-4A16-B24E-BB9115E98E98}" type="presParOf" srcId="{58B065B9-171B-4867-B571-EBB69459A4FC}" destId="{CEF12163-CA77-42CD-B78E-7CDBE6A9AEA0}" srcOrd="0" destOrd="0" presId="urn:microsoft.com/office/officeart/2009/layout/CircleArrowProcess"/>
    <dgm:cxn modelId="{8DD9C812-EEC5-41D7-81CA-723B01AC0C8F}" type="presParOf" srcId="{F1E35E20-B74E-41AE-8FD3-AB1E17F00ED4}" destId="{738A4B70-9ACF-4DC7-895D-4B249E9F1D0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24633-B488-41B4-887F-8428D3D22403}">
      <dsp:nvSpPr>
        <dsp:cNvPr id="0" name=""/>
        <dsp:cNvSpPr/>
      </dsp:nvSpPr>
      <dsp:spPr>
        <a:xfrm>
          <a:off x="3121314" y="0"/>
          <a:ext cx="2607470" cy="26078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7A08D-F01D-4580-927E-225F95A60FBD}">
      <dsp:nvSpPr>
        <dsp:cNvPr id="0" name=""/>
        <dsp:cNvSpPr/>
      </dsp:nvSpPr>
      <dsp:spPr>
        <a:xfrm>
          <a:off x="3697650" y="941519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Someone asking a question about text vs. images</a:t>
          </a:r>
          <a:endParaRPr lang="en-US" sz="1500" kern="1200" dirty="0"/>
        </a:p>
      </dsp:txBody>
      <dsp:txXfrm>
        <a:off x="3697650" y="941519"/>
        <a:ext cx="1448921" cy="724287"/>
      </dsp:txXfrm>
    </dsp:sp>
    <dsp:sp modelId="{68A7D234-B252-4BBD-84FF-44BCADE5FDE9}">
      <dsp:nvSpPr>
        <dsp:cNvPr id="0" name=""/>
        <dsp:cNvSpPr/>
      </dsp:nvSpPr>
      <dsp:spPr>
        <a:xfrm>
          <a:off x="2397098" y="1498413"/>
          <a:ext cx="2607470" cy="26078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88BFA-07D6-4E63-9F46-27AECF20D42F}">
      <dsp:nvSpPr>
        <dsp:cNvPr id="0" name=""/>
        <dsp:cNvSpPr/>
      </dsp:nvSpPr>
      <dsp:spPr>
        <a:xfrm>
          <a:off x="2976373" y="2448599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Someone saying they can’t do “one more thing”</a:t>
          </a:r>
          <a:endParaRPr lang="en-US" sz="1500" kern="1200" dirty="0"/>
        </a:p>
      </dsp:txBody>
      <dsp:txXfrm>
        <a:off x="2976373" y="2448599"/>
        <a:ext cx="1448921" cy="724287"/>
      </dsp:txXfrm>
    </dsp:sp>
    <dsp:sp modelId="{CEF12163-CA77-42CD-B78E-7CDBE6A9AEA0}">
      <dsp:nvSpPr>
        <dsp:cNvPr id="0" name=""/>
        <dsp:cNvSpPr/>
      </dsp:nvSpPr>
      <dsp:spPr>
        <a:xfrm>
          <a:off x="3306897" y="3176137"/>
          <a:ext cx="2240220" cy="22411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4B70-9ACF-4DC7-895D-4B249E9F1D0F}">
      <dsp:nvSpPr>
        <dsp:cNvPr id="0" name=""/>
        <dsp:cNvSpPr/>
      </dsp:nvSpPr>
      <dsp:spPr>
        <a:xfrm>
          <a:off x="3701078" y="3957847"/>
          <a:ext cx="1448921" cy="7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Long conversation about alt tags, filenames, etc.</a:t>
          </a:r>
          <a:endParaRPr lang="en-US" sz="1500" kern="1200" dirty="0"/>
        </a:p>
      </dsp:txBody>
      <dsp:txXfrm>
        <a:off x="3701078" y="3957847"/>
        <a:ext cx="1448921" cy="72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7/7/2013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7/7/2013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rgbClr val="8A7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B8B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A7B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5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>
                <a:solidFill>
                  <a:srgbClr val="5249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88894"/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900">
                <a:solidFill>
                  <a:srgbClr val="52493D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380" y="6420601"/>
            <a:ext cx="840508" cy="337619"/>
          </a:xfrm>
          <a:prstGeom prst="rect">
            <a:avLst/>
          </a:prstGeom>
        </p:spPr>
        <p:txBody>
          <a:bodyPr lIns="121893" tIns="60947" rIns="121893" bIns="60947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609468"/>
            <a:fld id="{FE8AF10E-0768-4849-B91D-39C2AEF7745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09468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217220" y="6398740"/>
            <a:ext cx="971607" cy="354497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9468"/>
            <a:fld id="{E022462D-E658-1D4A-A4CE-7F1125959E23}" type="datetime1"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pPr defTabSz="609468"/>
              <a:t>7/7/2013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9803" y="6355883"/>
            <a:ext cx="1509224" cy="4154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 defTabSz="609468"/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#</a:t>
            </a:r>
            <a:r>
              <a:rPr lang="en-US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MozCon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9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79246"/>
            <a:ext cx="12188825" cy="501647"/>
          </a:xfrm>
          <a:prstGeom prst="rect">
            <a:avLst/>
          </a:prstGeom>
        </p:spPr>
        <p:txBody>
          <a:bodyPr vert="horz" lIns="121893" tIns="60947" rIns="121893" bIns="60947"/>
          <a:lstStyle>
            <a:lvl1pPr marL="0" indent="0" algn="ctr">
              <a:buNone/>
              <a:defRPr sz="2100" b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NAME OF SPEAKER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380" y="6420601"/>
            <a:ext cx="840508" cy="337619"/>
          </a:xfrm>
          <a:prstGeom prst="rect">
            <a:avLst/>
          </a:prstGeom>
        </p:spPr>
        <p:txBody>
          <a:bodyPr lIns="121893" tIns="60947" rIns="121893" bIns="60947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609468"/>
            <a:fld id="{FE8AF10E-0768-4849-B91D-39C2AEF7745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09468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661179"/>
            <a:ext cx="12188825" cy="501647"/>
          </a:xfrm>
          <a:prstGeom prst="rect">
            <a:avLst/>
          </a:prstGeom>
        </p:spPr>
        <p:txBody>
          <a:bodyPr vert="horz" lIns="121893" tIns="60947" rIns="121893" bIns="60947"/>
          <a:lstStyle>
            <a:lvl1pPr marL="0" indent="0" algn="ctr">
              <a:buNone/>
              <a:defRPr sz="3200" b="1" i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217220" y="6398740"/>
            <a:ext cx="971607" cy="354497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9468"/>
            <a:fld id="{E022462D-E658-1D4A-A4CE-7F1125959E23}" type="datetime1"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pPr defTabSz="609468"/>
              <a:t>7/7/2013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39803" y="6355883"/>
            <a:ext cx="1509224" cy="4154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 defTabSz="609468"/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#</a:t>
            </a:r>
            <a:r>
              <a:rPr lang="en-US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MozCon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10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217220" y="6398740"/>
            <a:ext cx="971607" cy="354497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9468"/>
            <a:fld id="{E022462D-E658-1D4A-A4CE-7F1125959E23}" type="datetime1"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pPr defTabSz="609468"/>
              <a:t>7/7/2013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380" y="6420601"/>
            <a:ext cx="840508" cy="337619"/>
          </a:xfrm>
          <a:prstGeom prst="rect">
            <a:avLst/>
          </a:prstGeom>
        </p:spPr>
        <p:txBody>
          <a:bodyPr lIns="121893" tIns="60947" rIns="121893" bIns="60947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609468"/>
            <a:fld id="{FE8AF10E-0768-4849-B91D-39C2AEF7745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09468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39803" y="6355883"/>
            <a:ext cx="1509224" cy="4154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 defTabSz="609468"/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#</a:t>
            </a:r>
            <a:r>
              <a:rPr lang="en-US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MozCon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29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380" y="6420601"/>
            <a:ext cx="840508" cy="337619"/>
          </a:xfrm>
          <a:prstGeom prst="rect">
            <a:avLst/>
          </a:prstGeom>
        </p:spPr>
        <p:txBody>
          <a:bodyPr lIns="121893" tIns="60947" rIns="121893" bIns="60947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609468"/>
            <a:fld id="{FE8AF10E-0768-4849-B91D-39C2AEF7745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09468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4040" y="710343"/>
            <a:ext cx="11080750" cy="793596"/>
          </a:xfrm>
          <a:prstGeom prst="rect">
            <a:avLst/>
          </a:prstGeom>
        </p:spPr>
        <p:txBody>
          <a:bodyPr vert="horz" lIns="121893" tIns="60947" rIns="121893" bIns="60947"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68" indent="0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your slide title here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3"/>
          </p:nvPr>
        </p:nvSpPr>
        <p:spPr>
          <a:xfrm>
            <a:off x="554040" y="1667933"/>
            <a:ext cx="11080750" cy="4752667"/>
          </a:xfrm>
          <a:prstGeom prst="rect">
            <a:avLst/>
          </a:prstGeom>
        </p:spPr>
        <p:txBody>
          <a:bodyPr vert="horz" lIns="121893" tIns="60947" rIns="121893" bIns="60947"/>
          <a:lstStyle>
            <a:lvl1pPr>
              <a:defRPr sz="1900">
                <a:solidFill>
                  <a:srgbClr val="7F7F7F"/>
                </a:solidFill>
              </a:defRPr>
            </a:lvl1pPr>
            <a:lvl2pPr>
              <a:defRPr sz="1900">
                <a:solidFill>
                  <a:srgbClr val="7F7F7F"/>
                </a:solidFill>
              </a:defRPr>
            </a:lvl2pPr>
            <a:lvl3pPr>
              <a:defRPr sz="1900">
                <a:solidFill>
                  <a:srgbClr val="7F7F7F"/>
                </a:solidFill>
              </a:defRPr>
            </a:lvl3pPr>
            <a:lvl4pPr>
              <a:defRPr sz="1900">
                <a:solidFill>
                  <a:srgbClr val="7F7F7F"/>
                </a:solidFill>
              </a:defRPr>
            </a:lvl4pPr>
            <a:lvl5pPr>
              <a:defRPr sz="19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9803" y="6355883"/>
            <a:ext cx="1509224" cy="41547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 defTabSz="609468"/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#</a:t>
            </a:r>
            <a:r>
              <a:rPr lang="en-US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MozCon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7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1371601"/>
            <a:ext cx="990601" cy="6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7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5" y="1932519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5" y="4084265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9704AEB8-69A9-4804-9110-8A4C1AEDF115}" type="datetime1">
              <a:rPr lang="en-US" smtClean="0"/>
              <a:t>7/7/2013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4FB0F282-8D82-4668-ABD8-33418E9A3794}" type="datetime1">
              <a:rPr lang="en-US" smtClean="0"/>
              <a:t>7/7/2013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596572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413002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3" y="1596572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3" y="2413002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88B439F9-2DF6-46CF-9EEC-116B93D89628}" type="datetime1">
              <a:rPr lang="en-US" smtClean="0"/>
              <a:t>7/7/2013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4D4514BB-F1F5-4A46-A684-D30FE2E682A4}" type="datetime1">
              <a:rPr lang="en-US" smtClean="0"/>
              <a:t>7/7/2013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7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3725245B-9254-4A21-9814-93AD3088A733}" type="datetime1">
              <a:rPr lang="en-US" smtClean="0"/>
              <a:t>7/7/2013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1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3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927D31ED-F603-43DA-B98D-1E2DC08F6DCE}" type="datetime1">
              <a:rPr lang="en-US" smtClean="0"/>
              <a:t>7/7/2013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7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3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rgbClr val="8A7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B8B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A7B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4" y="6448425"/>
            <a:ext cx="8288401" cy="180976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900">
                <a:solidFill>
                  <a:srgbClr val="52493D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3" tIns="60947" rIns="121893" bIns="60947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  <p:pic>
        <p:nvPicPr>
          <p:cNvPr id="14" name="Picture 4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" y="86476"/>
            <a:ext cx="990601" cy="6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218936" rtl="0" eaLnBrk="1" latinLnBrk="0" hangingPunct="1">
        <a:spcBef>
          <a:spcPct val="0"/>
        </a:spcBef>
        <a:buNone/>
        <a:defRPr sz="3600" kern="1200">
          <a:solidFill>
            <a:srgbClr val="52493D"/>
          </a:solidFill>
          <a:latin typeface="+mj-lt"/>
          <a:ea typeface="+mj-ea"/>
          <a:cs typeface="+mj-cs"/>
        </a:defRPr>
      </a:lvl1pPr>
    </p:titleStyle>
    <p:bodyStyle>
      <a:lvl1pPr marL="304735" indent="-304735" algn="l" defTabSz="1218936" rtl="0" eaLnBrk="1" latinLnBrk="0" hangingPunct="1">
        <a:lnSpc>
          <a:spcPct val="90000"/>
        </a:lnSpc>
        <a:spcBef>
          <a:spcPts val="1800"/>
        </a:spcBef>
        <a:buClr>
          <a:srgbClr val="388894"/>
        </a:buClr>
        <a:buFont typeface="Arial" pitchFamily="34" charset="0"/>
        <a:buChar char="•"/>
        <a:defRPr sz="2800" kern="1200">
          <a:solidFill>
            <a:srgbClr val="52493D"/>
          </a:solidFill>
          <a:latin typeface="+mn-lt"/>
          <a:ea typeface="+mn-ea"/>
          <a:cs typeface="+mn-cs"/>
        </a:defRPr>
      </a:lvl1pPr>
      <a:lvl2pPr marL="755741" indent="-304735" algn="l" defTabSz="1218936" rtl="0" eaLnBrk="1" latinLnBrk="0" hangingPunct="1">
        <a:lnSpc>
          <a:spcPct val="90000"/>
        </a:lnSpc>
        <a:spcBef>
          <a:spcPts val="1200"/>
        </a:spcBef>
        <a:buClr>
          <a:srgbClr val="A7BEC4"/>
        </a:buClr>
        <a:buFont typeface="Arial" pitchFamily="34" charset="0"/>
        <a:buChar char="–"/>
        <a:defRPr sz="2400" kern="1200">
          <a:solidFill>
            <a:srgbClr val="52493D"/>
          </a:solidFill>
          <a:latin typeface="+mn-lt"/>
          <a:ea typeface="+mn-ea"/>
          <a:cs typeface="+mn-cs"/>
        </a:defRPr>
      </a:lvl2pPr>
      <a:lvl3pPr marL="1206746" indent="-304735" algn="l" defTabSz="1218936" rtl="0" eaLnBrk="1" latinLnBrk="0" hangingPunct="1">
        <a:lnSpc>
          <a:spcPct val="90000"/>
        </a:lnSpc>
        <a:spcBef>
          <a:spcPts val="800"/>
        </a:spcBef>
        <a:buClr>
          <a:srgbClr val="388894"/>
        </a:buClr>
        <a:buFont typeface="Arial" pitchFamily="34" charset="0"/>
        <a:buChar char="•"/>
        <a:defRPr sz="2000" kern="1200">
          <a:solidFill>
            <a:srgbClr val="52493D"/>
          </a:solidFill>
          <a:latin typeface="+mn-lt"/>
          <a:ea typeface="+mn-ea"/>
          <a:cs typeface="+mn-cs"/>
        </a:defRPr>
      </a:lvl3pPr>
      <a:lvl4pPr marL="1657753" indent="-304735" algn="l" defTabSz="1218936" rtl="0" eaLnBrk="1" latinLnBrk="0" hangingPunct="1">
        <a:lnSpc>
          <a:spcPct val="90000"/>
        </a:lnSpc>
        <a:spcBef>
          <a:spcPts val="800"/>
        </a:spcBef>
        <a:buClr>
          <a:srgbClr val="388894"/>
        </a:buClr>
        <a:buFont typeface="Arial" pitchFamily="34" charset="0"/>
        <a:buChar char="•"/>
        <a:defRPr sz="2000" kern="1200">
          <a:solidFill>
            <a:srgbClr val="52493D"/>
          </a:solidFill>
          <a:latin typeface="+mn-lt"/>
          <a:ea typeface="+mn-ea"/>
          <a:cs typeface="+mn-cs"/>
        </a:defRPr>
      </a:lvl4pPr>
      <a:lvl5pPr marL="2108759" indent="-304735" algn="l" defTabSz="1218936" rtl="0" eaLnBrk="1" latinLnBrk="0" hangingPunct="1">
        <a:lnSpc>
          <a:spcPct val="90000"/>
        </a:lnSpc>
        <a:spcBef>
          <a:spcPts val="800"/>
        </a:spcBef>
        <a:buClr>
          <a:srgbClr val="388894"/>
        </a:buClr>
        <a:buFont typeface="Arial" pitchFamily="34" charset="0"/>
        <a:buChar char="•"/>
        <a:defRPr sz="2000" kern="1200">
          <a:solidFill>
            <a:srgbClr val="52493D"/>
          </a:solidFill>
          <a:latin typeface="+mn-lt"/>
          <a:ea typeface="+mn-ea"/>
          <a:cs typeface="+mn-cs"/>
        </a:defRPr>
      </a:lvl5pPr>
      <a:lvl6pPr marL="2559765" indent="-304735" algn="l" defTabSz="1218936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772" indent="-304735" algn="l" defTabSz="1218936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778" indent="-304735" algn="l" defTabSz="1218936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784" indent="-304735" algn="l" defTabSz="1218936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/>
  <p:txStyles>
    <p:titleStyle>
      <a:lvl1pPr algn="ctr" defTabSz="60946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1" indent="-457101" algn="l" defTabSz="6094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5" indent="-380917" algn="l" defTabSz="6094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69" indent="-304735" algn="l" defTabSz="6094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39" indent="-304735" algn="l" defTabSz="6094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5" indent="-304735" algn="l" defTabSz="6094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5410200"/>
            <a:ext cx="12188825" cy="370693"/>
          </a:xfrm>
        </p:spPr>
        <p:txBody>
          <a:bodyPr/>
          <a:lstStyle/>
          <a:p>
            <a:r>
              <a:rPr lang="en-US" dirty="0" smtClean="0"/>
              <a:t>Lena West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4267200"/>
            <a:ext cx="12188825" cy="895627"/>
          </a:xfrm>
        </p:spPr>
        <p:txBody>
          <a:bodyPr/>
          <a:lstStyle/>
          <a:p>
            <a:r>
              <a:rPr lang="en-US" dirty="0" smtClean="0"/>
              <a:t>Wordless Wednesdays: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to </a:t>
            </a:r>
            <a:r>
              <a:rPr lang="en-US" dirty="0" err="1" smtClean="0"/>
              <a:t>Swaggerjack</a:t>
            </a:r>
            <a:r>
              <a:rPr lang="en-US" dirty="0" smtClean="0"/>
              <a:t> the Power of Visual Memes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As industry professionals…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6094413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We’re going to HAVE to deal with a lot of visual content (it </a:t>
            </a:r>
            <a:r>
              <a:rPr lang="en-US" dirty="0" err="1" smtClean="0"/>
              <a:t>ain’t</a:t>
            </a:r>
            <a:r>
              <a:rPr lang="en-US" dirty="0" smtClean="0"/>
              <a:t> going away)</a:t>
            </a:r>
          </a:p>
          <a:p>
            <a:r>
              <a:rPr lang="en-US" dirty="0" smtClean="0"/>
              <a:t>We </a:t>
            </a:r>
            <a:r>
              <a:rPr lang="en-US" dirty="0" err="1" smtClean="0"/>
              <a:t>gotta</a:t>
            </a:r>
            <a:r>
              <a:rPr lang="en-US" dirty="0" smtClean="0"/>
              <a:t> do better than just “alt text” and filenames</a:t>
            </a:r>
          </a:p>
          <a:p>
            <a:r>
              <a:rPr lang="en-US" dirty="0" smtClean="0"/>
              <a:t>But, more importantly – get the SEO and SM teams TALKING, in the same room, on the same page and WORKING </a:t>
            </a:r>
            <a:r>
              <a:rPr lang="en-US" dirty="0" smtClean="0"/>
              <a:t>TOGETHER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524000"/>
            <a:ext cx="3467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Swagger jack defined </a:t>
            </a:r>
            <a:r>
              <a:rPr lang="en-US" sz="2400" dirty="0"/>
              <a:t>(my Mom made me add this slide)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37" y="1600201"/>
            <a:ext cx="6837350" cy="39560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images?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97" y="1066800"/>
            <a:ext cx="2853932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8425" y="1676400"/>
            <a:ext cx="4495799" cy="3886200"/>
          </a:xfrm>
          <a:prstGeom prst="roundRect">
            <a:avLst>
              <a:gd name="adj" fmla="val 3098"/>
            </a:avLst>
          </a:prstGeom>
        </p:spPr>
        <p:txBody>
          <a:bodyPr vert="horz" lIns="121893" tIns="60947" rIns="121893" bIns="60947" rtlCol="0">
            <a:normAutofit fontScale="92500" lnSpcReduction="10000"/>
          </a:bodyPr>
          <a:lstStyle>
            <a:lvl1pPr marL="0" indent="0" algn="l" defTabSz="1218936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1pPr>
            <a:lvl2pPr marL="609468" indent="0" algn="l" defTabSz="1218936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A7BEC4"/>
              </a:buClr>
              <a:buFont typeface="Arial" pitchFamily="34" charset="0"/>
              <a:buNone/>
              <a:defRPr sz="3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2pPr>
            <a:lvl3pPr marL="1218936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32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3pPr>
            <a:lvl4pPr marL="182840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4pPr>
            <a:lvl5pPr marL="2437872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5pPr>
            <a:lvl6pPr marL="3047340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People are busy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Easy to share, highly portable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Transcend the limitations of text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earch </a:t>
            </a:r>
            <a:r>
              <a:rPr lang="en-US" dirty="0"/>
              <a:t>engines are mainly designed for text BUT people LOVE images </a:t>
            </a:r>
            <a:r>
              <a:rPr lang="en-US" dirty="0" smtClean="0"/>
              <a:t>(so let’s do what people LOVE!)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590800"/>
            <a:ext cx="1981200" cy="2974775"/>
          </a:xfrm>
          <a:prstGeom prst="roundRect">
            <a:avLst>
              <a:gd name="adj" fmla="val 3098"/>
            </a:avLst>
          </a:prstGeom>
        </p:spPr>
      </p:pic>
    </p:spTree>
    <p:extLst>
      <p:ext uri="{BB962C8B-B14F-4D97-AF65-F5344CB8AC3E}">
        <p14:creationId xmlns:p14="http://schemas.microsoft.com/office/powerpoint/2010/main" val="34023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What’s working with various types of images: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6094413" cy="3886200"/>
          </a:xfrm>
        </p:spPr>
        <p:txBody>
          <a:bodyPr>
            <a:normAutofit/>
          </a:bodyPr>
          <a:lstStyle/>
          <a:p>
            <a:pPr marL="514329" indent="-514329">
              <a:buFont typeface="+mj-lt"/>
              <a:buAutoNum type="arabicPeriod"/>
            </a:pPr>
            <a:r>
              <a:rPr lang="en-US" dirty="0" smtClean="0"/>
              <a:t>Wordless Wednesday-type memes</a:t>
            </a:r>
          </a:p>
          <a:p>
            <a:pPr marL="514329" indent="-514329">
              <a:buFont typeface="+mj-lt"/>
              <a:buAutoNum type="arabicPeriod"/>
            </a:pPr>
            <a:r>
              <a:rPr lang="en-US" dirty="0" smtClean="0"/>
              <a:t>Infographics (yeah, I’m going there)</a:t>
            </a:r>
          </a:p>
          <a:p>
            <a:pPr marL="514329" indent="-514329">
              <a:buFont typeface="+mj-lt"/>
              <a:buAutoNum type="arabicPeriod"/>
            </a:pPr>
            <a:r>
              <a:rPr lang="en-US" dirty="0" smtClean="0"/>
              <a:t>Quote graphics (not just for Moms Who Blog)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07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Wordless Wednesdays </a:t>
            </a:r>
            <a:r>
              <a:rPr lang="en-US" sz="2400" dirty="0"/>
              <a:t>(dominated by the small fry)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1422629"/>
            <a:ext cx="7345721" cy="421617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9984">
            <a:off x="7509582" y="2310883"/>
            <a:ext cx="2552123" cy="29142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914400"/>
            <a:ext cx="3977642" cy="2209801"/>
          </a:xfrm>
          <a:prstGeom prst="roundRect">
            <a:avLst>
              <a:gd name="adj" fmla="val 42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What works with (visual) memes: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0"/>
            <a:ext cx="5029199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Piggybacking on the Wordless Wednesday meme</a:t>
            </a:r>
          </a:p>
          <a:p>
            <a:r>
              <a:rPr lang="en-US" dirty="0" smtClean="0"/>
              <a:t>Creating a new, similar meme (e.g. Throwback Thursdays, etc.)</a:t>
            </a:r>
          </a:p>
          <a:p>
            <a:r>
              <a:rPr lang="en-US" dirty="0" smtClean="0"/>
              <a:t>Visiting KnowYourMeme.com, QuickMeme.com, MemeCenter.com and going CRAZY </a:t>
            </a:r>
            <a:r>
              <a:rPr lang="en-US" dirty="0"/>
              <a:t>on search (e.g. http://</a:t>
            </a:r>
            <a:r>
              <a:rPr lang="en-US" dirty="0" smtClean="0"/>
              <a:t>bit.ly/redequal)</a:t>
            </a:r>
          </a:p>
          <a:p>
            <a:r>
              <a:rPr lang="en-US" dirty="0" smtClean="0"/>
              <a:t>Brands that get it right with memes: Dos </a:t>
            </a:r>
            <a:r>
              <a:rPr lang="en-US" dirty="0" err="1" smtClean="0"/>
              <a:t>Equis</a:t>
            </a:r>
            <a:r>
              <a:rPr lang="en-US" dirty="0" smtClean="0"/>
              <a:t> Beer (The Most Interesting Man in the World), Old </a:t>
            </a:r>
            <a:r>
              <a:rPr lang="en-US" dirty="0" smtClean="0"/>
              <a:t>Navy’s </a:t>
            </a:r>
            <a:r>
              <a:rPr lang="en-US" dirty="0" smtClean="0"/>
              <a:t>Retro Meme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295650"/>
            <a:ext cx="4069080" cy="2242514"/>
          </a:xfrm>
          <a:prstGeom prst="roundRect">
            <a:avLst>
              <a:gd name="adj" fmla="val 42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93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Infographics – don’t sleep!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1" y="1662458"/>
            <a:ext cx="7696201" cy="391479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What works with infographics: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0"/>
            <a:ext cx="51054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Search/copy/paste what’s already out there (with attribution!)</a:t>
            </a:r>
          </a:p>
          <a:p>
            <a:r>
              <a:rPr lang="en-US" dirty="0" smtClean="0"/>
              <a:t>Create your own using Infogr.am, Visua.ly, InfoActive.co (in beta), </a:t>
            </a:r>
            <a:r>
              <a:rPr lang="en-US" dirty="0" err="1" smtClean="0"/>
              <a:t>Piktochart</a:t>
            </a:r>
            <a:r>
              <a:rPr lang="en-US" dirty="0" smtClean="0"/>
              <a:t>, Easel.ly, many eyes (from IBM in beta)</a:t>
            </a:r>
          </a:p>
          <a:p>
            <a:r>
              <a:rPr lang="en-US" dirty="0" smtClean="0"/>
              <a:t>Fills content gaps in editorial calendar</a:t>
            </a:r>
          </a:p>
          <a:p>
            <a:r>
              <a:rPr lang="en-US" dirty="0" smtClean="0"/>
              <a:t>Brands that get it right with infographics: </a:t>
            </a:r>
            <a:r>
              <a:rPr lang="en-US" dirty="0" err="1" smtClean="0"/>
              <a:t>Warby</a:t>
            </a:r>
            <a:r>
              <a:rPr lang="en-US" dirty="0" smtClean="0"/>
              <a:t> Parker Eyewear (annual report!), Luna Metrics (social media sizing cheat sheet…helpful!)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556862"/>
            <a:ext cx="4019550" cy="226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895600"/>
            <a:ext cx="2482678" cy="3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Quote graphics</a:t>
            </a:r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3716"/>
          <a:stretch>
            <a:fillRect/>
          </a:stretch>
        </p:blipFill>
        <p:spPr>
          <a:xfrm>
            <a:off x="863944" y="1524000"/>
            <a:ext cx="7402168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76202"/>
            <a:ext cx="2324100" cy="230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2133600"/>
            <a:ext cx="222747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3" y="3787925"/>
            <a:ext cx="2019299" cy="200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works for </a:t>
            </a:r>
            <a:r>
              <a:rPr lang="en-US" dirty="0" err="1" smtClean="0"/>
              <a:t>Pinterest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0"/>
            <a:ext cx="48006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Search/copy/paste what’s already out there (with attribution!)</a:t>
            </a:r>
          </a:p>
          <a:p>
            <a:r>
              <a:rPr lang="en-US" dirty="0" smtClean="0"/>
              <a:t>Create your own using </a:t>
            </a:r>
            <a:r>
              <a:rPr lang="en-US" dirty="0" err="1" smtClean="0"/>
              <a:t>Pinwords</a:t>
            </a:r>
            <a:r>
              <a:rPr lang="en-US" dirty="0" smtClean="0"/>
              <a:t>, </a:t>
            </a:r>
            <a:r>
              <a:rPr lang="en-US" dirty="0" err="1" smtClean="0"/>
              <a:t>Pinstamatic</a:t>
            </a:r>
            <a:r>
              <a:rPr lang="en-US" dirty="0" smtClean="0"/>
              <a:t>, </a:t>
            </a:r>
            <a:r>
              <a:rPr lang="en-US" dirty="0" err="1" smtClean="0"/>
              <a:t>Quozio</a:t>
            </a:r>
            <a:r>
              <a:rPr lang="en-US" dirty="0" smtClean="0"/>
              <a:t>, </a:t>
            </a:r>
            <a:r>
              <a:rPr lang="en-US" dirty="0" err="1" smtClean="0"/>
              <a:t>ReciteThis</a:t>
            </a:r>
            <a:endParaRPr lang="en-US" dirty="0" smtClean="0"/>
          </a:p>
          <a:p>
            <a:r>
              <a:rPr lang="en-US" dirty="0" smtClean="0"/>
              <a:t>Humanizes and adds personality to a big brand</a:t>
            </a:r>
          </a:p>
          <a:p>
            <a:r>
              <a:rPr lang="en-US" dirty="0" smtClean="0"/>
              <a:t>Develops K,L&amp;T for smaller brands</a:t>
            </a:r>
          </a:p>
          <a:p>
            <a:r>
              <a:rPr lang="en-US" dirty="0" smtClean="0"/>
              <a:t>Fills content gaps in editorial calendar</a:t>
            </a:r>
          </a:p>
          <a:p>
            <a:r>
              <a:rPr lang="en-US" dirty="0" smtClean="0"/>
              <a:t>Brands that get it right on </a:t>
            </a:r>
            <a:r>
              <a:rPr lang="en-US" dirty="0" err="1" smtClean="0"/>
              <a:t>Pinterest</a:t>
            </a:r>
            <a:r>
              <a:rPr lang="en-US" dirty="0" smtClean="0"/>
              <a:t>: LL Bean, HGTV, </a:t>
            </a:r>
            <a:r>
              <a:rPr lang="en-US" dirty="0" smtClean="0"/>
              <a:t>Peugeot Pana</a:t>
            </a:r>
            <a:r>
              <a:rPr lang="en-US" dirty="0" smtClean="0"/>
              <a:t>ma</a:t>
            </a:r>
            <a:r>
              <a:rPr lang="en-US" dirty="0" smtClean="0"/>
              <a:t> </a:t>
            </a:r>
            <a:r>
              <a:rPr lang="en-US" dirty="0" smtClean="0"/>
              <a:t>and Whole Foods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533400"/>
            <a:ext cx="4267200" cy="2500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124200"/>
            <a:ext cx="4267200" cy="24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1</a:t>
            </a:r>
            <a:r>
              <a:rPr lang="en-US" baseline="30000" dirty="0" smtClean="0"/>
              <a:t>st</a:t>
            </a:r>
            <a:r>
              <a:rPr lang="en-US" dirty="0" smtClean="0"/>
              <a:t> inspiration for this presentation…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0013" y="1600200"/>
            <a:ext cx="8839200" cy="2362200"/>
          </a:xfrm>
          <a:prstGeom prst="roundRect">
            <a:avLst>
              <a:gd name="adj" fmla="val 3098"/>
            </a:avLst>
          </a:prstGeom>
        </p:spPr>
        <p:txBody>
          <a:bodyPr vert="horz" lIns="121893" tIns="60947" rIns="121893" bIns="60947" rtlCol="0">
            <a:normAutofit fontScale="92500" lnSpcReduction="20000"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A7BEC4"/>
              </a:buClr>
              <a:buFont typeface="Arial" pitchFamily="34" charset="0"/>
              <a:buNone/>
              <a:defRPr sz="3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32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1" indent="-457181">
              <a:buFont typeface="Arial" pitchFamily="34" charset="0"/>
              <a:buChar char="•"/>
            </a:pPr>
            <a:r>
              <a:rPr lang="en-US" dirty="0" smtClean="0"/>
              <a:t>I’m not an SEO pro</a:t>
            </a:r>
          </a:p>
          <a:p>
            <a:pPr marL="457181" indent="-457181">
              <a:buFont typeface="Arial" pitchFamily="34" charset="0"/>
              <a:buChar char="•"/>
            </a:pPr>
            <a:r>
              <a:rPr lang="en-US" dirty="0" smtClean="0"/>
              <a:t>98% of my work is on the social side (I know just enough SEO to be a hazard)</a:t>
            </a:r>
          </a:p>
          <a:p>
            <a:pPr marL="457181" indent="-457181">
              <a:buFont typeface="Arial" pitchFamily="34" charset="0"/>
              <a:buChar char="•"/>
            </a:pPr>
            <a:r>
              <a:rPr lang="en-US" dirty="0" smtClean="0"/>
              <a:t>BUT, I keep noticing how our CLIENTS start winning </a:t>
            </a:r>
            <a:r>
              <a:rPr lang="en-US" dirty="0" smtClean="0"/>
              <a:t>(traffic, </a:t>
            </a:r>
            <a:r>
              <a:rPr lang="en-US" dirty="0" smtClean="0"/>
              <a:t>new business, etc.) </a:t>
            </a:r>
            <a:r>
              <a:rPr lang="en-US" dirty="0" smtClean="0"/>
              <a:t>whenever </a:t>
            </a:r>
            <a:r>
              <a:rPr lang="en-US" dirty="0" smtClean="0"/>
              <a:t>we’re heavy-handed on images – this can’t be accidental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For my metrics peeps: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609441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out </a:t>
            </a:r>
            <a:r>
              <a:rPr lang="en-US" dirty="0" err="1" smtClean="0"/>
              <a:t>Curalate</a:t>
            </a:r>
            <a:r>
              <a:rPr lang="en-US" dirty="0" smtClean="0"/>
              <a:t>, </a:t>
            </a:r>
            <a:r>
              <a:rPr lang="en-US" dirty="0" err="1" smtClean="0"/>
              <a:t>Piqora</a:t>
            </a:r>
            <a:r>
              <a:rPr lang="en-US" dirty="0" smtClean="0"/>
              <a:t> </a:t>
            </a:r>
            <a:r>
              <a:rPr lang="en-US" dirty="0" smtClean="0"/>
              <a:t>(formerly </a:t>
            </a:r>
            <a:r>
              <a:rPr lang="en-US" dirty="0" err="1" smtClean="0"/>
              <a:t>Pinfluencer</a:t>
            </a:r>
            <a:r>
              <a:rPr lang="en-US" dirty="0" smtClean="0"/>
              <a:t>) or </a:t>
            </a:r>
            <a:r>
              <a:rPr lang="en-US" dirty="0" err="1" smtClean="0"/>
              <a:t>Ahalogy</a:t>
            </a:r>
            <a:r>
              <a:rPr lang="en-US" dirty="0" smtClean="0"/>
              <a:t> </a:t>
            </a:r>
            <a:r>
              <a:rPr lang="en-US" dirty="0" smtClean="0"/>
              <a:t>(full suite)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2333625"/>
            <a:ext cx="487680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921125"/>
            <a:ext cx="28575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4435475"/>
            <a:ext cx="3810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Bottom line…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6094413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Stop being “scared” of images; trick them out instead!</a:t>
            </a:r>
          </a:p>
          <a:p>
            <a:r>
              <a:rPr lang="en-US" dirty="0" smtClean="0"/>
              <a:t>Be willing to try, test and fail…and do it again in the name of progress.</a:t>
            </a:r>
          </a:p>
          <a:p>
            <a:r>
              <a:rPr lang="en-US" dirty="0" smtClean="0"/>
              <a:t>YOU DON’T HAVE TO GET ALL CRAZY ABOUT ALT TEXT IF YOU’RE TRICKING OUT YOUR STRATEGY WITH IMAGES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438400"/>
            <a:ext cx="2676525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211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6094413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LenaWest</a:t>
            </a:r>
            <a:endParaRPr lang="en-US" dirty="0" smtClean="0"/>
          </a:p>
          <a:p>
            <a:r>
              <a:rPr lang="en-US" dirty="0" smtClean="0"/>
              <a:t>Lena@InfluenceExpansion.com</a:t>
            </a:r>
          </a:p>
          <a:p>
            <a:r>
              <a:rPr lang="en-US" dirty="0" smtClean="0"/>
              <a:t>http://InfluenceExpansion.com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6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usual audience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1600201"/>
            <a:ext cx="5563393" cy="38634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leads to…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9788122"/>
              </p:ext>
            </p:extLst>
          </p:nvPr>
        </p:nvGraphicFramePr>
        <p:xfrm>
          <a:off x="2235730" y="3810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don’t DO images.” (Wooow.)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1758603"/>
            <a:ext cx="5563393" cy="35466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funny ‘cause…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94" y="1733191"/>
            <a:ext cx="5729367" cy="32198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8425" y="1676400"/>
            <a:ext cx="4495799" cy="3886200"/>
          </a:xfrm>
          <a:prstGeom prst="roundRect">
            <a:avLst>
              <a:gd name="adj" fmla="val 3098"/>
            </a:avLst>
          </a:prstGeom>
        </p:spPr>
        <p:txBody>
          <a:bodyPr vert="horz" lIns="121893" tIns="60947" rIns="121893" bIns="60947" rtlCol="0">
            <a:normAutofit/>
          </a:bodyPr>
          <a:lstStyle>
            <a:lvl1pPr marL="0" indent="0" algn="l" defTabSz="1218936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1pPr>
            <a:lvl2pPr marL="609468" indent="0" algn="l" defTabSz="1218936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A7BEC4"/>
              </a:buClr>
              <a:buFont typeface="Arial" pitchFamily="34" charset="0"/>
              <a:buNone/>
              <a:defRPr sz="3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2pPr>
            <a:lvl3pPr marL="1218936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32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3pPr>
            <a:lvl4pPr marL="182840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4pPr>
            <a:lvl5pPr marL="2437872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5pPr>
            <a:lvl6pPr marL="3047340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Instagram</a:t>
            </a:r>
            <a:r>
              <a:rPr lang="en-US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90 million active monthly users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8,500 Likes per second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40 million photos uploaded daily</a:t>
            </a:r>
          </a:p>
        </p:txBody>
      </p:sp>
    </p:spTree>
    <p:extLst>
      <p:ext uri="{BB962C8B-B14F-4D97-AF65-F5344CB8AC3E}">
        <p14:creationId xmlns:p14="http://schemas.microsoft.com/office/powerpoint/2010/main" val="16772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990600"/>
            <a:ext cx="3219809" cy="32198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8425" y="1676400"/>
            <a:ext cx="4495799" cy="3886200"/>
          </a:xfrm>
          <a:prstGeom prst="roundRect">
            <a:avLst>
              <a:gd name="adj" fmla="val 3098"/>
            </a:avLst>
          </a:prstGeom>
        </p:spPr>
        <p:txBody>
          <a:bodyPr vert="horz" lIns="121893" tIns="60947" rIns="121893" bIns="60947" rtlCol="0">
            <a:normAutofit/>
          </a:bodyPr>
          <a:lstStyle>
            <a:lvl1pPr marL="0" indent="0" algn="l" defTabSz="1218936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1pPr>
            <a:lvl2pPr marL="609468" indent="0" algn="l" defTabSz="1218936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A7BEC4"/>
              </a:buClr>
              <a:buFont typeface="Arial" pitchFamily="34" charset="0"/>
              <a:buNone/>
              <a:defRPr sz="3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2pPr>
            <a:lvl3pPr marL="1218936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32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3pPr>
            <a:lvl4pPr marL="182840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4pPr>
            <a:lvl5pPr marL="2437872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388894"/>
              </a:buClr>
              <a:buFont typeface="Arial" pitchFamily="34" charset="0"/>
              <a:buNone/>
              <a:defRPr sz="2700" kern="1200">
                <a:solidFill>
                  <a:srgbClr val="52493D"/>
                </a:solidFill>
                <a:latin typeface="+mn-lt"/>
                <a:ea typeface="+mn-ea"/>
                <a:cs typeface="+mn-cs"/>
              </a:defRPr>
            </a:lvl5pPr>
            <a:lvl6pPr marL="3047340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indent="0" algn="l" defTabSz="1218936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Smart Phones: 90</a:t>
            </a:r>
            <a:r>
              <a:rPr lang="en-US" dirty="0"/>
              <a:t>% of </a:t>
            </a:r>
            <a:r>
              <a:rPr lang="en-US" dirty="0" smtClean="0"/>
              <a:t>folks </a:t>
            </a:r>
            <a:r>
              <a:rPr lang="en-US" dirty="0"/>
              <a:t>18+ own </a:t>
            </a:r>
            <a:r>
              <a:rPr lang="en-US" dirty="0" smtClean="0"/>
              <a:t>one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Twitter: 40% of users share photos daily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Facebook:  Photo updates get 53% more Likes than text</a:t>
            </a:r>
            <a:endParaRPr lang="en-US" dirty="0"/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209800"/>
            <a:ext cx="3219809" cy="3219809"/>
          </a:xfrm>
          <a:prstGeom prst="roundRect">
            <a:avLst>
              <a:gd name="adj" fmla="val 3098"/>
            </a:avLst>
          </a:prstGeom>
        </p:spPr>
      </p:pic>
    </p:spTree>
    <p:extLst>
      <p:ext uri="{BB962C8B-B14F-4D97-AF65-F5344CB8AC3E}">
        <p14:creationId xmlns:p14="http://schemas.microsoft.com/office/powerpoint/2010/main" val="26575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2</a:t>
            </a:r>
            <a:r>
              <a:rPr lang="en-US" baseline="30000" dirty="0" smtClean="0"/>
              <a:t>nd</a:t>
            </a:r>
            <a:r>
              <a:rPr lang="en-US" dirty="0" smtClean="0"/>
              <a:t> inspiration for this presentation…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365">
            <a:off x="3206071" y="1758603"/>
            <a:ext cx="1365598" cy="1365599"/>
          </a:xfrm>
        </p:spPr>
      </p:pic>
      <p:pic>
        <p:nvPicPr>
          <p:cNvPr id="4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13">
            <a:off x="5688800" y="1702658"/>
            <a:ext cx="1365598" cy="1365599"/>
          </a:xfrm>
          <a:prstGeom prst="roundRect">
            <a:avLst>
              <a:gd name="adj" fmla="val 3098"/>
            </a:avLst>
          </a:prstGeom>
        </p:spPr>
      </p:pic>
      <p:pic>
        <p:nvPicPr>
          <p:cNvPr id="5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23">
            <a:off x="8341148" y="1841990"/>
            <a:ext cx="1365598" cy="1088073"/>
          </a:xfrm>
          <a:prstGeom prst="roundRect">
            <a:avLst>
              <a:gd name="adj" fmla="val 3098"/>
            </a:avLst>
          </a:prstGeom>
        </p:spPr>
      </p:pic>
      <p:pic>
        <p:nvPicPr>
          <p:cNvPr id="6" name="Picture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179">
            <a:off x="3164800" y="3868567"/>
            <a:ext cx="1365598" cy="1264819"/>
          </a:xfrm>
          <a:prstGeom prst="roundRect">
            <a:avLst>
              <a:gd name="adj" fmla="val 3098"/>
            </a:avLst>
          </a:prstGeom>
        </p:spPr>
      </p:pic>
      <p:pic>
        <p:nvPicPr>
          <p:cNvPr id="7" name="Picture Placeholder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00" y="3818177"/>
            <a:ext cx="1365598" cy="1365599"/>
          </a:xfrm>
          <a:prstGeom prst="roundRect">
            <a:avLst>
              <a:gd name="adj" fmla="val 3098"/>
            </a:avLst>
          </a:prstGeom>
        </p:spPr>
      </p:pic>
      <p:pic>
        <p:nvPicPr>
          <p:cNvPr id="8" name="Picture Placeholder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90">
            <a:off x="8512932" y="3818177"/>
            <a:ext cx="1365598" cy="1365599"/>
          </a:xfrm>
          <a:prstGeom prst="roundRect">
            <a:avLst>
              <a:gd name="adj" fmla="val 3098"/>
            </a:avLst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83" y="1371601"/>
            <a:ext cx="7167030" cy="4479391"/>
          </a:xfrm>
          <a:prstGeom prst="roundRect">
            <a:avLst>
              <a:gd name="adj" fmla="val 3098"/>
            </a:avLst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what I &lt;3 most about visual content is…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365">
            <a:off x="3206071" y="1866486"/>
            <a:ext cx="1365598" cy="1149833"/>
          </a:xfrm>
        </p:spPr>
      </p:pic>
      <p:pic>
        <p:nvPicPr>
          <p:cNvPr id="4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13">
            <a:off x="5688800" y="1709418"/>
            <a:ext cx="1365598" cy="1352077"/>
          </a:xfrm>
          <a:prstGeom prst="roundRect">
            <a:avLst>
              <a:gd name="adj" fmla="val 3098"/>
            </a:avLst>
          </a:prstGeom>
        </p:spPr>
      </p:pic>
      <p:pic>
        <p:nvPicPr>
          <p:cNvPr id="5" name="Picture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23">
            <a:off x="7769306" y="1829855"/>
            <a:ext cx="2375734" cy="1527259"/>
          </a:xfrm>
          <a:prstGeom prst="roundRect">
            <a:avLst>
              <a:gd name="adj" fmla="val 3098"/>
            </a:avLst>
          </a:prstGeom>
        </p:spPr>
      </p:pic>
      <p:pic>
        <p:nvPicPr>
          <p:cNvPr id="6" name="Picture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179">
            <a:off x="3251398" y="3665485"/>
            <a:ext cx="2383556" cy="1501640"/>
          </a:xfrm>
          <a:prstGeom prst="roundRect">
            <a:avLst>
              <a:gd name="adj" fmla="val 3098"/>
            </a:avLst>
          </a:prstGeom>
        </p:spPr>
      </p:pic>
      <p:pic>
        <p:nvPicPr>
          <p:cNvPr id="7" name="Picture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975">
            <a:off x="5827640" y="3322399"/>
            <a:ext cx="1417976" cy="2187813"/>
          </a:xfrm>
          <a:prstGeom prst="roundRect">
            <a:avLst>
              <a:gd name="adj" fmla="val 3098"/>
            </a:avLst>
          </a:prstGeom>
        </p:spPr>
      </p:pic>
      <p:pic>
        <p:nvPicPr>
          <p:cNvPr id="8" name="Picture Placeholder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90">
            <a:off x="8512932" y="3820145"/>
            <a:ext cx="1365598" cy="1361663"/>
          </a:xfrm>
          <a:prstGeom prst="roundRect">
            <a:avLst>
              <a:gd name="adj" fmla="val 3098"/>
            </a:avLst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7" y="1397393"/>
            <a:ext cx="6703385" cy="4191195"/>
          </a:xfrm>
          <a:prstGeom prst="roundRect">
            <a:avLst>
              <a:gd name="adj" fmla="val 3098"/>
            </a:avLst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@LenaWest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0</TotalTime>
  <Words>686</Words>
  <Application>Microsoft Office PowerPoint</Application>
  <PresentationFormat>Custom</PresentationFormat>
  <Paragraphs>103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TS102787942</vt:lpstr>
      <vt:lpstr>Office Theme</vt:lpstr>
      <vt:lpstr>PowerPoint Presentation</vt:lpstr>
      <vt:lpstr>My 1st inspiration for this presentation…</vt:lpstr>
      <vt:lpstr>My usual audience</vt:lpstr>
      <vt:lpstr>Which leads to…</vt:lpstr>
      <vt:lpstr>“We don’t DO images.” (Wooow.)</vt:lpstr>
      <vt:lpstr>That’s funny ‘cause…</vt:lpstr>
      <vt:lpstr>And…</vt:lpstr>
      <vt:lpstr>My 2nd inspiration for this presentation…</vt:lpstr>
      <vt:lpstr>But, what I &lt;3 most about visual content is…</vt:lpstr>
      <vt:lpstr>As industry professionals…</vt:lpstr>
      <vt:lpstr>Swagger jack defined (my Mom made me add this slide)</vt:lpstr>
      <vt:lpstr>Why images?</vt:lpstr>
      <vt:lpstr>What’s working with various types of images:</vt:lpstr>
      <vt:lpstr>1. Wordless Wednesdays (dominated by the small fry)</vt:lpstr>
      <vt:lpstr>What works with (visual) memes:</vt:lpstr>
      <vt:lpstr>2. Infographics – don’t sleep!</vt:lpstr>
      <vt:lpstr>What works with infographics:</vt:lpstr>
      <vt:lpstr>3. Quote graphics</vt:lpstr>
      <vt:lpstr>What works for Pinterest:</vt:lpstr>
      <vt:lpstr>For my metrics peeps:</vt:lpstr>
      <vt:lpstr>Bottom line…</vt:lpstr>
      <vt:lpstr>Q&amp;A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2013-07-06T04:44:33Z</dcterms:created>
  <dcterms:modified xsi:type="dcterms:W3CDTF">2013-07-08T06:38:18Z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