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ctiveX/activeX1.xml" ContentType="application/vnd.ms-office.activeX+xml"/>
  <Override PartName="/ppt/notesSlides/notesSlide18.xml" ContentType="application/vnd.openxmlformats-officedocument.presentationml.notesSlide+xml"/>
  <Override PartName="/ppt/activeX/activeX2.xml" ContentType="application/vnd.ms-office.activeX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46"/>
  </p:notesMasterIdLst>
  <p:handoutMasterIdLst>
    <p:handoutMasterId r:id="rId47"/>
  </p:handoutMasterIdLst>
  <p:sldIdLst>
    <p:sldId id="347" r:id="rId2"/>
    <p:sldId id="445" r:id="rId3"/>
    <p:sldId id="442" r:id="rId4"/>
    <p:sldId id="444" r:id="rId5"/>
    <p:sldId id="438" r:id="rId6"/>
    <p:sldId id="425" r:id="rId7"/>
    <p:sldId id="385" r:id="rId8"/>
    <p:sldId id="420" r:id="rId9"/>
    <p:sldId id="421" r:id="rId10"/>
    <p:sldId id="389" r:id="rId11"/>
    <p:sldId id="388" r:id="rId12"/>
    <p:sldId id="427" r:id="rId13"/>
    <p:sldId id="428" r:id="rId14"/>
    <p:sldId id="439" r:id="rId15"/>
    <p:sldId id="417" r:id="rId16"/>
    <p:sldId id="392" r:id="rId17"/>
    <p:sldId id="393" r:id="rId18"/>
    <p:sldId id="446" r:id="rId19"/>
    <p:sldId id="451" r:id="rId20"/>
    <p:sldId id="447" r:id="rId21"/>
    <p:sldId id="452" r:id="rId22"/>
    <p:sldId id="403" r:id="rId23"/>
    <p:sldId id="397" r:id="rId24"/>
    <p:sldId id="405" r:id="rId25"/>
    <p:sldId id="407" r:id="rId26"/>
    <p:sldId id="429" r:id="rId27"/>
    <p:sldId id="435" r:id="rId28"/>
    <p:sldId id="436" r:id="rId29"/>
    <p:sldId id="437" r:id="rId30"/>
    <p:sldId id="395" r:id="rId31"/>
    <p:sldId id="406" r:id="rId32"/>
    <p:sldId id="394" r:id="rId33"/>
    <p:sldId id="413" r:id="rId34"/>
    <p:sldId id="396" r:id="rId35"/>
    <p:sldId id="416" r:id="rId36"/>
    <p:sldId id="398" r:id="rId37"/>
    <p:sldId id="415" r:id="rId38"/>
    <p:sldId id="399" r:id="rId39"/>
    <p:sldId id="441" r:id="rId40"/>
    <p:sldId id="449" r:id="rId41"/>
    <p:sldId id="440" r:id="rId42"/>
    <p:sldId id="448" r:id="rId43"/>
    <p:sldId id="418" r:id="rId44"/>
    <p:sldId id="346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E6"/>
    <a:srgbClr val="C01C8F"/>
    <a:srgbClr val="8555AC"/>
    <a:srgbClr val="F2885F"/>
    <a:srgbClr val="F29488"/>
    <a:srgbClr val="FDEBE1"/>
    <a:srgbClr val="F8BDB8"/>
    <a:srgbClr val="F269A4"/>
    <a:srgbClr val="76007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6" autoAdjust="0"/>
    <p:restoredTop sz="82823" autoAdjust="0"/>
  </p:normalViewPr>
  <p:slideViewPr>
    <p:cSldViewPr snapToGrid="0" snapToObjects="1">
      <p:cViewPr>
        <p:scale>
          <a:sx n="125" d="100"/>
          <a:sy n="125" d="100"/>
        </p:scale>
        <p:origin x="-342" y="-1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0440-3CD7-CF45-B211-055C8C4B6F5A}" type="datetimeFigureOut">
              <a:rPr lang="en-US" smtClean="0"/>
              <a:t>7/2/2013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7B70C-A1D2-EC43-9588-C2230AB03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82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B93E6-4DF7-F345-B196-369CB4017F9C}" type="datetimeFigureOut">
              <a:rPr lang="en-US" smtClean="0"/>
              <a:t>7/2/2013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A470C-16F7-454C-AF54-378B40DC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942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71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71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SMS Text voting to choose the scenario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711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4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A470C-16F7-454C-AF54-378B40DCB1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7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iacquirelogo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48" y="1421810"/>
            <a:ext cx="1289261" cy="1289261"/>
          </a:xfrm>
          <a:prstGeom prst="rect">
            <a:avLst/>
          </a:prstGeom>
        </p:spPr>
      </p:pic>
      <p:sp>
        <p:nvSpPr>
          <p:cNvPr id="17" name="Title 15"/>
          <p:cNvSpPr txBox="1">
            <a:spLocks/>
          </p:cNvSpPr>
          <p:nvPr userDrawn="1"/>
        </p:nvSpPr>
        <p:spPr>
          <a:xfrm>
            <a:off x="457200" y="3109778"/>
            <a:ext cx="8229600" cy="418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Ostrich Sans Medium"/>
                <a:ea typeface="+mj-ea"/>
                <a:cs typeface="Ostrich Sans Medium"/>
              </a:defRPr>
            </a:lvl1pPr>
          </a:lstStyle>
          <a:p>
            <a:r>
              <a:rPr lang="en-US" sz="1800" dirty="0" smtClean="0">
                <a:solidFill>
                  <a:srgbClr val="787878"/>
                </a:solidFill>
              </a:rPr>
              <a:t>iAcquire</a:t>
            </a:r>
            <a:endParaRPr lang="en-US" sz="1800" dirty="0">
              <a:solidFill>
                <a:srgbClr val="787878"/>
              </a:solidFill>
            </a:endParaRP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57200" y="255415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5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709297"/>
            <a:ext cx="9144000" cy="434203"/>
          </a:xfrm>
          <a:prstGeom prst="rect">
            <a:avLst/>
          </a:prstGeom>
          <a:solidFill>
            <a:srgbClr val="282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3"/>
          <p:cNvSpPr txBox="1">
            <a:spLocks/>
          </p:cNvSpPr>
          <p:nvPr userDrawn="1"/>
        </p:nvSpPr>
        <p:spPr>
          <a:xfrm>
            <a:off x="140652" y="4769511"/>
            <a:ext cx="3206040" cy="26600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0" i="0" kern="1200">
                <a:solidFill>
                  <a:srgbClr val="787878"/>
                </a:solidFill>
                <a:latin typeface="Ostrich Sans Medium"/>
                <a:ea typeface="+mn-ea"/>
                <a:cs typeface="Ostrich Sans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 smtClean="0">
                <a:solidFill>
                  <a:schemeClr val="bg1"/>
                </a:solidFill>
              </a:rPr>
              <a:t>Iacquire.com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80" y="122097"/>
            <a:ext cx="8450106" cy="3956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 b="0" i="0">
                <a:solidFill>
                  <a:srgbClr val="545454"/>
                </a:solidFill>
                <a:latin typeface="Ostrich Sans Black"/>
                <a:cs typeface="Ostrich Sans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80" y="616625"/>
            <a:ext cx="8450106" cy="396910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Footer Placeholder 3"/>
          <p:cNvSpPr txBox="1">
            <a:spLocks/>
          </p:cNvSpPr>
          <p:nvPr userDrawn="1"/>
        </p:nvSpPr>
        <p:spPr>
          <a:xfrm>
            <a:off x="8146278" y="4769511"/>
            <a:ext cx="876747" cy="26600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0" i="0" kern="1200">
                <a:solidFill>
                  <a:srgbClr val="787878"/>
                </a:solidFill>
                <a:latin typeface="Ostrich Sans Medium"/>
                <a:ea typeface="+mn-ea"/>
                <a:cs typeface="Ostrich Sans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@</a:t>
            </a:r>
            <a:r>
              <a:rPr lang="en-US" dirty="0" err="1" smtClean="0">
                <a:solidFill>
                  <a:schemeClr val="bg1"/>
                </a:solidFill>
              </a:rPr>
              <a:t>iacquire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0"/>
          </p:nvPr>
        </p:nvSpPr>
        <p:spPr>
          <a:xfrm>
            <a:off x="1024580" y="4795047"/>
            <a:ext cx="7343689" cy="22666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50">
                <a:solidFill>
                  <a:srgbClr val="787878"/>
                </a:solidFill>
              </a:defRPr>
            </a:lvl1pPr>
            <a:lvl2pPr algn="ctr">
              <a:defRPr sz="1050">
                <a:solidFill>
                  <a:srgbClr val="787878"/>
                </a:solidFill>
              </a:defRPr>
            </a:lvl2pPr>
            <a:lvl3pPr algn="ctr">
              <a:defRPr sz="1050">
                <a:solidFill>
                  <a:srgbClr val="787878"/>
                </a:solidFill>
              </a:defRPr>
            </a:lvl3pPr>
            <a:lvl4pPr algn="ctr">
              <a:defRPr sz="1050">
                <a:solidFill>
                  <a:srgbClr val="787878"/>
                </a:solidFill>
              </a:defRPr>
            </a:lvl4pPr>
            <a:lvl5pPr algn="ctr">
              <a:defRPr sz="1050">
                <a:solidFill>
                  <a:srgbClr val="78787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8" name="Picture 17" descr="iacquirelogo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2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iacquirelogo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48" y="1421810"/>
            <a:ext cx="1289261" cy="1289261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255415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56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4709297"/>
            <a:ext cx="9144000" cy="434203"/>
          </a:xfrm>
          <a:prstGeom prst="rect">
            <a:avLst/>
          </a:prstGeom>
          <a:solidFill>
            <a:srgbClr val="2828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Footer Placeholder 3"/>
          <p:cNvSpPr txBox="1">
            <a:spLocks/>
          </p:cNvSpPr>
          <p:nvPr userDrawn="1"/>
        </p:nvSpPr>
        <p:spPr>
          <a:xfrm>
            <a:off x="140652" y="4769511"/>
            <a:ext cx="3206040" cy="26600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0" i="0" kern="1200">
                <a:solidFill>
                  <a:srgbClr val="787878"/>
                </a:solidFill>
                <a:latin typeface="Ostrich Sans Medium"/>
                <a:ea typeface="+mn-ea"/>
                <a:cs typeface="Ostrich Sans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 smtClean="0">
                <a:solidFill>
                  <a:schemeClr val="bg1"/>
                </a:solidFill>
              </a:rPr>
              <a:t>Iacquire.com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3"/>
          <p:cNvSpPr txBox="1">
            <a:spLocks/>
          </p:cNvSpPr>
          <p:nvPr userDrawn="1"/>
        </p:nvSpPr>
        <p:spPr>
          <a:xfrm>
            <a:off x="8146278" y="4769511"/>
            <a:ext cx="876747" cy="26600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0" i="0" kern="1200">
                <a:solidFill>
                  <a:srgbClr val="787878"/>
                </a:solidFill>
                <a:latin typeface="Ostrich Sans Medium"/>
                <a:ea typeface="+mn-ea"/>
                <a:cs typeface="Ostrich Sans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@</a:t>
            </a:r>
            <a:r>
              <a:rPr lang="en-US" dirty="0" err="1" smtClean="0">
                <a:solidFill>
                  <a:schemeClr val="bg1"/>
                </a:solidFill>
              </a:rPr>
              <a:t>iacquire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Content Placeholder 15"/>
          <p:cNvSpPr>
            <a:spLocks noGrp="1"/>
          </p:cNvSpPr>
          <p:nvPr>
            <p:ph sz="quarter" idx="10"/>
          </p:nvPr>
        </p:nvSpPr>
        <p:spPr>
          <a:xfrm>
            <a:off x="1024580" y="4795047"/>
            <a:ext cx="7343689" cy="22666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050">
                <a:solidFill>
                  <a:srgbClr val="787878"/>
                </a:solidFill>
              </a:defRPr>
            </a:lvl1pPr>
            <a:lvl2pPr algn="ctr">
              <a:defRPr sz="1050">
                <a:solidFill>
                  <a:srgbClr val="787878"/>
                </a:solidFill>
              </a:defRPr>
            </a:lvl2pPr>
            <a:lvl3pPr algn="ctr">
              <a:defRPr sz="1050">
                <a:solidFill>
                  <a:srgbClr val="787878"/>
                </a:solidFill>
              </a:defRPr>
            </a:lvl3pPr>
            <a:lvl4pPr algn="ctr">
              <a:defRPr sz="1050">
                <a:solidFill>
                  <a:srgbClr val="787878"/>
                </a:solidFill>
              </a:defRPr>
            </a:lvl4pPr>
            <a:lvl5pPr algn="ctr">
              <a:defRPr sz="1050">
                <a:solidFill>
                  <a:srgbClr val="78787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0" name="Picture 19" descr="iacquirelogo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872069"/>
            <a:ext cx="9144000" cy="2275956"/>
            <a:chOff x="0" y="2872069"/>
            <a:chExt cx="9144000" cy="2275956"/>
          </a:xfrm>
        </p:grpSpPr>
        <p:sp>
          <p:nvSpPr>
            <p:cNvPr id="9" name="Rectangle 8"/>
            <p:cNvSpPr/>
            <p:nvPr/>
          </p:nvSpPr>
          <p:spPr>
            <a:xfrm>
              <a:off x="0" y="4709297"/>
              <a:ext cx="9144000" cy="434203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Footer Placeholder 3"/>
            <p:cNvSpPr txBox="1">
              <a:spLocks/>
            </p:cNvSpPr>
            <p:nvPr/>
          </p:nvSpPr>
          <p:spPr>
            <a:xfrm>
              <a:off x="827287" y="4652808"/>
              <a:ext cx="1647692" cy="495217"/>
            </a:xfrm>
            <a:prstGeom prst="rect">
              <a:avLst/>
            </a:prstGeom>
          </p:spPr>
          <p:txBody>
            <a:bodyPr vert="horz" lIns="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b="0" i="0" kern="1200">
                  <a:solidFill>
                    <a:srgbClr val="787878"/>
                  </a:solidFill>
                  <a:latin typeface="Ostrich Sans Medium"/>
                  <a:ea typeface="+mn-ea"/>
                  <a:cs typeface="Ostrich Sans Medium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Ostrich Sans Black"/>
                  <a:cs typeface="Ostrich Sans Black"/>
                </a:rPr>
                <a:t>Step one Goes here</a:t>
              </a:r>
              <a:endParaRPr lang="en-US" dirty="0">
                <a:solidFill>
                  <a:schemeClr val="bg1"/>
                </a:solidFill>
                <a:latin typeface="Ostrich Sans Black"/>
                <a:cs typeface="Ostrich Sans Black"/>
              </a:endParaRPr>
            </a:p>
          </p:txBody>
        </p:sp>
        <p:pic>
          <p:nvPicPr>
            <p:cNvPr id="11" name="Picture 10" descr="b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72069"/>
              <a:ext cx="9144000" cy="18372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37" y="3562990"/>
              <a:ext cx="2012431" cy="12972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243" y="3622205"/>
              <a:ext cx="2489515" cy="12395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024" y="3734560"/>
              <a:ext cx="2663002" cy="1127614"/>
            </a:xfrm>
            <a:prstGeom prst="rect">
              <a:avLst/>
            </a:prstGeom>
          </p:spPr>
        </p:pic>
        <p:sp>
          <p:nvSpPr>
            <p:cNvPr id="21" name="Footer Placeholder 3"/>
            <p:cNvSpPr txBox="1">
              <a:spLocks/>
            </p:cNvSpPr>
            <p:nvPr/>
          </p:nvSpPr>
          <p:spPr>
            <a:xfrm>
              <a:off x="3817560" y="4652808"/>
              <a:ext cx="1647692" cy="495217"/>
            </a:xfrm>
            <a:prstGeom prst="rect">
              <a:avLst/>
            </a:prstGeom>
          </p:spPr>
          <p:txBody>
            <a:bodyPr vert="horz" lIns="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b="0" i="0" kern="1200">
                  <a:solidFill>
                    <a:srgbClr val="787878"/>
                  </a:solidFill>
                  <a:latin typeface="Ostrich Sans Medium"/>
                  <a:ea typeface="+mn-ea"/>
                  <a:cs typeface="Ostrich Sans Medium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Ostrich Sans Black"/>
                  <a:cs typeface="Ostrich Sans Black"/>
                </a:rPr>
                <a:t>Step Two Goes here</a:t>
              </a:r>
              <a:endParaRPr lang="en-US" dirty="0">
                <a:solidFill>
                  <a:schemeClr val="bg1"/>
                </a:solidFill>
                <a:latin typeface="Ostrich Sans Black"/>
                <a:cs typeface="Ostrich Sans Black"/>
              </a:endParaRPr>
            </a:p>
          </p:txBody>
        </p:sp>
        <p:sp>
          <p:nvSpPr>
            <p:cNvPr id="22" name="Footer Placeholder 3"/>
            <p:cNvSpPr txBox="1">
              <a:spLocks/>
            </p:cNvSpPr>
            <p:nvPr/>
          </p:nvSpPr>
          <p:spPr>
            <a:xfrm>
              <a:off x="6908314" y="4652808"/>
              <a:ext cx="1647692" cy="495217"/>
            </a:xfrm>
            <a:prstGeom prst="rect">
              <a:avLst/>
            </a:prstGeom>
          </p:spPr>
          <p:txBody>
            <a:bodyPr vert="horz" lIns="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b="0" i="0" kern="1200">
                  <a:solidFill>
                    <a:srgbClr val="787878"/>
                  </a:solidFill>
                  <a:latin typeface="Ostrich Sans Medium"/>
                  <a:ea typeface="+mn-ea"/>
                  <a:cs typeface="Ostrich Sans Medium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Ostrich Sans Black"/>
                  <a:cs typeface="Ostrich Sans Black"/>
                </a:rPr>
                <a:t>Step Two Goes here</a:t>
              </a:r>
              <a:endParaRPr lang="en-US" dirty="0">
                <a:solidFill>
                  <a:schemeClr val="bg1"/>
                </a:solidFill>
                <a:latin typeface="Ostrich Sans Black"/>
                <a:cs typeface="Ostrich Sans Black"/>
              </a:endParaRPr>
            </a:p>
          </p:txBody>
        </p:sp>
      </p:grpSp>
      <p:pic>
        <p:nvPicPr>
          <p:cNvPr id="35" name="Picture 34" descr="iacquirelogo.em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110380" y="122097"/>
            <a:ext cx="8450106" cy="3956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 b="0" i="0">
                <a:solidFill>
                  <a:srgbClr val="545454"/>
                </a:solidFill>
                <a:latin typeface="Ostrich Sans Black"/>
                <a:cs typeface="Ostrich Sans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[Lit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6032" y="3194453"/>
            <a:ext cx="5953156" cy="128275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30303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246032" y="4302574"/>
            <a:ext cx="5953156" cy="67156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b="0" i="0">
                <a:solidFill>
                  <a:srgbClr val="787878"/>
                </a:solidFill>
                <a:latin typeface="Ostrich Sans Medium"/>
                <a:cs typeface="Ostrich Sans Medium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88759" y="4682998"/>
            <a:ext cx="1711075" cy="273844"/>
          </a:xfrm>
        </p:spPr>
        <p:txBody>
          <a:bodyPr/>
          <a:lstStyle>
            <a:lvl1pPr algn="r">
              <a:defRPr sz="1400" b="0" i="0">
                <a:solidFill>
                  <a:srgbClr val="787878"/>
                </a:solidFill>
                <a:latin typeface="Ostrich Sans Medium"/>
                <a:cs typeface="Ostrich Sans Medium"/>
              </a:defRPr>
            </a:lvl1pPr>
          </a:lstStyle>
          <a:p>
            <a:r>
              <a:rPr lang="en-US" dirty="0" smtClean="0"/>
              <a:t>@</a:t>
            </a:r>
            <a:r>
              <a:rPr lang="en-US" dirty="0" err="1" smtClean="0"/>
              <a:t>iPullRank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15105" y="4799053"/>
            <a:ext cx="728895" cy="265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022462D-E658-1D4A-A4CE-7F1125959E23}" type="datetime1">
              <a:rPr lang="en-US" smtClean="0"/>
              <a:pPr/>
              <a:t>7/2/2013</a:t>
            </a:fld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808" y="4815450"/>
            <a:ext cx="630545" cy="25321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defRPr>
            </a:lvl1pPr>
          </a:lstStyle>
          <a:p>
            <a:fld id="{FE8AF10E-0768-4849-B91D-39C2AEF774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005894" y="4766911"/>
            <a:ext cx="1132213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MozCon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0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59433"/>
            <a:ext cx="9144000" cy="37623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0" baseline="0">
                <a:solidFill>
                  <a:srgbClr val="1E363A"/>
                </a:solidFill>
              </a:defRPr>
            </a:lvl1pPr>
          </a:lstStyle>
          <a:p>
            <a:pPr lvl="0"/>
            <a:r>
              <a:rPr lang="en-US" dirty="0" smtClean="0"/>
              <a:t>NAME OF SPEAKER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808" y="4815450"/>
            <a:ext cx="630545" cy="25321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defRPr>
            </a:lvl1pPr>
          </a:lstStyle>
          <a:p>
            <a:fld id="{FE8AF10E-0768-4849-B91D-39C2AEF774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495883"/>
            <a:ext cx="9144000" cy="37623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1" i="0" baseline="0">
                <a:solidFill>
                  <a:srgbClr val="1E363A"/>
                </a:solidFill>
              </a:defRPr>
            </a:lvl1pPr>
          </a:lstStyle>
          <a:p>
            <a:pPr lvl="0"/>
            <a:r>
              <a:rPr lang="en-US" dirty="0" smtClean="0"/>
              <a:t>TITLE OF PRESENTATION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415105" y="4799053"/>
            <a:ext cx="728895" cy="265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022462D-E658-1D4A-A4CE-7F1125959E23}" type="datetime1">
              <a:rPr lang="en-US" smtClean="0"/>
              <a:pPr/>
              <a:t>7/2/2013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005894" y="4766911"/>
            <a:ext cx="1132213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MozCon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01C3-0FAC-4186-B646-E0BBB773B424}" type="datetimeFigureOut">
              <a:rPr lang="en-US" smtClean="0"/>
              <a:pPr/>
              <a:t>7/2/2013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CEC5-3854-4657-AE55-07F90CDBF5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1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9BE53-5145-AA42-A3D6-6D2F42F813C0}" type="datetimeFigureOut">
              <a:rPr lang="en-US" smtClean="0"/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2105A-4DFD-D848-BAB0-9CFF3062A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11" r:id="rId4"/>
    <p:sldLayoutId id="2147483712" r:id="rId5"/>
    <p:sldLayoutId id="2147483713" r:id="rId6"/>
    <p:sldLayoutId id="2147483715" r:id="rId7"/>
    <p:sldLayoutId id="2147483716" r:id="rId8"/>
    <p:sldLayoutId id="214748371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Ostrich Sans Medium"/>
          <a:ea typeface="+mj-ea"/>
          <a:cs typeface="Ostrich Sans Medium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87878"/>
          </a:solidFill>
          <a:latin typeface="Arial"/>
          <a:ea typeface="+mn-ea"/>
          <a:cs typeface="Arial"/>
        </a:defRPr>
      </a:lvl1pPr>
      <a:lvl2pPr marL="742950" indent="-285750" algn="ctr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787878"/>
          </a:solidFill>
          <a:latin typeface="Arial"/>
          <a:ea typeface="+mn-ea"/>
          <a:cs typeface="Arial"/>
        </a:defRPr>
      </a:lvl2pPr>
      <a:lvl3pPr marL="1143000" indent="-228600" algn="ctr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87878"/>
          </a:solidFill>
          <a:latin typeface="Arial"/>
          <a:ea typeface="+mn-ea"/>
          <a:cs typeface="Arial"/>
        </a:defRPr>
      </a:lvl3pPr>
      <a:lvl4pPr marL="1600200" indent="-228600" algn="ctr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787878"/>
          </a:solidFill>
          <a:latin typeface="Arial"/>
          <a:ea typeface="+mn-ea"/>
          <a:cs typeface="Arial"/>
        </a:defRPr>
      </a:lvl4pPr>
      <a:lvl5pPr marL="2057400" indent="-228600" algn="ctr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787878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.emf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.emf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.emf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1.png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BRITTAN BRIGHT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3182526"/>
            <a:ext cx="9144000" cy="376235"/>
          </a:xfrm>
        </p:spPr>
        <p:txBody>
          <a:bodyPr/>
          <a:lstStyle/>
          <a:p>
            <a:r>
              <a:rPr lang="en-US" b="0" dirty="0"/>
              <a:t>Building Your Business: Relationship and Other Critical "Soft"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sd</a:t>
            </a:r>
            <a:endParaRPr lang="en-US" dirty="0"/>
          </a:p>
        </p:txBody>
      </p:sp>
      <p:pic>
        <p:nvPicPr>
          <p:cNvPr id="10" name="Picture 2" descr="http://0.static.wix.com/media/5fbb5c8292d09141074f19d1233b6a56.wix_mp_10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-7931" r="-9065" b="-9583"/>
          <a:stretch/>
        </p:blipFill>
        <p:spPr bwMode="auto">
          <a:xfrm>
            <a:off x="2658209" y="144300"/>
            <a:ext cx="666721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850" y="578052"/>
            <a:ext cx="261232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dirty="0" smtClean="0">
                <a:solidFill>
                  <a:srgbClr val="787878"/>
                </a:solidFill>
                <a:effectLst>
                  <a:outerShdw blurRad="85725" dist="63500" dir="3060000" sx="98000" sy="98000" algn="tl" rotWithShape="0">
                    <a:srgbClr val="000000">
                      <a:alpha val="25000"/>
                    </a:srgbClr>
                  </a:outerShdw>
                </a:effectLst>
                <a:latin typeface="Ostrich Sans Black"/>
                <a:cs typeface="Ostrich Sans Black"/>
              </a:rPr>
              <a:t>There </a:t>
            </a:r>
            <a:r>
              <a:rPr lang="en-US" sz="4400" dirty="0" smtClean="0">
                <a:solidFill>
                  <a:srgbClr val="787878"/>
                </a:solidFill>
                <a:effectLst>
                  <a:outerShdw blurRad="53975" dist="12700" dir="6240000" sx="99000" sy="99000" algn="tl" rotWithShape="0">
                    <a:srgbClr val="000000">
                      <a:alpha val="39000"/>
                    </a:srgbClr>
                  </a:outerShdw>
                </a:effectLst>
                <a:latin typeface="Ostrich Sans Black"/>
                <a:cs typeface="Ostrich Sans Black"/>
              </a:rPr>
              <a:t>are</a:t>
            </a:r>
            <a:endParaRPr lang="en-US" sz="4400" dirty="0">
              <a:solidFill>
                <a:srgbClr val="787878"/>
              </a:solidFill>
              <a:effectLst>
                <a:outerShdw blurRad="53975" dist="12700" dir="6240000" sx="99000" sy="99000" algn="tl" rotWithShape="0">
                  <a:srgbClr val="000000">
                    <a:alpha val="39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626" y="1003620"/>
            <a:ext cx="2533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8200" dirty="0" smtClean="0">
                <a:solidFill>
                  <a:srgbClr val="787878"/>
                </a:solidFill>
                <a:effectLst>
                  <a:outerShdw blurRad="53975" dist="12700" dir="6240000" sx="99000" sy="99000" algn="tl" rotWithShape="0">
                    <a:srgbClr val="000000">
                      <a:alpha val="39000"/>
                    </a:srgbClr>
                  </a:outerShdw>
                </a:effectLst>
                <a:latin typeface="Ostrich Sans Black"/>
                <a:cs typeface="Ostrich Sans Black"/>
              </a:rPr>
              <a:t>Many</a:t>
            </a:r>
            <a:endParaRPr lang="en-US" sz="8200" dirty="0">
              <a:solidFill>
                <a:srgbClr val="787878"/>
              </a:solidFill>
              <a:effectLst>
                <a:outerShdw blurRad="53975" dist="12700" dir="6240000" sx="99000" sy="99000" algn="tl" rotWithShape="0">
                  <a:srgbClr val="000000">
                    <a:alpha val="39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738" y="1837960"/>
            <a:ext cx="2612322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900" dirty="0" smtClean="0">
                <a:solidFill>
                  <a:srgbClr val="787878"/>
                </a:solidFill>
                <a:effectLst>
                  <a:outerShdw blurRad="85725" dist="63500" dir="3060000" sx="98000" sy="98000" algn="tl" rotWithShape="0">
                    <a:srgbClr val="000000">
                      <a:alpha val="25000"/>
                    </a:srgbClr>
                  </a:outerShdw>
                </a:effectLst>
                <a:latin typeface="Ostrich Sans Black"/>
                <a:cs typeface="Ostrich Sans Black"/>
              </a:rPr>
              <a:t>Hardcore</a:t>
            </a:r>
            <a:endParaRPr lang="en-US" sz="4900" dirty="0">
              <a:solidFill>
                <a:srgbClr val="787878"/>
              </a:solidFill>
              <a:effectLst>
                <a:outerShdw blurRad="28575" dist="38100" dir="3060000" sx="98000" sy="98000" algn="tl" rotWithShape="0">
                  <a:srgbClr val="000000">
                    <a:alpha val="23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38" y="3100171"/>
            <a:ext cx="261232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350" dirty="0" smtClean="0">
                <a:solidFill>
                  <a:srgbClr val="787878"/>
                </a:solidFill>
                <a:effectLst>
                  <a:outerShdw blurRad="85725" dist="63500" dir="3060000" sx="98000" sy="98000" algn="tl" rotWithShape="0">
                    <a:srgbClr val="000000">
                      <a:alpha val="25000"/>
                    </a:srgbClr>
                  </a:outerShdw>
                </a:effectLst>
                <a:latin typeface="Ostrich Sans Black"/>
                <a:cs typeface="Ostrich Sans Black"/>
              </a:rPr>
              <a:t>required</a:t>
            </a:r>
            <a:endParaRPr lang="en-US" sz="5350" dirty="0">
              <a:solidFill>
                <a:srgbClr val="787878"/>
              </a:solidFill>
              <a:effectLst>
                <a:outerShdw blurRad="28575" dist="38100" dir="3060000" sx="98000" sy="98000" algn="tl" rotWithShape="0">
                  <a:srgbClr val="000000">
                    <a:alpha val="23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737" y="2309314"/>
            <a:ext cx="327490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800" dirty="0" smtClean="0">
                <a:solidFill>
                  <a:srgbClr val="C01C8F"/>
                </a:solidFill>
                <a:effectLst>
                  <a:outerShdw blurRad="85725" dist="63500" dir="3060000" sx="98000" sy="98000" algn="tl" rotWithShape="0">
                    <a:srgbClr val="000000">
                      <a:alpha val="25000"/>
                    </a:srgbClr>
                  </a:outerShdw>
                </a:effectLst>
                <a:latin typeface="Ostrich Sans Black"/>
                <a:cs typeface="Ostrich Sans Black"/>
              </a:rPr>
              <a:t>Tools</a:t>
            </a:r>
            <a:endParaRPr lang="en-US" sz="7800" dirty="0">
              <a:solidFill>
                <a:srgbClr val="C01C8F"/>
              </a:solidFill>
              <a:effectLst>
                <a:outerShdw blurRad="28575" dist="38100" dir="3060000" sx="98000" sy="98000" algn="tl" rotWithShape="0">
                  <a:srgbClr val="000000">
                    <a:alpha val="23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737" y="3652388"/>
            <a:ext cx="350364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700" dirty="0" smtClean="0">
                <a:solidFill>
                  <a:srgbClr val="787878"/>
                </a:solidFill>
                <a:effectLst>
                  <a:outerShdw blurRad="85725" dist="63500" dir="3060000" sx="98000" sy="98000" algn="tl" rotWithShape="0">
                    <a:srgbClr val="000000">
                      <a:alpha val="25000"/>
                    </a:srgbClr>
                  </a:outerShdw>
                </a:effectLst>
                <a:latin typeface="Ostrich Sans Black"/>
                <a:cs typeface="Ostrich Sans Black"/>
              </a:rPr>
              <a:t>For success</a:t>
            </a:r>
            <a:endParaRPr lang="en-US" sz="3700" dirty="0">
              <a:solidFill>
                <a:srgbClr val="787878"/>
              </a:solidFill>
              <a:effectLst>
                <a:outerShdw blurRad="28575" dist="38100" dir="3060000" sx="98000" sy="98000" algn="tl" rotWithShape="0">
                  <a:srgbClr val="000000">
                    <a:alpha val="23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849" y="4038940"/>
            <a:ext cx="35036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787878"/>
                </a:solidFill>
                <a:effectLst>
                  <a:outerShdw blurRad="85725" dist="63500" dir="3060000" sx="98000" sy="98000" algn="tl" rotWithShape="0">
                    <a:srgbClr val="000000">
                      <a:alpha val="25000"/>
                    </a:srgbClr>
                  </a:outerShdw>
                </a:effectLst>
                <a:latin typeface="Ostrich Sans Black"/>
                <a:cs typeface="Ostrich Sans Black"/>
              </a:rPr>
              <a:t>In business</a:t>
            </a:r>
            <a:endParaRPr lang="en-US" sz="4000" dirty="0">
              <a:solidFill>
                <a:srgbClr val="787878"/>
              </a:solidFill>
              <a:effectLst>
                <a:outerShdw blurRad="28575" dist="38100" dir="3060000" sx="98000" sy="98000" algn="tl" rotWithShape="0">
                  <a:srgbClr val="000000">
                    <a:alpha val="23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8713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britten-deck-full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5143500"/>
          </a:xfrm>
          <a:prstGeom prst="rect">
            <a:avLst/>
          </a:prstGeom>
        </p:spPr>
      </p:pic>
      <p:pic>
        <p:nvPicPr>
          <p:cNvPr id="20" name="Picture 19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1" b="17570"/>
          <a:stretch/>
        </p:blipFill>
        <p:spPr bwMode="auto">
          <a:xfrm>
            <a:off x="0" y="-1"/>
            <a:ext cx="9144000" cy="524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80637" y="3515870"/>
            <a:ext cx="9518802" cy="162763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7760" y="3731837"/>
            <a:ext cx="481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House...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10" y="3519354"/>
            <a:ext cx="3794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Hardcore tools can build a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604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24" b="14039"/>
          <a:stretch/>
        </p:blipFill>
        <p:spPr bwMode="auto">
          <a:xfrm>
            <a:off x="0" y="-563881"/>
            <a:ext cx="9144000" cy="57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80637" y="3515870"/>
            <a:ext cx="9518802" cy="162763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3723695" y="1029202"/>
            <a:ext cx="35336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about the largest aspect</a:t>
            </a:r>
          </a:p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of my job…</a:t>
            </a:r>
            <a:endParaRPr lang="en-US" sz="2000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2470" y="3746779"/>
            <a:ext cx="481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HOME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610" y="3519354"/>
            <a:ext cx="5097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But it takes a softer touch to make a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42432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21067" y="-68100"/>
            <a:ext cx="9386134" cy="5279700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pic>
        <p:nvPicPr>
          <p:cNvPr id="1026" name="Picture 2" descr="http://jgbinteriors.files.wordpress.com/2010/06/whattodowithfabricsampl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5208" r="-266" b="8519"/>
          <a:stretch/>
        </p:blipFill>
        <p:spPr bwMode="auto">
          <a:xfrm>
            <a:off x="-121067" y="-228600"/>
            <a:ext cx="9447947" cy="54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180637" y="3592070"/>
            <a:ext cx="9518802" cy="162763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2470" y="3822979"/>
            <a:ext cx="8330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Framework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8610" y="3595554"/>
            <a:ext cx="6522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A more personal set of skills to transform 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1591" y="46869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7457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21067" y="-68100"/>
            <a:ext cx="9386134" cy="5279700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3723695" y="1029202"/>
            <a:ext cx="35336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about the largest aspect</a:t>
            </a:r>
          </a:p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of my job…</a:t>
            </a:r>
            <a:endParaRPr lang="en-US" sz="2000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pic>
        <p:nvPicPr>
          <p:cNvPr id="21" name="Picture 20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pic>
        <p:nvPicPr>
          <p:cNvPr id="3074" name="Picture 2" descr="http://free-images-etc.rb-d.com/wp-content/uploads/IMG_90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7222" b="10236"/>
          <a:stretch/>
        </p:blipFill>
        <p:spPr bwMode="auto">
          <a:xfrm>
            <a:off x="-121067" y="-68100"/>
            <a:ext cx="9386134" cy="52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80637" y="3515870"/>
            <a:ext cx="9518802" cy="162763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760" y="3731837"/>
            <a:ext cx="481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welcoming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10" y="3519354"/>
            <a:ext cx="379459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Into someplace warm and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3996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93656" y="-52682"/>
            <a:ext cx="9331312" cy="5248864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21863" y="894586"/>
            <a:ext cx="68794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76007C"/>
                </a:solidFill>
                <a:latin typeface="Ostrich Sans Black"/>
                <a:cs typeface="Ostrich Sans Black"/>
              </a:rPr>
              <a:t>COMMUNICATION SKILLS</a:t>
            </a:r>
            <a:endParaRPr lang="en-US" sz="5000" dirty="0">
              <a:solidFill>
                <a:srgbClr val="76007C"/>
              </a:solidFill>
              <a:latin typeface="Ostrich Sans Black"/>
              <a:cs typeface="Ostrich Sans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863" y="1533094"/>
            <a:ext cx="7483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8555AC"/>
                </a:solidFill>
                <a:latin typeface="Ostrich Sans Medium"/>
                <a:cs typeface="Ostrich Sans Medium"/>
              </a:rPr>
              <a:t>EMPATHY</a:t>
            </a:r>
            <a:endParaRPr lang="en-US" sz="5000" b="1" dirty="0">
              <a:solidFill>
                <a:srgbClr val="8555AC"/>
              </a:solidFill>
              <a:latin typeface="Ostrich Sans Medium"/>
              <a:cs typeface="Ostrich Sans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4396" y="2293057"/>
            <a:ext cx="1034128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b="1" dirty="0" smtClean="0">
                <a:solidFill>
                  <a:srgbClr val="C01C8F"/>
                </a:solidFill>
                <a:latin typeface="Ostrich Sans Medium"/>
                <a:cs typeface="Ostrich Sans Medium"/>
              </a:rPr>
              <a:t>EMOTIONAL AND SOCIAL INTELLIGENCE</a:t>
            </a:r>
            <a:endParaRPr lang="en-US" sz="5000" b="1" dirty="0">
              <a:solidFill>
                <a:srgbClr val="C01C8F"/>
              </a:solidFill>
              <a:latin typeface="Ostrich Sans Medium"/>
              <a:cs typeface="Ostrich Sans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716" y="2790161"/>
            <a:ext cx="7795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269A4"/>
                </a:solidFill>
                <a:latin typeface="Ostrich Sans Medium"/>
                <a:cs typeface="Ostrich Sans Medium"/>
              </a:rPr>
              <a:t>SELF-AWARENESS</a:t>
            </a:r>
            <a:endParaRPr lang="en-US" sz="5000" b="1" dirty="0">
              <a:solidFill>
                <a:srgbClr val="F269A4"/>
              </a:solidFill>
              <a:latin typeface="Ostrich Sans Medium"/>
              <a:cs typeface="Ostrich Sans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4396" y="3420817"/>
            <a:ext cx="7795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29488"/>
                </a:solidFill>
                <a:latin typeface="Ostrich Sans Medium"/>
                <a:cs typeface="Ostrich Sans Medium"/>
              </a:rPr>
              <a:t>CONFIDENCE</a:t>
            </a:r>
            <a:endParaRPr lang="en-US" sz="5000" b="1" dirty="0">
              <a:solidFill>
                <a:srgbClr val="F29488"/>
              </a:solidFill>
              <a:latin typeface="Ostrich Sans Medium"/>
              <a:cs typeface="Ostrich Sans Medium"/>
            </a:endParaRPr>
          </a:p>
        </p:txBody>
      </p:sp>
      <p:pic>
        <p:nvPicPr>
          <p:cNvPr id="13" name="Picture 1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36632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99767"/>
            <a:ext cx="9321364" cy="5343034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02854" y="334526"/>
            <a:ext cx="5274807" cy="2082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One </a:t>
            </a:r>
            <a:r>
              <a:rPr lang="en-US" sz="4000" dirty="0">
                <a:solidFill>
                  <a:srgbClr val="B6B6B6"/>
                </a:solidFill>
                <a:latin typeface="Ostrich Sans Medium"/>
                <a:cs typeface="Ostrich Sans Medium"/>
              </a:rPr>
              <a:t>of the most important skills to have in business is the ability to </a:t>
            </a:r>
            <a:r>
              <a:rPr lang="en-US" sz="3600" b="1" dirty="0">
                <a:solidFill>
                  <a:srgbClr val="C01C8F"/>
                </a:solidFill>
                <a:latin typeface="Ostrich Sans Medium"/>
                <a:cs typeface="Ostrich Sans Medium"/>
              </a:rPr>
              <a:t>translate complex concepts </a:t>
            </a:r>
            <a:r>
              <a:rPr lang="en-US" sz="4000" dirty="0">
                <a:solidFill>
                  <a:srgbClr val="B6B6B6"/>
                </a:solidFill>
                <a:latin typeface="Ostrich Sans Medium"/>
                <a:cs typeface="Ostrich Sans Medium"/>
              </a:rPr>
              <a:t>into plain English.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2879"/>
          <a:stretch/>
        </p:blipFill>
        <p:spPr bwMode="auto">
          <a:xfrm>
            <a:off x="-82233" y="-99767"/>
            <a:ext cx="3420228" cy="533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34899" y="2477798"/>
            <a:ext cx="146262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-Myra </a:t>
            </a:r>
            <a:r>
              <a:rPr lang="en-US" sz="2000" i="1" dirty="0" err="1" smtClean="0">
                <a:solidFill>
                  <a:srgbClr val="B6B6B6"/>
                </a:solidFill>
                <a:latin typeface="Ostrich Sans Medium"/>
                <a:cs typeface="Ostrich Sans Medium"/>
              </a:rPr>
              <a:t>Drucker</a:t>
            </a:r>
            <a:endParaRPr lang="en-US" sz="2000" i="1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55807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100161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ritten-deck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4" y="-90330"/>
            <a:ext cx="6107785" cy="4885377"/>
          </a:xfrm>
          <a:prstGeom prst="rect">
            <a:avLst/>
          </a:prstGeom>
        </p:spPr>
      </p:pic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" b="12915"/>
          <a:stretch/>
        </p:blipFill>
        <p:spPr bwMode="auto">
          <a:xfrm>
            <a:off x="-149584" y="-90329"/>
            <a:ext cx="9453980" cy="532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312279"/>
            <a:ext cx="5088155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To effectively communicate</a:t>
            </a:r>
            <a:r>
              <a:rPr lang="en-US" sz="3600" dirty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, </a:t>
            </a:r>
            <a:endParaRPr lang="en-US" sz="3600" dirty="0" smtClean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we </a:t>
            </a:r>
            <a:r>
              <a:rPr lang="en-US" sz="3600" dirty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must realize that </a:t>
            </a:r>
            <a:endParaRPr lang="en-US" sz="3600" dirty="0" smtClean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C01C8F"/>
                </a:solidFill>
                <a:latin typeface="Ostrich Sans Medium" pitchFamily="2" charset="0"/>
                <a:cs typeface="Arial"/>
              </a:rPr>
              <a:t>we </a:t>
            </a:r>
            <a:r>
              <a:rPr lang="en-US" sz="3600" b="1" dirty="0">
                <a:solidFill>
                  <a:srgbClr val="C01C8F"/>
                </a:solidFill>
                <a:latin typeface="Ostrich Sans Medium" pitchFamily="2" charset="0"/>
                <a:cs typeface="Arial"/>
              </a:rPr>
              <a:t>are all different</a:t>
            </a:r>
            <a:r>
              <a:rPr lang="en-US" sz="3600" dirty="0">
                <a:solidFill>
                  <a:srgbClr val="C01C8F"/>
                </a:solidFill>
                <a:latin typeface="Ostrich Sans Medium" pitchFamily="2" charset="0"/>
                <a:cs typeface="Arial"/>
              </a:rPr>
              <a:t> </a:t>
            </a:r>
            <a:endParaRPr lang="en-US" sz="3600" dirty="0" smtClean="0">
              <a:solidFill>
                <a:srgbClr val="C01C8F"/>
              </a:solidFill>
              <a:latin typeface="Ostrich Sans Medium" pitchFamily="2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in </a:t>
            </a:r>
            <a:r>
              <a:rPr lang="en-US" sz="3600" dirty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the way we </a:t>
            </a:r>
            <a:endParaRPr lang="en-US" sz="3600" dirty="0" smtClean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perceive </a:t>
            </a:r>
            <a:r>
              <a:rPr lang="en-US" sz="3600" dirty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the world and </a:t>
            </a:r>
            <a:endParaRPr lang="en-US" sz="3600" dirty="0" smtClean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C01C8F"/>
                </a:solidFill>
                <a:latin typeface="Ostrich Sans Medium" pitchFamily="2" charset="0"/>
                <a:cs typeface="Arial"/>
              </a:rPr>
              <a:t>use </a:t>
            </a:r>
            <a:r>
              <a:rPr lang="en-US" sz="3600" b="1" dirty="0">
                <a:solidFill>
                  <a:srgbClr val="C01C8F"/>
                </a:solidFill>
                <a:latin typeface="Ostrich Sans Medium" pitchFamily="2" charset="0"/>
                <a:cs typeface="Arial"/>
              </a:rPr>
              <a:t>this understanding as a guide</a:t>
            </a:r>
            <a:r>
              <a:rPr lang="en-US" sz="3600" dirty="0">
                <a:solidFill>
                  <a:srgbClr val="C01C8F"/>
                </a:solidFill>
                <a:latin typeface="Ostrich Sans Medium" pitchFamily="2" charset="0"/>
                <a:cs typeface="Arial"/>
              </a:rPr>
              <a:t> </a:t>
            </a:r>
            <a:r>
              <a:rPr lang="en-US" sz="3600" dirty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to our communication with others</a:t>
            </a:r>
            <a:r>
              <a:rPr lang="en-US" sz="36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.</a:t>
            </a:r>
            <a:endParaRPr lang="en-US" sz="36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3909" y="3988088"/>
            <a:ext cx="134929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-Tony Robbins</a:t>
            </a:r>
            <a:endParaRPr lang="en-US" sz="2000" i="1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85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13691" y="-63951"/>
            <a:ext cx="9371382" cy="5271402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24580" y="467231"/>
            <a:ext cx="251039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Scenario 1: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B6B6B6"/>
                </a:solidFill>
                <a:latin typeface="Arial"/>
                <a:cs typeface="Arial"/>
              </a:rPr>
              <a:t>Delivering bad news</a:t>
            </a:r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24580" y="2662312"/>
            <a:ext cx="251039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Scenario 3: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B6B6B6"/>
                </a:solidFill>
                <a:latin typeface="Arial"/>
                <a:cs typeface="Arial"/>
              </a:rPr>
              <a:t>Dealing with bullies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2300" y="467231"/>
            <a:ext cx="251039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Scenario 2: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B6B6B6"/>
                </a:solidFill>
                <a:latin typeface="Arial"/>
                <a:cs typeface="Arial"/>
              </a:rPr>
              <a:t>Asking for money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12299" y="2662312"/>
            <a:ext cx="329244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Scenario 4: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B6B6B6"/>
                </a:solidFill>
                <a:latin typeface="Arial"/>
                <a:cs typeface="Arial"/>
              </a:rPr>
              <a:t>Overcoming internal obstacles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0"/>
          <a:stretch/>
        </p:blipFill>
        <p:spPr bwMode="auto">
          <a:xfrm>
            <a:off x="-160300" y="2545898"/>
            <a:ext cx="4570270" cy="270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" b="9279"/>
          <a:stretch/>
        </p:blipFill>
        <p:spPr bwMode="auto">
          <a:xfrm>
            <a:off x="4503187" y="-110559"/>
            <a:ext cx="4801112" cy="256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" r="861" b="3297"/>
          <a:stretch/>
        </p:blipFill>
        <p:spPr bwMode="auto">
          <a:xfrm>
            <a:off x="-160300" y="-110559"/>
            <a:ext cx="4570271" cy="256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2"/>
          <a:stretch/>
        </p:blipFill>
        <p:spPr bwMode="auto">
          <a:xfrm>
            <a:off x="4503187" y="2545899"/>
            <a:ext cx="4819068" cy="2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210153" y="4725011"/>
            <a:ext cx="4620123" cy="65434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9563" y="4721043"/>
            <a:ext cx="4419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Dealing with bullies</a:t>
            </a:r>
            <a:endParaRPr lang="en-US" sz="2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03187" y="4725011"/>
            <a:ext cx="4819068" cy="65434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67493" y="4721043"/>
            <a:ext cx="4419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Overcoming internal obstacles</a:t>
            </a:r>
            <a:endParaRPr lang="en-US" sz="2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10153" y="2025359"/>
            <a:ext cx="4620123" cy="427324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-9563" y="2025360"/>
            <a:ext cx="4419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Delivering Bad news</a:t>
            </a:r>
            <a:endParaRPr lang="en-US" sz="2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3187" y="2025359"/>
            <a:ext cx="4801112" cy="427324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58422" y="2025360"/>
            <a:ext cx="4618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Asking for money</a:t>
            </a:r>
            <a:endParaRPr lang="en-US" sz="2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8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5122" name="SMS_Poll_Chart" r:id="rId2" imgW="8535960" imgH="6399360"/>
        </mc:Choice>
        <mc:Fallback>
          <p:control name="SMS_Poll_Chart" r:id="rId2" imgW="8535960" imgH="6399360">
            <p:pic>
              <p:nvPicPr>
                <p:cNvPr id="0" name="SMS_Poll_Char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513" y="185738"/>
                  <a:ext cx="8534400" cy="4800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209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@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43911" y="0"/>
            <a:ext cx="6567325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30436" y="1675919"/>
            <a:ext cx="5049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BCBCBC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@</a:t>
            </a:r>
            <a:r>
              <a:rPr lang="en-US" sz="6000" b="1" dirty="0" err="1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Brittan</a:t>
            </a:r>
            <a:r>
              <a:rPr lang="en-US" sz="6000" b="1" dirty="0" err="1" smtClean="0">
                <a:solidFill>
                  <a:srgbClr val="C01C8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Bright</a:t>
            </a:r>
            <a:endParaRPr lang="en-US" sz="2800" b="1" dirty="0">
              <a:solidFill>
                <a:srgbClr val="787878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r="7967" b="-1"/>
          <a:stretch/>
        </p:blipFill>
        <p:spPr bwMode="auto">
          <a:xfrm>
            <a:off x="-1" y="0"/>
            <a:ext cx="303621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6" name="Picture 5" descr="iAcquire-logo-gre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74" y="4329890"/>
            <a:ext cx="1940425" cy="5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13691" y="-63951"/>
            <a:ext cx="9371382" cy="5271402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24580" y="467231"/>
            <a:ext cx="251039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Scenario 1: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B6B6B6"/>
                </a:solidFill>
                <a:latin typeface="Arial"/>
                <a:cs typeface="Arial"/>
              </a:rPr>
              <a:t>Delivering bad news</a:t>
            </a:r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24580" y="2662312"/>
            <a:ext cx="251039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Scenario 3: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B6B6B6"/>
                </a:solidFill>
                <a:latin typeface="Arial"/>
                <a:cs typeface="Arial"/>
              </a:rPr>
              <a:t>Dealing with bullies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2300" y="467231"/>
            <a:ext cx="251039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Scenario 2: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B6B6B6"/>
                </a:solidFill>
                <a:latin typeface="Arial"/>
                <a:cs typeface="Arial"/>
              </a:rPr>
              <a:t>Asking for money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12299" y="2662312"/>
            <a:ext cx="329244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Scenario 4: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B6B6B6"/>
                </a:solidFill>
                <a:latin typeface="Arial"/>
                <a:cs typeface="Arial"/>
              </a:rPr>
              <a:t>Overcoming internal obstacles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b="59211"/>
          <a:stretch/>
        </p:blipFill>
        <p:spPr bwMode="auto">
          <a:xfrm>
            <a:off x="-160300" y="-99598"/>
            <a:ext cx="4570270" cy="254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13202" b="29245"/>
          <a:stretch/>
        </p:blipFill>
        <p:spPr bwMode="auto">
          <a:xfrm>
            <a:off x="-210153" y="2545900"/>
            <a:ext cx="4620123" cy="2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8"/>
          <a:stretch/>
        </p:blipFill>
        <p:spPr bwMode="auto">
          <a:xfrm>
            <a:off x="4503187" y="-110559"/>
            <a:ext cx="4801112" cy="255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15550" r="-12" b="25960"/>
          <a:stretch/>
        </p:blipFill>
        <p:spPr bwMode="auto">
          <a:xfrm>
            <a:off x="4503187" y="2545900"/>
            <a:ext cx="4819068" cy="28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210153" y="4725011"/>
            <a:ext cx="4620123" cy="65434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9563" y="4721043"/>
            <a:ext cx="4419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Colleagues</a:t>
            </a:r>
            <a:endParaRPr lang="en-US" sz="2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03187" y="4725011"/>
            <a:ext cx="4819068" cy="65434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67493" y="4721043"/>
            <a:ext cx="4419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vendors</a:t>
            </a:r>
            <a:endParaRPr lang="en-US" sz="2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10153" y="2025359"/>
            <a:ext cx="4620123" cy="422911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-9563" y="2025360"/>
            <a:ext cx="4419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Client</a:t>
            </a:r>
            <a:endParaRPr lang="en-US" sz="2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3187" y="2025359"/>
            <a:ext cx="4801112" cy="422911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58422" y="2025360"/>
            <a:ext cx="4618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Your boss</a:t>
            </a:r>
            <a:endParaRPr lang="en-US" sz="2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5681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6146" name="SMS_Poll_Chart" r:id="rId2" imgW="8535960" imgH="6399360"/>
        </mc:Choice>
        <mc:Fallback>
          <p:control name="SMS_Poll_Chart" r:id="rId2" imgW="8535960" imgH="6399360">
            <p:pic>
              <p:nvPicPr>
                <p:cNvPr id="0" name="SMS_Poll_Chart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513" y="185738"/>
                  <a:ext cx="8534400" cy="4800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570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64469" y="-189383"/>
            <a:ext cx="9511772" cy="5449180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6" name="Picture 5" descr="typical-7-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2" r="35448"/>
          <a:stretch/>
        </p:blipFill>
        <p:spPr>
          <a:xfrm>
            <a:off x="3139479" y="310620"/>
            <a:ext cx="2645344" cy="454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787878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1812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100161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ritten-deck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4" y="-90330"/>
            <a:ext cx="6107785" cy="4885377"/>
          </a:xfrm>
          <a:prstGeom prst="rect">
            <a:avLst/>
          </a:prstGeom>
        </p:spPr>
      </p:pic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7" b="15792"/>
          <a:stretch/>
        </p:blipFill>
        <p:spPr bwMode="auto">
          <a:xfrm>
            <a:off x="-168341" y="-90328"/>
            <a:ext cx="9473058" cy="532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508001" y="-90329"/>
            <a:ext cx="2775340" cy="5334324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14161" y="377548"/>
            <a:ext cx="2529840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007FE6"/>
                </a:solidFill>
                <a:latin typeface="Ostrich Sans Medium"/>
                <a:cs typeface="Ostrich Sans Medium"/>
              </a:rPr>
              <a:t>Don’t limit yourself</a:t>
            </a:r>
            <a:r>
              <a:rPr lang="en-US" sz="2500" b="1" dirty="0">
                <a:solidFill>
                  <a:srgbClr val="007FE6"/>
                </a:solidFill>
                <a:latin typeface="Ostrich Sans Medium"/>
                <a:cs typeface="Ostrich Sans Medium"/>
              </a:rPr>
              <a:t>. </a:t>
            </a:r>
            <a:r>
              <a:rPr lang="en-US" sz="2500" dirty="0">
                <a:solidFill>
                  <a:srgbClr val="B6B6B6"/>
                </a:solidFill>
                <a:latin typeface="Ostrich Sans Medium"/>
                <a:cs typeface="Ostrich Sans Medium"/>
              </a:rPr>
              <a:t>Many people limit themselves to what they think they can do. You can go as far as your mind lets you. What you believe, remember, you can achieve.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55294" y="3371064"/>
            <a:ext cx="2067732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-</a:t>
            </a: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Mary </a:t>
            </a:r>
            <a:r>
              <a:rPr lang="en-US" sz="2000" i="1" dirty="0" err="1" smtClean="0">
                <a:solidFill>
                  <a:srgbClr val="B6B6B6"/>
                </a:solidFill>
                <a:latin typeface="Ostrich Sans Medium"/>
                <a:cs typeface="Ostrich Sans Medium"/>
              </a:rPr>
              <a:t>kay</a:t>
            </a: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 ash, </a:t>
            </a:r>
          </a:p>
          <a:p>
            <a:pPr>
              <a:lnSpc>
                <a:spcPct val="80000"/>
              </a:lnSpc>
            </a:pPr>
            <a:r>
              <a:rPr lang="en-US" sz="16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Founder of </a:t>
            </a:r>
            <a:r>
              <a:rPr lang="en-US" sz="1600" i="1" dirty="0" err="1" smtClean="0">
                <a:solidFill>
                  <a:srgbClr val="B6B6B6"/>
                </a:solidFill>
                <a:latin typeface="Ostrich Sans Medium"/>
                <a:cs typeface="Ostrich Sans Medium"/>
              </a:rPr>
              <a:t>mary</a:t>
            </a:r>
            <a:r>
              <a:rPr lang="en-US" sz="16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 </a:t>
            </a:r>
            <a:r>
              <a:rPr lang="en-US" sz="1600" i="1" dirty="0" err="1" smtClean="0">
                <a:solidFill>
                  <a:srgbClr val="B6B6B6"/>
                </a:solidFill>
                <a:latin typeface="Ostrich Sans Medium"/>
                <a:cs typeface="Ostrich Sans Medium"/>
              </a:rPr>
              <a:t>kay</a:t>
            </a:r>
            <a:r>
              <a:rPr lang="en-US" sz="16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 cosmetics</a:t>
            </a:r>
            <a:endParaRPr lang="en-US" sz="1600" i="1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18712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itten-deck-full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5143500"/>
          </a:xfrm>
          <a:prstGeom prst="rect">
            <a:avLst/>
          </a:prstGeom>
        </p:spPr>
      </p:pic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24580" y="437347"/>
            <a:ext cx="3158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Technique 1:</a:t>
            </a:r>
            <a:endParaRPr lang="en-US" sz="2000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pic>
        <p:nvPicPr>
          <p:cNvPr id="3077" name="Picture 5" descr="http://www.securestorage.com/blog/wp-content/uploads/2013/03/home-redecorat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43" y="-18144"/>
            <a:ext cx="9276488" cy="51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39339" y="3515870"/>
            <a:ext cx="9422680" cy="1664754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2471" y="3771216"/>
            <a:ext cx="5979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Empathy</a:t>
            </a:r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Black"/>
                <a:cs typeface="Ostrich Sans Black"/>
              </a:rPr>
              <a:t>.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10" y="3548044"/>
            <a:ext cx="60235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Using visualization techniques can help inspire</a:t>
            </a:r>
            <a:endParaRPr lang="en-US" sz="3200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4476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m.joinerydev.litzastark.com/sites/default/files/products/820_Yoshinaga_Desk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9"/>
          <a:stretch/>
        </p:blipFill>
        <p:spPr bwMode="auto">
          <a:xfrm>
            <a:off x="1828473" y="833007"/>
            <a:ext cx="5640368" cy="43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3316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m.joinerydev.litzastark.com/sites/default/files/products/820_Yoshinaga_Desk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9"/>
          <a:stretch/>
        </p:blipFill>
        <p:spPr bwMode="auto">
          <a:xfrm>
            <a:off x="1828473" y="833007"/>
            <a:ext cx="5640368" cy="43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c-7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pic>
        <p:nvPicPr>
          <p:cNvPr id="11" name="Picture 10" descr="iacquirelogo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3849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m.joinerydev.litzastark.com/sites/default/files/products/820_Yoshinaga_Desk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9"/>
          <a:stretch/>
        </p:blipFill>
        <p:spPr bwMode="auto">
          <a:xfrm>
            <a:off x="1828473" y="833007"/>
            <a:ext cx="5640368" cy="43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c-7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pic>
        <p:nvPicPr>
          <p:cNvPr id="11" name="Picture 10" descr="iacquirelogo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3" name="Picture 2" descr="lamp-7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4968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m.joinerydev.litzastark.com/sites/default/files/products/820_Yoshinaga_Desk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9"/>
          <a:stretch/>
        </p:blipFill>
        <p:spPr bwMode="auto">
          <a:xfrm>
            <a:off x="1828473" y="833007"/>
            <a:ext cx="5640368" cy="43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c-7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pic>
        <p:nvPicPr>
          <p:cNvPr id="11" name="Picture 10" descr="iacquirelogo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3" name="Picture 2" descr="lamp-7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pic>
        <p:nvPicPr>
          <p:cNvPr id="8" name="Picture 7" descr="garyandcogs-7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5890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m.joinerydev.litzastark.com/sites/default/files/products/820_Yoshinaga_Desk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9"/>
          <a:stretch/>
        </p:blipFill>
        <p:spPr bwMode="auto">
          <a:xfrm>
            <a:off x="1828473" y="833007"/>
            <a:ext cx="5640368" cy="43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c-7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pic>
        <p:nvPicPr>
          <p:cNvPr id="11" name="Picture 10" descr="iacquirelogo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3" name="Picture 2" descr="lamp-7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pic>
        <p:nvPicPr>
          <p:cNvPr id="8" name="Picture 7" descr="garyandcogs-7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pic>
        <p:nvPicPr>
          <p:cNvPr id="7" name="Picture 6" descr="roger-7-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60775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43911" y="0"/>
            <a:ext cx="6567325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88904" y="1354683"/>
            <a:ext cx="53985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DIRECTOR OF </a:t>
            </a:r>
            <a:r>
              <a:rPr lang="en-US" sz="6000" b="1" dirty="0" smtClean="0">
                <a:solidFill>
                  <a:srgbClr val="C01C8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CLIENT STRATEGY</a:t>
            </a:r>
            <a:endParaRPr lang="en-US" sz="28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r="7967" b="-1"/>
          <a:stretch/>
        </p:blipFill>
        <p:spPr bwMode="auto">
          <a:xfrm>
            <a:off x="-1" y="0"/>
            <a:ext cx="303621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6" name="Picture 5" descr="iAcquire-logo-gre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74" y="4329890"/>
            <a:ext cx="1940425" cy="56166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7311" r="18296" b="14169"/>
          <a:stretch/>
        </p:blipFill>
        <p:spPr bwMode="auto">
          <a:xfrm>
            <a:off x="0" y="0"/>
            <a:ext cx="3036215" cy="517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rrow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4" t="58691" r="41931" b="18563"/>
          <a:stretch/>
        </p:blipFill>
        <p:spPr>
          <a:xfrm>
            <a:off x="3182470" y="2861234"/>
            <a:ext cx="2127329" cy="11579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37240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b="11651"/>
          <a:stretch/>
        </p:blipFill>
        <p:spPr bwMode="auto">
          <a:xfrm>
            <a:off x="-137663" y="-73086"/>
            <a:ext cx="9411702" cy="52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08001" y="-90329"/>
            <a:ext cx="2775340" cy="5334324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9858" y="304623"/>
            <a:ext cx="216316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500" dirty="0">
                <a:solidFill>
                  <a:srgbClr val="B6B6B6"/>
                </a:solidFill>
                <a:latin typeface="Ostrich Sans Medium"/>
                <a:cs typeface="Ostrich Sans Medium"/>
              </a:rPr>
              <a:t>The most important thing in communication is </a:t>
            </a:r>
            <a:r>
              <a:rPr lang="en-US" sz="3000" b="1" dirty="0">
                <a:solidFill>
                  <a:srgbClr val="007FE6"/>
                </a:solidFill>
                <a:latin typeface="Ostrich Sans Medium"/>
                <a:cs typeface="Ostrich Sans Medium"/>
              </a:rPr>
              <a:t>hearing what isn't said.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115" y="3435819"/>
            <a:ext cx="181091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-Peter </a:t>
            </a:r>
            <a:r>
              <a:rPr lang="en-US" sz="2000" i="1" dirty="0" err="1" smtClean="0">
                <a:solidFill>
                  <a:srgbClr val="B6B6B6"/>
                </a:solidFill>
                <a:latin typeface="Ostrich Sans Medium"/>
                <a:cs typeface="Ostrich Sans Medium"/>
              </a:rPr>
              <a:t>Drucker</a:t>
            </a:r>
            <a:endParaRPr lang="en-US" sz="2000" i="1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17587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itten-deck-full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5143500"/>
          </a:xfrm>
          <a:prstGeom prst="rect">
            <a:avLst/>
          </a:prstGeom>
        </p:spPr>
      </p:pic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1" b="10256"/>
          <a:stretch/>
        </p:blipFill>
        <p:spPr bwMode="auto">
          <a:xfrm>
            <a:off x="-123278" y="-52511"/>
            <a:ext cx="9360934" cy="524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10153" y="3515869"/>
            <a:ext cx="9648826" cy="1728125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2471" y="3771216"/>
            <a:ext cx="5979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COMMUNICATION</a:t>
            </a:r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Black"/>
                <a:cs typeface="Ostrich Sans Black"/>
              </a:rPr>
              <a:t>.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730" y="3537884"/>
            <a:ext cx="60235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Experiment with different forms of</a:t>
            </a:r>
            <a:endParaRPr lang="en-US" sz="3200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0054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-178658" y="-100495"/>
            <a:ext cx="9501316" cy="534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178657" y="-100495"/>
            <a:ext cx="2828184" cy="534449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8241" y="377548"/>
            <a:ext cx="2224508" cy="3097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700" dirty="0">
                <a:solidFill>
                  <a:srgbClr val="B6B6B6"/>
                </a:solidFill>
                <a:latin typeface="Ostrich Sans Medium"/>
                <a:cs typeface="Ostrich Sans Medium"/>
              </a:rPr>
              <a:t>Electric communication will never be a substitute for the face of someone who with their soul </a:t>
            </a:r>
            <a:r>
              <a:rPr lang="en-US" sz="2700" b="1" dirty="0">
                <a:solidFill>
                  <a:srgbClr val="C01C8F"/>
                </a:solidFill>
                <a:latin typeface="Ostrich Sans Medium"/>
                <a:cs typeface="Ostrich Sans Medium"/>
              </a:rPr>
              <a:t>encourages</a:t>
            </a:r>
            <a:r>
              <a:rPr lang="en-US" sz="2700" b="1" dirty="0">
                <a:solidFill>
                  <a:srgbClr val="B6B6B6"/>
                </a:solidFill>
                <a:latin typeface="Ostrich Sans Medium"/>
                <a:cs typeface="Ostrich Sans Medium"/>
              </a:rPr>
              <a:t> </a:t>
            </a:r>
            <a:r>
              <a:rPr lang="en-US" sz="2700" dirty="0">
                <a:solidFill>
                  <a:srgbClr val="B6B6B6"/>
                </a:solidFill>
                <a:latin typeface="Ostrich Sans Medium"/>
                <a:cs typeface="Ostrich Sans Medium"/>
              </a:rPr>
              <a:t>another person to be brave and true.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817" y="3604228"/>
            <a:ext cx="162730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-</a:t>
            </a:r>
            <a:r>
              <a:rPr lang="en-US" sz="2000" i="1" dirty="0" err="1" smtClean="0">
                <a:solidFill>
                  <a:srgbClr val="B6B6B6"/>
                </a:solidFill>
                <a:latin typeface="Ostrich Sans Medium"/>
                <a:cs typeface="Ostrich Sans Medium"/>
              </a:rPr>
              <a:t>charles</a:t>
            </a: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 dickens</a:t>
            </a:r>
            <a:endParaRPr lang="en-US" sz="2000" i="1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1633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itten-deck-full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5143500"/>
          </a:xfrm>
          <a:prstGeom prst="rect">
            <a:avLst/>
          </a:prstGeom>
        </p:spPr>
      </p:pic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2055" name="Picture 7" descr="http://i.huffpost.com/gen/1126415/thumbs/o-PAINTING-SUPPLIES-faceboo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" b="10347"/>
          <a:stretch/>
        </p:blipFill>
        <p:spPr bwMode="auto">
          <a:xfrm>
            <a:off x="-63960" y="-16756"/>
            <a:ext cx="9217097" cy="519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73605" y="3515870"/>
            <a:ext cx="9630552" cy="1901706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2471" y="3444750"/>
            <a:ext cx="5979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Intelligence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322" y="4458367"/>
            <a:ext cx="60235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comes in many colors, not just your favorite.</a:t>
            </a:r>
            <a:endParaRPr lang="en-US" sz="3200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221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 b="701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127919" y="-255805"/>
            <a:ext cx="2777446" cy="551807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8241" y="377548"/>
            <a:ext cx="2224508" cy="312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500" dirty="0">
                <a:solidFill>
                  <a:srgbClr val="B6B6B6"/>
                </a:solidFill>
                <a:latin typeface="Ostrich Sans Medium"/>
                <a:cs typeface="Ostrich Sans Medium"/>
              </a:rPr>
              <a:t>The single biggest problem in communication is the </a:t>
            </a:r>
            <a:r>
              <a:rPr lang="en-US" sz="3200" b="1" dirty="0">
                <a:solidFill>
                  <a:srgbClr val="007FE6"/>
                </a:solidFill>
                <a:latin typeface="Ostrich Sans Medium"/>
                <a:cs typeface="Ostrich Sans Medium"/>
              </a:rPr>
              <a:t>illusion </a:t>
            </a:r>
            <a:r>
              <a:rPr lang="en-US" sz="3500" dirty="0">
                <a:solidFill>
                  <a:srgbClr val="B6B6B6"/>
                </a:solidFill>
                <a:latin typeface="Ostrich Sans Medium"/>
                <a:cs typeface="Ostrich Sans Medium"/>
              </a:rPr>
              <a:t>that </a:t>
            </a:r>
            <a:r>
              <a:rPr lang="en-US" sz="35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it has </a:t>
            </a:r>
            <a:r>
              <a:rPr lang="en-US" sz="3500" dirty="0">
                <a:solidFill>
                  <a:srgbClr val="B6B6B6"/>
                </a:solidFill>
                <a:latin typeface="Ostrich Sans Medium"/>
                <a:cs typeface="Ostrich Sans Medium"/>
              </a:rPr>
              <a:t>taken place</a:t>
            </a:r>
            <a:r>
              <a:rPr lang="en-US" sz="35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.</a:t>
            </a:r>
            <a:endParaRPr lang="en-US" sz="3500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807" y="3504045"/>
            <a:ext cx="206773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-George Bernard Shaw</a:t>
            </a:r>
            <a:endParaRPr lang="en-US" sz="2000" i="1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15780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itten-deck-full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5143500"/>
          </a:xfrm>
          <a:prstGeom prst="rect">
            <a:avLst/>
          </a:prstGeom>
        </p:spPr>
      </p:pic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7" b="5793"/>
          <a:stretch/>
        </p:blipFill>
        <p:spPr bwMode="auto">
          <a:xfrm>
            <a:off x="-162414" y="0"/>
            <a:ext cx="9306414" cy="523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00509" y="3515869"/>
            <a:ext cx="9347302" cy="1718989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1424" y="3692968"/>
            <a:ext cx="5979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Know thyself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30964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36827" y="0"/>
            <a:ext cx="6107173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ritten-deck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15" y="64866"/>
            <a:ext cx="6107785" cy="4730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46557" y="1636488"/>
            <a:ext cx="4245597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B6B6B6"/>
                </a:solidFill>
                <a:latin typeface="Arial"/>
                <a:cs typeface="Arial"/>
              </a:rPr>
              <a:t>The greatest thing you fear most has no power. </a:t>
            </a:r>
            <a:r>
              <a:rPr lang="en-US" sz="2000" dirty="0">
                <a:solidFill>
                  <a:srgbClr val="C01C8F"/>
                </a:solidFill>
                <a:latin typeface="Arial"/>
                <a:cs typeface="Arial"/>
              </a:rPr>
              <a:t>Your fear of it is what has power.</a:t>
            </a:r>
            <a:r>
              <a:rPr lang="en-US" sz="2000" dirty="0">
                <a:solidFill>
                  <a:srgbClr val="B6B6B6"/>
                </a:solidFill>
                <a:latin typeface="Arial"/>
                <a:cs typeface="Arial"/>
              </a:rPr>
              <a:t> Facing the truth really will set you </a:t>
            </a: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free.</a:t>
            </a:r>
            <a:endParaRPr lang="en-US" sz="2000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2879"/>
          <a:stretch/>
        </p:blipFill>
        <p:spPr bwMode="auto">
          <a:xfrm>
            <a:off x="1" y="-3"/>
            <a:ext cx="3036826" cy="473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32215" y="2834698"/>
            <a:ext cx="10433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 smtClean="0">
                <a:solidFill>
                  <a:srgbClr val="B6B6B6"/>
                </a:solidFill>
                <a:latin typeface="Arial"/>
                <a:cs typeface="Arial"/>
              </a:rPr>
              <a:t>-Oprah</a:t>
            </a:r>
            <a:endParaRPr lang="en-US" i="1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r="10252" b="2806"/>
          <a:stretch/>
        </p:blipFill>
        <p:spPr bwMode="auto">
          <a:xfrm>
            <a:off x="0" y="-4"/>
            <a:ext cx="3036215" cy="473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" b="7663"/>
          <a:stretch/>
        </p:blipFill>
        <p:spPr bwMode="auto">
          <a:xfrm flipH="1">
            <a:off x="-66244" y="-37266"/>
            <a:ext cx="9276488" cy="52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66244" y="-37266"/>
            <a:ext cx="2702243" cy="5218032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4714" y="577603"/>
            <a:ext cx="222450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>
                <a:solidFill>
                  <a:srgbClr val="B6B6B6"/>
                </a:solidFill>
                <a:latin typeface="Ostrich Sans Medium"/>
                <a:cs typeface="Ostrich Sans Medium"/>
              </a:rPr>
              <a:t>The greatest thing you fear most has no power. </a:t>
            </a:r>
            <a:r>
              <a:rPr lang="en-US" sz="2700" b="1" dirty="0">
                <a:solidFill>
                  <a:srgbClr val="007FE6"/>
                </a:solidFill>
                <a:latin typeface="Ostrich Sans Medium"/>
                <a:cs typeface="Ostrich Sans Medium"/>
              </a:rPr>
              <a:t>Your fear of it is what has power.</a:t>
            </a:r>
            <a:r>
              <a:rPr lang="en-US" sz="2700" b="1" dirty="0">
                <a:solidFill>
                  <a:srgbClr val="B6B6B6"/>
                </a:solidFill>
                <a:latin typeface="Ostrich Sans Medium"/>
                <a:cs typeface="Ostrich Sans Medium"/>
              </a:rPr>
              <a:t> </a:t>
            </a:r>
            <a:r>
              <a:rPr lang="en-US" sz="3000" dirty="0">
                <a:solidFill>
                  <a:srgbClr val="B6B6B6"/>
                </a:solidFill>
                <a:latin typeface="Ostrich Sans Medium"/>
                <a:cs typeface="Ostrich Sans Medium"/>
              </a:rPr>
              <a:t>Facing the truth really will set you </a:t>
            </a:r>
            <a:r>
              <a:rPr lang="en-US" sz="30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free.</a:t>
            </a:r>
            <a:endParaRPr lang="en-US" sz="3000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7699" y="4394937"/>
            <a:ext cx="888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-</a:t>
            </a: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Oprah</a:t>
            </a:r>
            <a:endParaRPr lang="en-US" sz="2000" i="1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34711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ritten-deck-full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5143500"/>
          </a:xfrm>
          <a:prstGeom prst="rect">
            <a:avLst/>
          </a:prstGeom>
        </p:spPr>
      </p:pic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9" b="12566"/>
          <a:stretch/>
        </p:blipFill>
        <p:spPr bwMode="auto">
          <a:xfrm>
            <a:off x="-70995" y="-76290"/>
            <a:ext cx="9299516" cy="526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0992" y="3515870"/>
            <a:ext cx="9299512" cy="167550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2471" y="3800374"/>
            <a:ext cx="5979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Confidence</a:t>
            </a:r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Black"/>
                <a:cs typeface="Ostrich Sans Black"/>
              </a:rPr>
              <a:t>.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322" y="3592805"/>
            <a:ext cx="602355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Preparation increases</a:t>
            </a:r>
            <a:endParaRPr lang="en-US" sz="3100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19741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4580" y="1349719"/>
            <a:ext cx="4245597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B6B6B6"/>
                </a:solidFill>
                <a:latin typeface="Arial"/>
                <a:cs typeface="Arial"/>
              </a:rPr>
              <a:t>I have never worked a day in my life without selling. If I believe in something, </a:t>
            </a:r>
            <a:r>
              <a:rPr lang="en-US" sz="2000" dirty="0">
                <a:solidFill>
                  <a:srgbClr val="C01C8F"/>
                </a:solidFill>
                <a:latin typeface="Arial"/>
                <a:cs typeface="Arial"/>
              </a:rPr>
              <a:t>I sell it, and I sell it hard.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9266" y="2184230"/>
            <a:ext cx="18109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 smtClean="0">
                <a:solidFill>
                  <a:srgbClr val="B6B6B6"/>
                </a:solidFill>
                <a:latin typeface="Arial"/>
                <a:cs typeface="Arial"/>
              </a:rPr>
              <a:t>-Estee Lauder</a:t>
            </a:r>
            <a:endParaRPr lang="en-US" i="1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b="10217"/>
          <a:stretch/>
        </p:blipFill>
        <p:spPr bwMode="auto">
          <a:xfrm>
            <a:off x="-162414" y="-91358"/>
            <a:ext cx="9468828" cy="532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08001" y="-91358"/>
            <a:ext cx="2798413" cy="532621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62714" y="377548"/>
            <a:ext cx="2381285" cy="292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B6B6B6"/>
                </a:solidFill>
                <a:latin typeface="Ostrich Sans Medium"/>
                <a:cs typeface="Ostrich Sans Medium"/>
              </a:rPr>
              <a:t>I have never worked a day in my life without selling. If I believe in something, </a:t>
            </a:r>
            <a:r>
              <a:rPr lang="en-US" sz="2700" b="1" dirty="0">
                <a:solidFill>
                  <a:srgbClr val="C01C8F"/>
                </a:solidFill>
                <a:latin typeface="Ostrich Sans Medium"/>
                <a:cs typeface="Ostrich Sans Medium"/>
              </a:rPr>
              <a:t>I sell it, and I sell it </a:t>
            </a:r>
            <a:r>
              <a:rPr lang="en-US" sz="2700" b="1" dirty="0" smtClean="0">
                <a:solidFill>
                  <a:srgbClr val="C01C8F"/>
                </a:solidFill>
                <a:latin typeface="Ostrich Sans Medium"/>
                <a:cs typeface="Ostrich Sans Medium"/>
              </a:rPr>
              <a:t>hard.</a:t>
            </a:r>
            <a:endParaRPr lang="en-US" sz="2700" b="1" dirty="0">
              <a:solidFill>
                <a:srgbClr val="B6B6B6"/>
              </a:solidFill>
              <a:latin typeface="Ostrich Sans Medium"/>
              <a:cs typeface="Ostrich Sans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2721" y="3496328"/>
            <a:ext cx="175127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-Estee Lauder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39247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21067" y="-68100"/>
            <a:ext cx="9386134" cy="5279700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3723695" y="1029202"/>
            <a:ext cx="35336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about the largest aspect</a:t>
            </a:r>
          </a:p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of my job…</a:t>
            </a:r>
            <a:endParaRPr lang="en-US" sz="2000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pic>
        <p:nvPicPr>
          <p:cNvPr id="21" name="Picture 20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b="4000"/>
          <a:stretch/>
        </p:blipFill>
        <p:spPr bwMode="auto">
          <a:xfrm>
            <a:off x="-180637" y="-563880"/>
            <a:ext cx="9448871" cy="577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80637" y="3515870"/>
            <a:ext cx="9518802" cy="162763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760" y="3731837"/>
            <a:ext cx="8786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Hold the </a:t>
            </a:r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keys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10" y="3519354"/>
            <a:ext cx="379459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you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15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85" y="144300"/>
            <a:ext cx="352257" cy="3522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8" b="3438"/>
          <a:stretch/>
        </p:blipFill>
        <p:spPr bwMode="auto">
          <a:xfrm>
            <a:off x="0" y="-282191"/>
            <a:ext cx="9201117" cy="550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80637" y="3515870"/>
            <a:ext cx="9518802" cy="162763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7760" y="3731837"/>
            <a:ext cx="481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C01C8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success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10" y="3519354"/>
            <a:ext cx="3794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The goal is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32951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93656" y="-52682"/>
            <a:ext cx="9331312" cy="5248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21863" y="894586"/>
            <a:ext cx="68794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76007C"/>
                </a:solidFill>
                <a:latin typeface="Ostrich Sans Black"/>
                <a:cs typeface="Ostrich Sans Black"/>
              </a:rPr>
              <a:t>COMMUNICATION SKILLS</a:t>
            </a:r>
            <a:endParaRPr lang="en-US" sz="5000" dirty="0">
              <a:solidFill>
                <a:srgbClr val="76007C"/>
              </a:solidFill>
              <a:latin typeface="Ostrich Sans Black"/>
              <a:cs typeface="Ostrich Sans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863" y="1533094"/>
            <a:ext cx="7483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8555AC"/>
                </a:solidFill>
                <a:latin typeface="Ostrich Sans Medium"/>
                <a:cs typeface="Ostrich Sans Medium"/>
              </a:rPr>
              <a:t>EMPATHY</a:t>
            </a:r>
            <a:endParaRPr lang="en-US" sz="5000" b="1" dirty="0">
              <a:solidFill>
                <a:srgbClr val="8555AC"/>
              </a:solidFill>
              <a:latin typeface="Ostrich Sans Medium"/>
              <a:cs typeface="Ostrich Sans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4396" y="2293057"/>
            <a:ext cx="1034128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000" b="1" dirty="0" smtClean="0">
                <a:solidFill>
                  <a:srgbClr val="C01C8F"/>
                </a:solidFill>
                <a:latin typeface="Ostrich Sans Medium"/>
                <a:cs typeface="Ostrich Sans Medium"/>
              </a:rPr>
              <a:t>EMOTIONAL AND SOCIAL INTELLIGENCE</a:t>
            </a:r>
            <a:endParaRPr lang="en-US" sz="5000" b="1" dirty="0">
              <a:solidFill>
                <a:srgbClr val="C01C8F"/>
              </a:solidFill>
              <a:latin typeface="Ostrich Sans Medium"/>
              <a:cs typeface="Ostrich Sans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716" y="2790161"/>
            <a:ext cx="7795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269A4"/>
                </a:solidFill>
                <a:latin typeface="Ostrich Sans Medium"/>
                <a:cs typeface="Ostrich Sans Medium"/>
              </a:rPr>
              <a:t>SELF-AWARENESS</a:t>
            </a:r>
            <a:endParaRPr lang="en-US" sz="5000" b="1" dirty="0">
              <a:solidFill>
                <a:srgbClr val="F269A4"/>
              </a:solidFill>
              <a:latin typeface="Ostrich Sans Medium"/>
              <a:cs typeface="Ostrich Sans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4396" y="3420817"/>
            <a:ext cx="7795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29488"/>
                </a:solidFill>
                <a:latin typeface="Ostrich Sans Medium"/>
                <a:cs typeface="Ostrich Sans Medium"/>
              </a:rPr>
              <a:t>CONFIDENCE</a:t>
            </a:r>
            <a:endParaRPr lang="en-US" sz="5000" b="1" dirty="0">
              <a:solidFill>
                <a:srgbClr val="F29488"/>
              </a:solidFill>
              <a:latin typeface="Ostrich Sans Medium"/>
              <a:cs typeface="Ostrich Sans Medium"/>
            </a:endParaRPr>
          </a:p>
        </p:txBody>
      </p:sp>
      <p:pic>
        <p:nvPicPr>
          <p:cNvPr id="13" name="Picture 1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33736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20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2295" y="496557"/>
            <a:ext cx="4816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touch</a:t>
            </a:r>
            <a:endParaRPr lang="en-US" sz="96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/>
          <a:stretch/>
        </p:blipFill>
        <p:spPr bwMode="auto">
          <a:xfrm>
            <a:off x="0" y="-198120"/>
            <a:ext cx="9144000" cy="54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80637" y="3612662"/>
            <a:ext cx="9518802" cy="162763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7760" y="3843869"/>
            <a:ext cx="8329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Success in business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42" y="3729276"/>
            <a:ext cx="5381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Effective collaboration is critical for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pic>
        <p:nvPicPr>
          <p:cNvPr id="16" name="Picture 15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55" y="-106292"/>
            <a:ext cx="352257" cy="3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5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725011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13691" y="-63951"/>
            <a:ext cx="9371382" cy="5271402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jpeg-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r="6349"/>
          <a:stretch/>
        </p:blipFill>
        <p:spPr>
          <a:xfrm>
            <a:off x="3079216" y="-158221"/>
            <a:ext cx="2991892" cy="25834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13688" y="-219366"/>
            <a:ext cx="2991892" cy="2644836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jpeg-2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-1" r="8808" b="-1"/>
          <a:stretch/>
        </p:blipFill>
        <p:spPr>
          <a:xfrm>
            <a:off x="6265800" y="2531856"/>
            <a:ext cx="2991891" cy="2661483"/>
          </a:xfrm>
          <a:prstGeom prst="rect">
            <a:avLst/>
          </a:prstGeom>
        </p:spPr>
      </p:pic>
      <p:pic>
        <p:nvPicPr>
          <p:cNvPr id="9" name="Picture 8" descr="jpeg-4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r="5426"/>
          <a:stretch/>
        </p:blipFill>
        <p:spPr>
          <a:xfrm>
            <a:off x="3079215" y="2548503"/>
            <a:ext cx="2991893" cy="2644836"/>
          </a:xfrm>
          <a:prstGeom prst="rect">
            <a:avLst/>
          </a:prstGeom>
        </p:spPr>
      </p:pic>
      <p:pic>
        <p:nvPicPr>
          <p:cNvPr id="7" name="Picture 6" descr="jpeg-3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r="5685"/>
          <a:stretch/>
        </p:blipFill>
        <p:spPr>
          <a:xfrm>
            <a:off x="-113689" y="2548503"/>
            <a:ext cx="2991890" cy="264483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265798" y="4751187"/>
            <a:ext cx="2991893" cy="417025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41862" y="4769367"/>
            <a:ext cx="110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BFBFB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Mike King</a:t>
            </a:r>
            <a:endParaRPr lang="en-US" b="1" dirty="0">
              <a:solidFill>
                <a:srgbClr val="BFBFB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79215" y="2025359"/>
            <a:ext cx="2991893" cy="400111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jpeg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8630" b="1047"/>
          <a:stretch/>
        </p:blipFill>
        <p:spPr>
          <a:xfrm>
            <a:off x="6262985" y="-146280"/>
            <a:ext cx="2991892" cy="257175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262984" y="2025359"/>
            <a:ext cx="2991893" cy="400111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262985" y="2050179"/>
            <a:ext cx="182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BFBFB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Jordan Garner</a:t>
            </a:r>
            <a:endParaRPr lang="en-US" b="1" dirty="0">
              <a:solidFill>
                <a:srgbClr val="BFBFB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380" y="2830991"/>
            <a:ext cx="8450106" cy="3956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545454"/>
                </a:solidFill>
                <a:latin typeface="Ostrich Sans Black"/>
                <a:ea typeface="+mj-ea"/>
                <a:cs typeface="Ostrich Sans Black"/>
              </a:defRPr>
            </a:lvl1pPr>
          </a:lstStyle>
          <a:p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-113692" y="4751187"/>
            <a:ext cx="2991893" cy="400111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0" y="4761041"/>
            <a:ext cx="133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BFBFB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Devin </a:t>
            </a:r>
            <a:r>
              <a:rPr lang="en-US" b="1" dirty="0" err="1" smtClean="0">
                <a:solidFill>
                  <a:srgbClr val="BFBFB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Asaro</a:t>
            </a:r>
            <a:endParaRPr lang="en-US" b="1" dirty="0">
              <a:solidFill>
                <a:srgbClr val="BFBFB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79215" y="4751187"/>
            <a:ext cx="2991893" cy="400111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099513" y="4751188"/>
            <a:ext cx="154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Jenn Sager</a:t>
            </a:r>
            <a:endParaRPr lang="en-US" b="1" dirty="0">
              <a:solidFill>
                <a:schemeClr val="bg1">
                  <a:lumMod val="75000"/>
                </a:schemeClr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113689" y="2025653"/>
            <a:ext cx="2991893" cy="400111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-9560" y="2034121"/>
            <a:ext cx="96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BFBFB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iAcquire</a:t>
            </a:r>
            <a:endParaRPr lang="en-US" b="1" dirty="0">
              <a:solidFill>
                <a:srgbClr val="BFBFB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0211" y="2033826"/>
            <a:ext cx="163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BFBFB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Peter </a:t>
            </a:r>
            <a:r>
              <a:rPr lang="en-US" b="1" dirty="0" err="1" smtClean="0">
                <a:solidFill>
                  <a:srgbClr val="BFBFB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Menchaca</a:t>
            </a:r>
            <a:endParaRPr lang="en-US" b="1" dirty="0">
              <a:solidFill>
                <a:srgbClr val="BFBFB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pic>
        <p:nvPicPr>
          <p:cNvPr id="12" name="Picture 11" descr="iAcquire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5" y="560338"/>
            <a:ext cx="2319868" cy="64405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941606" y="204258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@iAcquire</a:t>
            </a:r>
            <a:endParaRPr lang="en-US" sz="16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36574" y="4771035"/>
            <a:ext cx="1134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@</a:t>
            </a:r>
            <a:r>
              <a:rPr lang="en-US" sz="1600" b="1" dirty="0" err="1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jennsager</a:t>
            </a:r>
            <a:endParaRPr lang="en-US" sz="16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12535" y="4771035"/>
            <a:ext cx="965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@</a:t>
            </a:r>
            <a:r>
              <a:rPr lang="en-US" sz="1600" b="1" dirty="0" err="1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copydev</a:t>
            </a:r>
            <a:endParaRPr lang="en-US" sz="16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40569" y="2042875"/>
            <a:ext cx="1430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@</a:t>
            </a:r>
            <a:r>
              <a:rPr lang="en-US" sz="1600" b="1" dirty="0" err="1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petermenchaca</a:t>
            </a:r>
            <a:endParaRPr lang="en-US" sz="16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925486" y="2076143"/>
            <a:ext cx="127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@</a:t>
            </a:r>
            <a:r>
              <a:rPr lang="en-US" sz="1600" b="1" dirty="0" err="1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jordanroseg</a:t>
            </a:r>
            <a:endParaRPr lang="en-US" sz="16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62195" y="4759655"/>
            <a:ext cx="105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@</a:t>
            </a:r>
            <a:r>
              <a:rPr lang="en-US" sz="1600" b="1" dirty="0" err="1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ipullrank</a:t>
            </a:r>
            <a:endParaRPr lang="en-US" sz="16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113688" y="-237067"/>
            <a:ext cx="9469358" cy="5520267"/>
          </a:xfrm>
          <a:prstGeom prst="rect">
            <a:avLst/>
          </a:prstGeom>
          <a:solidFill>
            <a:srgbClr val="000000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43916" y="1583752"/>
            <a:ext cx="4816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Shout outs!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Black"/>
              <a:cs typeface="Ostrich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36404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73097" y="-41117"/>
            <a:ext cx="9290194" cy="5225734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69" y="1414300"/>
            <a:ext cx="1275871" cy="1275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5862" y="2690171"/>
            <a:ext cx="3432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Thank</a:t>
            </a:r>
            <a:r>
              <a:rPr lang="en-US" sz="6000" b="1" dirty="0" err="1" smtClean="0">
                <a:solidFill>
                  <a:srgbClr val="C01C8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You</a:t>
            </a:r>
            <a:endParaRPr lang="en-US" sz="6000" b="1" dirty="0" smtClean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  <a:p>
            <a:pPr algn="ctr"/>
            <a:r>
              <a:rPr lang="en-US" sz="6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Q</a:t>
            </a:r>
            <a:r>
              <a:rPr lang="en-US" sz="6000" b="1" dirty="0" smtClean="0">
                <a:solidFill>
                  <a:srgbClr val="787878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&amp;</a:t>
            </a:r>
            <a:r>
              <a:rPr lang="en-US" sz="6000" b="1" dirty="0" smtClean="0">
                <a:solidFill>
                  <a:srgbClr val="C01C8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A</a:t>
            </a:r>
            <a:endParaRPr lang="en-US" sz="6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9944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6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" name="Picture 32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iacquirelogo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85" y="144300"/>
            <a:ext cx="352257" cy="3522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14101"/>
          <a:stretch/>
        </p:blipFill>
        <p:spPr bwMode="auto">
          <a:xfrm>
            <a:off x="0" y="1"/>
            <a:ext cx="912374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80637" y="3515870"/>
            <a:ext cx="9518802" cy="162763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7760" y="3731837"/>
            <a:ext cx="481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challenging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10" y="3519354"/>
            <a:ext cx="3794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Success is often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40703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3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631" r="3489" b="31436"/>
          <a:stretch/>
        </p:blipFill>
        <p:spPr bwMode="auto">
          <a:xfrm>
            <a:off x="-52915" y="-52915"/>
            <a:ext cx="3016319" cy="170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29" r="1404" b="18723"/>
          <a:stretch/>
        </p:blipFill>
        <p:spPr bwMode="auto">
          <a:xfrm>
            <a:off x="3016321" y="-52916"/>
            <a:ext cx="3053386" cy="170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710" r="453" b="15594"/>
          <a:stretch/>
        </p:blipFill>
        <p:spPr bwMode="auto">
          <a:xfrm>
            <a:off x="6122620" y="-52916"/>
            <a:ext cx="3069783" cy="170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6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9"/>
          <a:stretch/>
        </p:blipFill>
        <p:spPr bwMode="auto">
          <a:xfrm>
            <a:off x="-64915" y="1704403"/>
            <a:ext cx="3028319" cy="170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 rotWithShape="1">
          <a:blip r:embed="rId7">
            <a:grayscl/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b="29056"/>
          <a:stretch/>
        </p:blipFill>
        <p:spPr bwMode="auto">
          <a:xfrm>
            <a:off x="6114265" y="1704402"/>
            <a:ext cx="3074295" cy="170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 rotWithShape="1">
          <a:blip r:embed="rId8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1" r="16437" b="6589"/>
          <a:stretch/>
        </p:blipFill>
        <p:spPr bwMode="auto">
          <a:xfrm>
            <a:off x="3016321" y="1704403"/>
            <a:ext cx="3053384" cy="170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9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8825" r="3043" b="6903"/>
          <a:stretch/>
        </p:blipFill>
        <p:spPr bwMode="auto">
          <a:xfrm>
            <a:off x="-64915" y="3461723"/>
            <a:ext cx="3028319" cy="173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10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6305" r="1735" b="10915"/>
          <a:stretch/>
        </p:blipFill>
        <p:spPr bwMode="auto">
          <a:xfrm>
            <a:off x="3016319" y="3461723"/>
            <a:ext cx="3053386" cy="173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11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43" r="3431" b="10375"/>
          <a:stretch/>
        </p:blipFill>
        <p:spPr bwMode="auto">
          <a:xfrm>
            <a:off x="6114265" y="3461723"/>
            <a:ext cx="3074295" cy="173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3723695" y="122097"/>
            <a:ext cx="461711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Seemingly unrelated</a:t>
            </a: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rgbClr val="B6B6B6"/>
                </a:solidFill>
                <a:latin typeface="Arial"/>
                <a:cs typeface="Arial"/>
              </a:rPr>
              <a:t>e</a:t>
            </a: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xperiences taught me a</a:t>
            </a:r>
            <a:endParaRPr lang="en-US" sz="2000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3723695" y="1029202"/>
            <a:ext cx="35336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about the largest aspect</a:t>
            </a:r>
          </a:p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B6B6B6"/>
                </a:solidFill>
                <a:latin typeface="Arial"/>
                <a:cs typeface="Arial"/>
              </a:rPr>
              <a:t>of my job…</a:t>
            </a:r>
            <a:endParaRPr lang="en-US" sz="2000" dirty="0">
              <a:solidFill>
                <a:srgbClr val="B6B6B6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2915" y="-52913"/>
            <a:ext cx="3016319" cy="1704402"/>
          </a:xfrm>
          <a:prstGeom prst="rect">
            <a:avLst/>
          </a:prstGeom>
          <a:solidFill>
            <a:srgbClr val="000000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3851" y="391401"/>
            <a:ext cx="10903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Chit</a:t>
            </a:r>
            <a:endParaRPr lang="en-US" sz="6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14265" y="-52913"/>
            <a:ext cx="3029735" cy="1704402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79799" y="385996"/>
            <a:ext cx="13019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C01C8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chat</a:t>
            </a:r>
            <a:endParaRPr lang="en-US" sz="6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16321" y="1704403"/>
            <a:ext cx="3053384" cy="1704401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83967" y="2048771"/>
            <a:ext cx="5180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N’</a:t>
            </a:r>
            <a:endParaRPr lang="en-US" sz="6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57444" y="3408807"/>
            <a:ext cx="3020848" cy="1787607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14265" y="3461723"/>
            <a:ext cx="3074295" cy="1734692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5798" y="3929203"/>
            <a:ext cx="11464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C01C8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bull</a:t>
            </a:r>
            <a:endParaRPr lang="en-US" sz="6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15866" y="3939004"/>
            <a:ext cx="12298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S#!t</a:t>
            </a:r>
            <a:endParaRPr lang="en-US" sz="6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240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5" grpId="0" animBg="1"/>
      <p:bldP spid="21" grpId="0"/>
      <p:bldP spid="36" grpId="0" animBg="1"/>
      <p:bldP spid="29" grpId="0"/>
      <p:bldP spid="37" grpId="0" animBg="1"/>
      <p:bldP spid="38" grpId="0" animBg="1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202823" y="3874581"/>
            <a:ext cx="530327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C01C8F"/>
                </a:solidFill>
                <a:latin typeface="Ostrich Sans Medium" pitchFamily="2" charset="0"/>
                <a:cs typeface="Arial"/>
              </a:rPr>
              <a:t>…</a:t>
            </a:r>
            <a:endParaRPr lang="en-US" sz="2000" dirty="0">
              <a:solidFill>
                <a:srgbClr val="C01C8F"/>
              </a:solidFill>
              <a:latin typeface="Ostrich Sans Medium" pitchFamily="2" charset="0"/>
              <a:cs typeface="Arial"/>
            </a:endParaRPr>
          </a:p>
        </p:txBody>
      </p:sp>
      <p:pic>
        <p:nvPicPr>
          <p:cNvPr id="37" name="Picture 36" descr="iacquirelogo.emf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69" y="144300"/>
            <a:ext cx="352257" cy="35225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b="2667"/>
          <a:stretch/>
        </p:blipFill>
        <p:spPr bwMode="auto">
          <a:xfrm>
            <a:off x="1676788" y="-1"/>
            <a:ext cx="55348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59042" y="4521099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80637" y="3515870"/>
            <a:ext cx="9518802" cy="162763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7760" y="3731837"/>
            <a:ext cx="481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Communicate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10" y="3519354"/>
            <a:ext cx="5128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The key is to learn how to</a:t>
            </a:r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 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</p:spTree>
    <p:extLst>
      <p:ext uri="{BB962C8B-B14F-4D97-AF65-F5344CB8AC3E}">
        <p14:creationId xmlns:p14="http://schemas.microsoft.com/office/powerpoint/2010/main" val="22296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" name="Picture 31" descr="britten-deck-full-tex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303030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alphaModFix amt="1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63" b="12371"/>
          <a:stretch/>
        </p:blipFill>
        <p:spPr bwMode="auto">
          <a:xfrm>
            <a:off x="13527" y="0"/>
            <a:ext cx="913047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32938" y="1689104"/>
            <a:ext cx="378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PEOPLE...</a:t>
            </a:r>
            <a:endParaRPr lang="en-US" sz="80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32938" y="2720155"/>
            <a:ext cx="37855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are unavoidable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1591" y="4610722"/>
            <a:ext cx="175127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B6B6B6"/>
                </a:solidFill>
                <a:latin typeface="Ostrich Sans Medium"/>
                <a:cs typeface="Ostrich Sans Medium"/>
              </a:rPr>
              <a:t>@brittanbright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55798" y="1561915"/>
            <a:ext cx="37855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6B6B6"/>
                </a:solidFill>
                <a:latin typeface="Ostrich Sans Medium" pitchFamily="2" charset="0"/>
                <a:cs typeface="Arial"/>
              </a:rPr>
              <a:t>because</a:t>
            </a:r>
            <a:endParaRPr lang="en-US" sz="3200" dirty="0">
              <a:solidFill>
                <a:srgbClr val="B6B6B6"/>
              </a:solidFill>
              <a:latin typeface="Ostrich Sans Medium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3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" y="-34770"/>
            <a:ext cx="9185061" cy="5213797"/>
            <a:chOff x="-50827" y="0"/>
            <a:chExt cx="9253476" cy="525263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4" t="1" r="4395" b="10664"/>
            <a:stretch/>
          </p:blipFill>
          <p:spPr bwMode="auto">
            <a:xfrm>
              <a:off x="-50827" y="2932"/>
              <a:ext cx="3028319" cy="170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4" r="1257" b="43855"/>
            <a:stretch/>
          </p:blipFill>
          <p:spPr bwMode="auto">
            <a:xfrm>
              <a:off x="3030409" y="2933"/>
              <a:ext cx="3053384" cy="170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5" t="16996" r="6073" b="46384"/>
            <a:stretch/>
          </p:blipFill>
          <p:spPr bwMode="auto">
            <a:xfrm>
              <a:off x="-38827" y="3517572"/>
              <a:ext cx="3016320" cy="1734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2" t="16073" r="3590" b="9397"/>
            <a:stretch/>
          </p:blipFill>
          <p:spPr bwMode="auto">
            <a:xfrm>
              <a:off x="-50827" y="1760250"/>
              <a:ext cx="3028319" cy="170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5" t="17124" r="6181"/>
            <a:stretch/>
          </p:blipFill>
          <p:spPr bwMode="auto">
            <a:xfrm>
              <a:off x="6139911" y="3524232"/>
              <a:ext cx="3062738" cy="172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8" t="6725" r="1614" b="10045"/>
            <a:stretch/>
          </p:blipFill>
          <p:spPr bwMode="auto">
            <a:xfrm>
              <a:off x="3030632" y="3517572"/>
              <a:ext cx="3053161" cy="1735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/>
            <p:cNvPicPr>
              <a:picLocks noChangeAspect="1" noChangeArrowheads="1"/>
            </p:cNvPicPr>
            <p:nvPr/>
          </p:nvPicPr>
          <p:blipFill rotWithShape="1"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6" t="16149" r="1644" b="36662"/>
            <a:stretch/>
          </p:blipFill>
          <p:spPr bwMode="auto">
            <a:xfrm>
              <a:off x="3030632" y="1760251"/>
              <a:ext cx="3053161" cy="1704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1"/>
            <p:cNvPicPr>
              <a:picLocks noChangeAspect="1" noChangeArrowheads="1"/>
            </p:cNvPicPr>
            <p:nvPr/>
          </p:nvPicPr>
          <p:blipFill rotWithShape="1"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8" t="21697" r="4458" b="27530"/>
            <a:stretch/>
          </p:blipFill>
          <p:spPr bwMode="auto">
            <a:xfrm>
              <a:off x="6136708" y="0"/>
              <a:ext cx="3065940" cy="1707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" t="6865" r="7322" b="4157"/>
            <a:stretch/>
          </p:blipFill>
          <p:spPr bwMode="auto">
            <a:xfrm>
              <a:off x="6139911" y="1760251"/>
              <a:ext cx="3018177" cy="1704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-10392" y="-38160"/>
            <a:ext cx="3016321" cy="1698102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58453" y="-31859"/>
            <a:ext cx="3030810" cy="1691799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4737" y="-44462"/>
            <a:ext cx="3050322" cy="1704402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9398" y="397751"/>
            <a:ext cx="1350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B6B6B6"/>
                </a:solidFill>
                <a:effectLst>
                  <a:outerShdw blurRad="19050" dist="44450" dir="1740000" algn="tl" rotWithShape="0">
                    <a:srgbClr val="000000">
                      <a:alpha val="53000"/>
                    </a:srgbClr>
                  </a:outerShdw>
                </a:effectLst>
                <a:latin typeface="Ostrich Sans Medium"/>
                <a:cs typeface="Ostrich Sans Medium"/>
              </a:rPr>
              <a:t>People</a:t>
            </a:r>
            <a:endParaRPr lang="en-US" sz="4000" b="1" dirty="0">
              <a:solidFill>
                <a:srgbClr val="B6B6B6"/>
              </a:solidFill>
              <a:effectLst>
                <a:outerShdw blurRad="19050" dist="44450" dir="1740000" algn="tl" rotWithShape="0">
                  <a:srgbClr val="000000">
                    <a:alpha val="53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4045" y="397751"/>
            <a:ext cx="275740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B6B6B6"/>
                </a:solidFill>
                <a:effectLst>
                  <a:outerShdw blurRad="19050" dist="44450" dir="1740000" algn="tl" rotWithShape="0">
                    <a:srgbClr val="000000">
                      <a:alpha val="53000"/>
                    </a:srgbClr>
                  </a:outerShdw>
                </a:effectLst>
                <a:latin typeface="Ostrich Sans Medium"/>
                <a:cs typeface="Ostrich Sans Medium"/>
              </a:rPr>
              <a:t>everywhere</a:t>
            </a:r>
            <a:endParaRPr lang="en-US" sz="4000" b="1" dirty="0">
              <a:solidFill>
                <a:srgbClr val="B6B6B6"/>
              </a:solidFill>
              <a:effectLst>
                <a:outerShdw blurRad="19050" dist="44450" dir="1740000" algn="tl" rotWithShape="0">
                  <a:srgbClr val="000000">
                    <a:alpha val="53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83383" y="397751"/>
            <a:ext cx="813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B6B6B6"/>
                </a:solidFill>
                <a:effectLst>
                  <a:outerShdw blurRad="19050" dist="44450" dir="1740000" algn="tl" rotWithShape="0">
                    <a:srgbClr val="000000">
                      <a:alpha val="53000"/>
                    </a:srgbClr>
                  </a:outerShdw>
                </a:effectLst>
                <a:latin typeface="Ostrich Sans Medium"/>
                <a:cs typeface="Ostrich Sans Medium"/>
              </a:rPr>
              <a:t>ARE</a:t>
            </a:r>
            <a:endParaRPr lang="en-US" sz="4000" b="1" dirty="0">
              <a:solidFill>
                <a:srgbClr val="B6B6B6"/>
              </a:solidFill>
              <a:effectLst>
                <a:outerShdw blurRad="19050" dist="44450" dir="1740000" algn="tl" rotWithShape="0">
                  <a:srgbClr val="000000">
                    <a:alpha val="53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0392" y="1712466"/>
            <a:ext cx="9168497" cy="3483674"/>
          </a:xfrm>
          <a:prstGeom prst="rect">
            <a:avLst/>
          </a:prstGeom>
          <a:solidFill>
            <a:srgbClr val="000000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50598" y="2603230"/>
            <a:ext cx="7062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B6B6B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They determine whether</a:t>
            </a:r>
          </a:p>
          <a:p>
            <a:pPr algn="ctr"/>
            <a:r>
              <a:rPr lang="en-US" sz="4800" b="1" dirty="0">
                <a:solidFill>
                  <a:srgbClr val="B6B6B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Your work</a:t>
            </a:r>
            <a:r>
              <a:rPr lang="en-US" sz="4800" b="1" dirty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 succeeds </a:t>
            </a:r>
            <a:r>
              <a:rPr lang="en-US" sz="4800" b="1" dirty="0">
                <a:solidFill>
                  <a:srgbClr val="B6B6B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or</a:t>
            </a:r>
            <a:r>
              <a:rPr lang="en-US" sz="4800" b="1" dirty="0">
                <a:solidFill>
                  <a:srgbClr val="007FE6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 </a:t>
            </a:r>
            <a:r>
              <a:rPr lang="en-US" sz="4800" b="1" dirty="0" smtClean="0">
                <a:solidFill>
                  <a:srgbClr val="C01C8F"/>
                </a:solidFill>
                <a:effectLst>
                  <a:outerShdw blurRad="19050" dist="44450" dir="1740000" algn="tl" rotWithShape="0">
                    <a:srgbClr val="000000">
                      <a:alpha val="20000"/>
                    </a:srgbClr>
                  </a:outerShdw>
                </a:effectLst>
                <a:latin typeface="Ostrich Sans Medium"/>
                <a:cs typeface="Ostrich Sans Medium"/>
              </a:rPr>
              <a:t>fails</a:t>
            </a:r>
            <a:endParaRPr lang="en-US" sz="4800" b="1" dirty="0">
              <a:solidFill>
                <a:srgbClr val="C01C8F"/>
              </a:solidFill>
              <a:effectLst>
                <a:outerShdw blurRad="19050" dist="44450" dir="1740000" algn="tl" rotWithShape="0">
                  <a:srgbClr val="000000">
                    <a:alpha val="20000"/>
                  </a:srgbClr>
                </a:outerShdw>
              </a:effectLst>
              <a:latin typeface="Ostrich Sans Medium"/>
              <a:cs typeface="Ostrich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72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2" grpId="0"/>
      <p:bldP spid="23" grpId="0"/>
      <p:bldP spid="24" grpId="0"/>
      <p:bldP spid="25" grpId="0" animBg="1"/>
      <p:bldP spid="3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54333</TotalTime>
  <Words>720</Words>
  <Application>Microsoft Office PowerPoint</Application>
  <PresentationFormat>On-screen Show (16:9)</PresentationFormat>
  <Paragraphs>225</Paragraphs>
  <Slides>44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Custom Design</vt:lpstr>
      <vt:lpstr>PowerPoint Presentation</vt:lpstr>
      <vt:lpstr>@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iAcquire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iAcquire Template</dc:title>
  <dc:creator>iAcquire</dc:creator>
  <cp:lastModifiedBy>Brittan</cp:lastModifiedBy>
  <cp:revision>1096</cp:revision>
  <dcterms:created xsi:type="dcterms:W3CDTF">2012-10-22T15:34:06Z</dcterms:created>
  <dcterms:modified xsi:type="dcterms:W3CDTF">2013-07-04T02:17:42Z</dcterms:modified>
</cp:coreProperties>
</file>