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2" r:id="rId2"/>
  </p:sldMasterIdLst>
  <p:notesMasterIdLst>
    <p:notesMasterId r:id="rId221"/>
  </p:notesMasterIdLst>
  <p:sldIdLst>
    <p:sldId id="684" r:id="rId3"/>
    <p:sldId id="514" r:id="rId4"/>
    <p:sldId id="689" r:id="rId5"/>
    <p:sldId id="690" r:id="rId6"/>
    <p:sldId id="315" r:id="rId7"/>
    <p:sldId id="716" r:id="rId8"/>
    <p:sldId id="316" r:id="rId9"/>
    <p:sldId id="479" r:id="rId10"/>
    <p:sldId id="753" r:id="rId11"/>
    <p:sldId id="398" r:id="rId12"/>
    <p:sldId id="319" r:id="rId13"/>
    <p:sldId id="318" r:id="rId14"/>
    <p:sldId id="688" r:id="rId15"/>
    <p:sldId id="410" r:id="rId16"/>
    <p:sldId id="516" r:id="rId17"/>
    <p:sldId id="687" r:id="rId18"/>
    <p:sldId id="411" r:id="rId19"/>
    <p:sldId id="518" r:id="rId20"/>
    <p:sldId id="517" r:id="rId21"/>
    <p:sldId id="755" r:id="rId22"/>
    <p:sldId id="483" r:id="rId23"/>
    <p:sldId id="422" r:id="rId24"/>
    <p:sldId id="676" r:id="rId25"/>
    <p:sldId id="628" r:id="rId26"/>
    <p:sldId id="523" r:id="rId27"/>
    <p:sldId id="741" r:id="rId28"/>
    <p:sldId id="691" r:id="rId29"/>
    <p:sldId id="423" r:id="rId30"/>
    <p:sldId id="619" r:id="rId31"/>
    <p:sldId id="620" r:id="rId32"/>
    <p:sldId id="621" r:id="rId33"/>
    <p:sldId id="622" r:id="rId34"/>
    <p:sldId id="623" r:id="rId35"/>
    <p:sldId id="624" r:id="rId36"/>
    <p:sldId id="524" r:id="rId37"/>
    <p:sldId id="692" r:id="rId38"/>
    <p:sldId id="525" r:id="rId39"/>
    <p:sldId id="756" r:id="rId40"/>
    <p:sldId id="693" r:id="rId41"/>
    <p:sldId id="694" r:id="rId42"/>
    <p:sldId id="722" r:id="rId43"/>
    <p:sldId id="721" r:id="rId44"/>
    <p:sldId id="757" r:id="rId45"/>
    <p:sldId id="758" r:id="rId46"/>
    <p:sldId id="723" r:id="rId47"/>
    <p:sldId id="759" r:id="rId48"/>
    <p:sldId id="526" r:id="rId49"/>
    <p:sldId id="743" r:id="rId50"/>
    <p:sldId id="695" r:id="rId51"/>
    <p:sldId id="696" r:id="rId52"/>
    <p:sldId id="725" r:id="rId53"/>
    <p:sldId id="744" r:id="rId54"/>
    <p:sldId id="626" r:id="rId55"/>
    <p:sldId id="421" r:id="rId56"/>
    <p:sldId id="627" r:id="rId57"/>
    <p:sldId id="528" r:id="rId58"/>
    <p:sldId id="529" r:id="rId59"/>
    <p:sldId id="530" r:id="rId60"/>
    <p:sldId id="531" r:id="rId61"/>
    <p:sldId id="532" r:id="rId62"/>
    <p:sldId id="697" r:id="rId63"/>
    <p:sldId id="533" r:id="rId64"/>
    <p:sldId id="541" r:id="rId65"/>
    <p:sldId id="543" r:id="rId66"/>
    <p:sldId id="544" r:id="rId67"/>
    <p:sldId id="545" r:id="rId68"/>
    <p:sldId id="698" r:id="rId69"/>
    <p:sldId id="548" r:id="rId70"/>
    <p:sldId id="549" r:id="rId71"/>
    <p:sldId id="699" r:id="rId72"/>
    <p:sldId id="747" r:id="rId73"/>
    <p:sldId id="749" r:id="rId74"/>
    <p:sldId id="750" r:id="rId75"/>
    <p:sldId id="727" r:id="rId76"/>
    <p:sldId id="751" r:id="rId77"/>
    <p:sldId id="752" r:id="rId78"/>
    <p:sldId id="547" r:id="rId79"/>
    <p:sldId id="323" r:id="rId80"/>
    <p:sldId id="761" r:id="rId81"/>
    <p:sldId id="762" r:id="rId82"/>
    <p:sldId id="760" r:id="rId83"/>
    <p:sldId id="630" r:id="rId84"/>
    <p:sldId id="633" r:id="rId85"/>
    <p:sldId id="629" r:id="rId86"/>
    <p:sldId id="678" r:id="rId87"/>
    <p:sldId id="550" r:id="rId88"/>
    <p:sldId id="450" r:id="rId89"/>
    <p:sldId id="463" r:id="rId90"/>
    <p:sldId id="632" r:id="rId91"/>
    <p:sldId id="763" r:id="rId92"/>
    <p:sldId id="551" r:id="rId93"/>
    <p:sldId id="634" r:id="rId94"/>
    <p:sldId id="553" r:id="rId95"/>
    <p:sldId id="554" r:id="rId96"/>
    <p:sldId id="555" r:id="rId97"/>
    <p:sldId id="745" r:id="rId98"/>
    <p:sldId id="556" r:id="rId99"/>
    <p:sldId id="731" r:id="rId100"/>
    <p:sldId id="728" r:id="rId101"/>
    <p:sldId id="729" r:id="rId102"/>
    <p:sldId id="730" r:id="rId103"/>
    <p:sldId id="557" r:id="rId104"/>
    <p:sldId id="635" r:id="rId105"/>
    <p:sldId id="636" r:id="rId106"/>
    <p:sldId id="733" r:id="rId107"/>
    <p:sldId id="732" r:id="rId108"/>
    <p:sldId id="573" r:id="rId109"/>
    <p:sldId id="574" r:id="rId110"/>
    <p:sldId id="575" r:id="rId111"/>
    <p:sldId id="576" r:id="rId112"/>
    <p:sldId id="577" r:id="rId113"/>
    <p:sldId id="700" r:id="rId114"/>
    <p:sldId id="559" r:id="rId115"/>
    <p:sldId id="578" r:id="rId116"/>
    <p:sldId id="715" r:id="rId117"/>
    <p:sldId id="561" r:id="rId118"/>
    <p:sldId id="562" r:id="rId119"/>
    <p:sldId id="564" r:id="rId120"/>
    <p:sldId id="735" r:id="rId121"/>
    <p:sldId id="637" r:id="rId122"/>
    <p:sldId id="566" r:id="rId123"/>
    <p:sldId id="325" r:id="rId124"/>
    <p:sldId id="702" r:id="rId125"/>
    <p:sldId id="408" r:id="rId126"/>
    <p:sldId id="703" r:id="rId127"/>
    <p:sldId id="567" r:id="rId128"/>
    <p:sldId id="736" r:id="rId129"/>
    <p:sldId id="734" r:id="rId130"/>
    <p:sldId id="746" r:id="rId131"/>
    <p:sldId id="705" r:id="rId132"/>
    <p:sldId id="706" r:id="rId133"/>
    <p:sldId id="640" r:id="rId134"/>
    <p:sldId id="641" r:id="rId135"/>
    <p:sldId id="704" r:id="rId136"/>
    <p:sldId id="642" r:id="rId137"/>
    <p:sldId id="708" r:id="rId138"/>
    <p:sldId id="569" r:id="rId139"/>
    <p:sldId id="709" r:id="rId140"/>
    <p:sldId id="570" r:id="rId141"/>
    <p:sldId id="679" r:id="rId142"/>
    <p:sldId id="649" r:id="rId143"/>
    <p:sldId id="666" r:id="rId144"/>
    <p:sldId id="665" r:id="rId145"/>
    <p:sldId id="710" r:id="rId146"/>
    <p:sldId id="737" r:id="rId147"/>
    <p:sldId id="739" r:id="rId148"/>
    <p:sldId id="738" r:id="rId149"/>
    <p:sldId id="611" r:id="rId150"/>
    <p:sldId id="650" r:id="rId151"/>
    <p:sldId id="651" r:id="rId152"/>
    <p:sldId id="652" r:id="rId153"/>
    <p:sldId id="572" r:id="rId154"/>
    <p:sldId id="653" r:id="rId155"/>
    <p:sldId id="612" r:id="rId156"/>
    <p:sldId id="613" r:id="rId157"/>
    <p:sldId id="616" r:id="rId158"/>
    <p:sldId id="654" r:id="rId159"/>
    <p:sldId id="614" r:id="rId160"/>
    <p:sldId id="409" r:id="rId161"/>
    <p:sldId id="332" r:id="rId162"/>
    <p:sldId id="395" r:id="rId163"/>
    <p:sldId id="334" r:id="rId164"/>
    <p:sldId id="402" r:id="rId165"/>
    <p:sldId id="711" r:id="rId166"/>
    <p:sldId id="580" r:id="rId167"/>
    <p:sldId id="581" r:id="rId168"/>
    <p:sldId id="403" r:id="rId169"/>
    <p:sldId id="582" r:id="rId170"/>
    <p:sldId id="583" r:id="rId171"/>
    <p:sldId id="584" r:id="rId172"/>
    <p:sldId id="585" r:id="rId173"/>
    <p:sldId id="586" r:id="rId174"/>
    <p:sldId id="587" r:id="rId175"/>
    <p:sldId id="588" r:id="rId176"/>
    <p:sldId id="589" r:id="rId177"/>
    <p:sldId id="590" r:id="rId178"/>
    <p:sldId id="591" r:id="rId179"/>
    <p:sldId id="592" r:id="rId180"/>
    <p:sldId id="593" r:id="rId181"/>
    <p:sldId id="657" r:id="rId182"/>
    <p:sldId id="660" r:id="rId183"/>
    <p:sldId id="656" r:id="rId184"/>
    <p:sldId id="661" r:id="rId185"/>
    <p:sldId id="658" r:id="rId186"/>
    <p:sldId id="594" r:id="rId187"/>
    <p:sldId id="663" r:id="rId188"/>
    <p:sldId id="664" r:id="rId189"/>
    <p:sldId id="667" r:id="rId190"/>
    <p:sldId id="595" r:id="rId191"/>
    <p:sldId id="596" r:id="rId192"/>
    <p:sldId id="668" r:id="rId193"/>
    <p:sldId id="669" r:id="rId194"/>
    <p:sldId id="670" r:id="rId195"/>
    <p:sldId id="597" r:id="rId196"/>
    <p:sldId id="599" r:id="rId197"/>
    <p:sldId id="681" r:id="rId198"/>
    <p:sldId id="682" r:id="rId199"/>
    <p:sldId id="672" r:id="rId200"/>
    <p:sldId id="671" r:id="rId201"/>
    <p:sldId id="673" r:id="rId202"/>
    <p:sldId id="713" r:id="rId203"/>
    <p:sldId id="712" r:id="rId204"/>
    <p:sldId id="714" r:id="rId205"/>
    <p:sldId id="674" r:id="rId206"/>
    <p:sldId id="675" r:id="rId207"/>
    <p:sldId id="600" r:id="rId208"/>
    <p:sldId id="601" r:id="rId209"/>
    <p:sldId id="602" r:id="rId210"/>
    <p:sldId id="603" r:id="rId211"/>
    <p:sldId id="604" r:id="rId212"/>
    <p:sldId id="605" r:id="rId213"/>
    <p:sldId id="606" r:id="rId214"/>
    <p:sldId id="607" r:id="rId215"/>
    <p:sldId id="680" r:id="rId216"/>
    <p:sldId id="740" r:id="rId217"/>
    <p:sldId id="764" r:id="rId218"/>
    <p:sldId id="765" r:id="rId219"/>
    <p:sldId id="685" r:id="rId22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6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09" autoAdjust="0"/>
    <p:restoredTop sz="94660"/>
  </p:normalViewPr>
  <p:slideViewPr>
    <p:cSldViewPr>
      <p:cViewPr>
        <p:scale>
          <a:sx n="60" d="100"/>
          <a:sy n="60" d="100"/>
        </p:scale>
        <p:origin x="-806" y="-5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11" Type="http://schemas.openxmlformats.org/officeDocument/2006/relationships/slide" Target="slides/slide209.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slide" Target="slides/slide190.xml"/><Relationship Id="rId197" Type="http://schemas.openxmlformats.org/officeDocument/2006/relationships/slide" Target="slides/slide195.xml"/><Relationship Id="rId206" Type="http://schemas.openxmlformats.org/officeDocument/2006/relationships/slide" Target="slides/slide204.xml"/><Relationship Id="rId201" Type="http://schemas.openxmlformats.org/officeDocument/2006/relationships/slide" Target="slides/slide199.xml"/><Relationship Id="rId222" Type="http://schemas.openxmlformats.org/officeDocument/2006/relationships/presProps" Target="presProp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217" Type="http://schemas.openxmlformats.org/officeDocument/2006/relationships/slide" Target="slides/slide215.xml"/><Relationship Id="rId1" Type="http://schemas.openxmlformats.org/officeDocument/2006/relationships/slideMaster" Target="slideMasters/slideMaster1.xml"/><Relationship Id="rId6" Type="http://schemas.openxmlformats.org/officeDocument/2006/relationships/slide" Target="slides/slide4.xml"/><Relationship Id="rId212" Type="http://schemas.openxmlformats.org/officeDocument/2006/relationships/slide" Target="slides/slide210.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223" Type="http://schemas.openxmlformats.org/officeDocument/2006/relationships/viewProps" Target="view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slide" Target="slides/slide211.xml"/><Relationship Id="rId218" Type="http://schemas.openxmlformats.org/officeDocument/2006/relationships/slide" Target="slides/slide216.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19" Type="http://schemas.openxmlformats.org/officeDocument/2006/relationships/slide" Target="slides/slide17.xml"/><Relationship Id="rId224" Type="http://schemas.openxmlformats.org/officeDocument/2006/relationships/theme" Target="theme/theme1.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tableStyles" Target="tableStyle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notesMaster" Target="notesMasters/notesMaster1.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0A3B573-CE55-4D0C-840D-E5FE44BE4CA4}" type="datetimeFigureOut">
              <a:rPr lang="en-US" smtClean="0"/>
              <a:t>7/10/2013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B8CFD7-FEC1-4768-8AB7-5913B121BA4E}" type="slidenum">
              <a:rPr lang="en-US" smtClean="0"/>
              <a:t>‹#›</a:t>
            </a:fld>
            <a:endParaRPr lang="en-US"/>
          </a:p>
        </p:txBody>
      </p:sp>
    </p:spTree>
    <p:extLst>
      <p:ext uri="{BB962C8B-B14F-4D97-AF65-F5344CB8AC3E}">
        <p14:creationId xmlns:p14="http://schemas.microsoft.com/office/powerpoint/2010/main" val="2331911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B8CFD7-FEC1-4768-8AB7-5913B121BA4E}" type="slidenum">
              <a:rPr lang="en-US" smtClean="0"/>
              <a:t>92</a:t>
            </a:fld>
            <a:endParaRPr lang="en-US"/>
          </a:p>
        </p:txBody>
      </p:sp>
    </p:spTree>
    <p:extLst>
      <p:ext uri="{BB962C8B-B14F-4D97-AF65-F5344CB8AC3E}">
        <p14:creationId xmlns:p14="http://schemas.microsoft.com/office/powerpoint/2010/main" val="2650223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shor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9350" y="1740697"/>
            <a:ext cx="7645403" cy="1102519"/>
          </a:xfrm>
        </p:spPr>
        <p:txBody>
          <a:bodyPr wrap="none" lIns="0" tIns="0" rIns="0" bIns="0">
            <a:noAutofit/>
          </a:bodyPr>
          <a:lstStyle>
            <a:lvl1pPr algn="l">
              <a:defRPr sz="7200" b="1" i="0" kern="1200" spc="-250" baseline="0">
                <a:solidFill>
                  <a:srgbClr val="424242"/>
                </a:solidFill>
              </a:defRPr>
            </a:lvl1pPr>
          </a:lstStyle>
          <a:p>
            <a:r>
              <a:rPr lang="en-US" dirty="0" smtClean="0"/>
              <a:t>A Short title</a:t>
            </a:r>
            <a:endParaRPr lang="en-US" dirty="0"/>
          </a:p>
        </p:txBody>
      </p:sp>
      <p:sp>
        <p:nvSpPr>
          <p:cNvPr id="3" name="Subtitle 2"/>
          <p:cNvSpPr>
            <a:spLocks noGrp="1"/>
          </p:cNvSpPr>
          <p:nvPr>
            <p:ph type="subTitle" idx="1" hasCustomPrompt="1"/>
          </p:nvPr>
        </p:nvSpPr>
        <p:spPr>
          <a:xfrm>
            <a:off x="1191679" y="2788442"/>
            <a:ext cx="6400800" cy="411163"/>
          </a:xfrm>
        </p:spPr>
        <p:txBody>
          <a:bodyPr lIns="0" tIns="0" rIns="0" bIns="0">
            <a:normAutofit/>
          </a:bodyPr>
          <a:lstStyle>
            <a:lvl1pPr marL="0" indent="0" algn="l">
              <a:buNone/>
              <a:defRPr sz="2800" b="0" i="0" spc="-60" baseline="0">
                <a:solidFill>
                  <a:srgbClr val="87002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With a nice subtitle or description</a:t>
            </a:r>
            <a:endParaRPr lang="en-US" dirty="0"/>
          </a:p>
        </p:txBody>
      </p:sp>
      <p:pic>
        <p:nvPicPr>
          <p:cNvPr id="9" name="Picture 8"/>
          <p:cNvPicPr>
            <a:picLocks noChangeAspect="1"/>
          </p:cNvPicPr>
          <p:nvPr userDrawn="1"/>
        </p:nvPicPr>
        <p:blipFill>
          <a:blip r:embed="rId2"/>
          <a:stretch>
            <a:fillRect/>
          </a:stretch>
        </p:blipFill>
        <p:spPr>
          <a:xfrm>
            <a:off x="1149350" y="888495"/>
            <a:ext cx="2105433" cy="852202"/>
          </a:xfrm>
          <a:prstGeom prst="rect">
            <a:avLst/>
          </a:prstGeom>
        </p:spPr>
      </p:pic>
      <p:sp>
        <p:nvSpPr>
          <p:cNvPr id="17" name="Slide Number Placeholder 16"/>
          <p:cNvSpPr>
            <a:spLocks noGrp="1"/>
          </p:cNvSpPr>
          <p:nvPr>
            <p:ph type="sldNum" sz="quarter" idx="12"/>
          </p:nvPr>
        </p:nvSpPr>
        <p:spPr/>
        <p:txBody>
          <a:bodyPr/>
          <a:lstStyle/>
          <a:p>
            <a:fld id="{7C7267D6-2790-204E-84BC-7AAFCD6E49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454317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 Screen Picture">
    <p:spTree>
      <p:nvGrpSpPr>
        <p:cNvPr id="1" name=""/>
        <p:cNvGrpSpPr/>
        <p:nvPr/>
      </p:nvGrpSpPr>
      <p:grpSpPr>
        <a:xfrm>
          <a:off x="0" y="0"/>
          <a:ext cx="0" cy="0"/>
          <a:chOff x="0" y="0"/>
          <a:chExt cx="0" cy="0"/>
        </a:xfrm>
      </p:grpSpPr>
      <p:sp>
        <p:nvSpPr>
          <p:cNvPr id="10" name="Rectangle 9"/>
          <p:cNvSpPr/>
          <p:nvPr userDrawn="1"/>
        </p:nvSpPr>
        <p:spPr>
          <a:xfrm>
            <a:off x="0" y="4841876"/>
            <a:ext cx="9144000" cy="301625"/>
          </a:xfrm>
          <a:prstGeom prst="rect">
            <a:avLst/>
          </a:prstGeom>
          <a:solidFill>
            <a:srgbClr val="42424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6" name="Picture 5"/>
          <p:cNvPicPr>
            <a:picLocks noChangeAspect="1"/>
          </p:cNvPicPr>
          <p:nvPr userDrawn="1"/>
        </p:nvPicPr>
        <p:blipFill>
          <a:blip r:embed="rId2"/>
          <a:stretch>
            <a:fillRect/>
          </a:stretch>
        </p:blipFill>
        <p:spPr>
          <a:xfrm>
            <a:off x="306536" y="4854573"/>
            <a:ext cx="676553" cy="273844"/>
          </a:xfrm>
          <a:prstGeom prst="rect">
            <a:avLst/>
          </a:prstGeom>
        </p:spPr>
      </p:pic>
      <p:sp>
        <p:nvSpPr>
          <p:cNvPr id="28" name="Slide Number Placeholder 27"/>
          <p:cNvSpPr>
            <a:spLocks noGrp="1"/>
          </p:cNvSpPr>
          <p:nvPr>
            <p:ph type="sldNum" sz="quarter" idx="12"/>
          </p:nvPr>
        </p:nvSpPr>
        <p:spPr>
          <a:xfrm>
            <a:off x="8157308" y="4854573"/>
            <a:ext cx="529492" cy="273844"/>
          </a:xfrm>
        </p:spPr>
        <p:txBody>
          <a:bodyPr/>
          <a:lstStyle/>
          <a:p>
            <a:fld id="{7C7267D6-2790-204E-84BC-7AAFCD6E49A5}" type="slidenum">
              <a:rPr lang="en-US" smtClean="0">
                <a:solidFill>
                  <a:prstClr val="black">
                    <a:tint val="75000"/>
                  </a:prstClr>
                </a:solidFill>
              </a:rPr>
              <a:pPr/>
              <a:t>‹#›</a:t>
            </a:fld>
            <a:endParaRPr lang="en-US" dirty="0">
              <a:solidFill>
                <a:prstClr val="black">
                  <a:tint val="75000"/>
                </a:prstClr>
              </a:solidFill>
            </a:endParaRPr>
          </a:p>
        </p:txBody>
      </p:sp>
      <p:sp>
        <p:nvSpPr>
          <p:cNvPr id="5" name="Picture Placeholder 4"/>
          <p:cNvSpPr>
            <a:spLocks noGrp="1"/>
          </p:cNvSpPr>
          <p:nvPr>
            <p:ph type="pic" sz="quarter" idx="13"/>
          </p:nvPr>
        </p:nvSpPr>
        <p:spPr>
          <a:xfrm>
            <a:off x="0" y="1"/>
            <a:ext cx="9144000" cy="4841875"/>
          </a:xfrm>
        </p:spPr>
        <p:txBody>
          <a:bodyPr/>
          <a:lstStyle>
            <a:lvl1pPr marL="0" indent="0">
              <a:buNone/>
              <a:defRPr/>
            </a:lvl1pPr>
          </a:lstStyle>
          <a:p>
            <a:endParaRPr lang="en-US" dirty="0"/>
          </a:p>
        </p:txBody>
      </p:sp>
      <p:sp>
        <p:nvSpPr>
          <p:cNvPr id="2" name="Title 1"/>
          <p:cNvSpPr>
            <a:spLocks noGrp="1"/>
          </p:cNvSpPr>
          <p:nvPr>
            <p:ph type="title" hasCustomPrompt="1"/>
          </p:nvPr>
        </p:nvSpPr>
        <p:spPr>
          <a:xfrm>
            <a:off x="1072889" y="4860484"/>
            <a:ext cx="6998229" cy="267932"/>
          </a:xfrm>
        </p:spPr>
        <p:txBody>
          <a:bodyPr rIns="0">
            <a:noAutofit/>
          </a:bodyPr>
          <a:lstStyle>
            <a:lvl1pPr algn="ctr">
              <a:defRPr sz="1800" b="1" baseline="0">
                <a:solidFill>
                  <a:srgbClr val="E8E8E8"/>
                </a:solidFill>
              </a:defRPr>
            </a:lvl1pPr>
          </a:lstStyle>
          <a:p>
            <a:r>
              <a:rPr lang="en-US" dirty="0" smtClean="0"/>
              <a:t>Caption</a:t>
            </a:r>
            <a:endParaRPr lang="en-US" dirty="0"/>
          </a:p>
        </p:txBody>
      </p:sp>
    </p:spTree>
    <p:extLst>
      <p:ext uri="{BB962C8B-B14F-4D97-AF65-F5344CB8AC3E}">
        <p14:creationId xmlns:p14="http://schemas.microsoft.com/office/powerpoint/2010/main" val="3455843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4_Custom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Date Placeholder 3"/>
          <p:cNvSpPr>
            <a:spLocks noGrp="1"/>
          </p:cNvSpPr>
          <p:nvPr>
            <p:ph type="dt" sz="half" idx="2"/>
          </p:nvPr>
        </p:nvSpPr>
        <p:spPr>
          <a:xfrm>
            <a:off x="8415105" y="4799053"/>
            <a:ext cx="728895" cy="265873"/>
          </a:xfrm>
          <a:prstGeom prst="rect">
            <a:avLst/>
          </a:prstGeom>
        </p:spPr>
        <p:txBody>
          <a:bodyPr vert="horz" lIns="91440" tIns="45720" rIns="91440" bIns="45720" rtlCol="0" anchor="ctr"/>
          <a:lstStyle>
            <a:lvl1pPr algn="l">
              <a:defRPr sz="1000">
                <a:solidFill>
                  <a:schemeClr val="bg1">
                    <a:lumMod val="50000"/>
                  </a:schemeClr>
                </a:solidFill>
              </a:defRPr>
            </a:lvl1pPr>
          </a:lstStyle>
          <a:p>
            <a:fld id="{E022462D-E658-1D4A-A4CE-7F1125959E23}" type="datetime1">
              <a:rPr lang="en-US" smtClean="0"/>
              <a:pPr/>
              <a:t>7/10/2013</a:t>
            </a:fld>
            <a:endParaRPr lang="en-US" dirty="0"/>
          </a:p>
        </p:txBody>
      </p:sp>
      <p:sp>
        <p:nvSpPr>
          <p:cNvPr id="12" name="Slide Number Placeholder 3"/>
          <p:cNvSpPr>
            <a:spLocks noGrp="1"/>
          </p:cNvSpPr>
          <p:nvPr>
            <p:ph type="sldNum" sz="quarter" idx="11"/>
          </p:nvPr>
        </p:nvSpPr>
        <p:spPr>
          <a:xfrm>
            <a:off x="88808" y="4815450"/>
            <a:ext cx="630545" cy="253214"/>
          </a:xfrm>
          <a:prstGeom prst="rect">
            <a:avLst/>
          </a:prstGeom>
        </p:spPr>
        <p:txBody>
          <a:bodyPr/>
          <a:lstStyle>
            <a:lvl1pPr>
              <a:defRPr sz="1000">
                <a:solidFill>
                  <a:schemeClr val="bg1">
                    <a:lumMod val="50000"/>
                  </a:schemeClr>
                </a:solidFill>
                <a:latin typeface="Helvetica"/>
                <a:cs typeface="Helvetica"/>
              </a:defRPr>
            </a:lvl1pPr>
          </a:lstStyle>
          <a:p>
            <a:fld id="{FE8AF10E-0768-4849-B91D-39C2AEF77456}" type="slidenum">
              <a:rPr lang="en-US" smtClean="0"/>
              <a:pPr/>
              <a:t>‹#›</a:t>
            </a:fld>
            <a:endParaRPr lang="en-US" dirty="0"/>
          </a:p>
        </p:txBody>
      </p:sp>
      <p:sp>
        <p:nvSpPr>
          <p:cNvPr id="4" name="TextBox 3"/>
          <p:cNvSpPr txBox="1"/>
          <p:nvPr userDrawn="1"/>
        </p:nvSpPr>
        <p:spPr>
          <a:xfrm>
            <a:off x="4005894" y="4766911"/>
            <a:ext cx="1132213" cy="338555"/>
          </a:xfrm>
          <a:prstGeom prst="rect">
            <a:avLst/>
          </a:prstGeom>
          <a:noFill/>
        </p:spPr>
        <p:txBody>
          <a:bodyPr wrap="square" rtlCol="0">
            <a:spAutoFit/>
          </a:bodyPr>
          <a:lstStyle/>
          <a:p>
            <a:pPr algn="ctr"/>
            <a:r>
              <a:rPr lang="en-US" sz="1400" dirty="0" smtClean="0">
                <a:solidFill>
                  <a:schemeClr val="tx1">
                    <a:lumMod val="65000"/>
                    <a:lumOff val="35000"/>
                  </a:schemeClr>
                </a:solidFill>
              </a:rPr>
              <a:t>#</a:t>
            </a:r>
            <a:r>
              <a:rPr lang="en-US" sz="1400" dirty="0" err="1" smtClean="0">
                <a:solidFill>
                  <a:schemeClr val="tx1">
                    <a:lumMod val="65000"/>
                    <a:lumOff val="35000"/>
                  </a:schemeClr>
                </a:solidFill>
              </a:rPr>
              <a:t>MozCon</a:t>
            </a:r>
            <a:endParaRPr lang="en-US" sz="1400" dirty="0">
              <a:solidFill>
                <a:schemeClr val="tx1">
                  <a:lumMod val="65000"/>
                  <a:lumOff val="35000"/>
                </a:schemeClr>
              </a:solidFill>
            </a:endParaRPr>
          </a:p>
        </p:txBody>
      </p:sp>
    </p:spTree>
    <p:extLst>
      <p:ext uri="{BB962C8B-B14F-4D97-AF65-F5344CB8AC3E}">
        <p14:creationId xmlns:p14="http://schemas.microsoft.com/office/powerpoint/2010/main" val="3833807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F2CCDD-D89F-0548-AD8C-4B880692335A}" type="datetimeFigureOut">
              <a:rPr lang="en-US" smtClean="0">
                <a:solidFill>
                  <a:prstClr val="black">
                    <a:tint val="75000"/>
                  </a:prstClr>
                </a:solidFill>
              </a:rPr>
              <a:pPr/>
              <a:t>7/10/2013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8A36715-BB47-7548-ABE8-C118FE6290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56114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F2CCDD-D89F-0548-AD8C-4B880692335A}" type="datetimeFigureOut">
              <a:rPr lang="en-US" smtClean="0">
                <a:solidFill>
                  <a:prstClr val="black">
                    <a:tint val="75000"/>
                  </a:prstClr>
                </a:solidFill>
              </a:rPr>
              <a:pPr/>
              <a:t>7/10/2013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8A36715-BB47-7548-ABE8-C118FE6290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134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F2CCDD-D89F-0548-AD8C-4B880692335A}" type="datetimeFigureOut">
              <a:rPr lang="en-US" smtClean="0">
                <a:solidFill>
                  <a:prstClr val="black">
                    <a:tint val="75000"/>
                  </a:prstClr>
                </a:solidFill>
              </a:rPr>
              <a:pPr/>
              <a:t>7/10/2013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8A36715-BB47-7548-ABE8-C118FE6290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56224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F2CCDD-D89F-0548-AD8C-4B880692335A}" type="datetimeFigureOut">
              <a:rPr lang="en-US" smtClean="0">
                <a:solidFill>
                  <a:prstClr val="black">
                    <a:tint val="75000"/>
                  </a:prstClr>
                </a:solidFill>
              </a:rPr>
              <a:pPr/>
              <a:t>7/10/2013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8A36715-BB47-7548-ABE8-C118FE6290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78962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F2CCDD-D89F-0548-AD8C-4B880692335A}" type="datetimeFigureOut">
              <a:rPr lang="en-US" smtClean="0">
                <a:solidFill>
                  <a:prstClr val="black">
                    <a:tint val="75000"/>
                  </a:prstClr>
                </a:solidFill>
              </a:rPr>
              <a:pPr/>
              <a:t>7/10/2013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8A36715-BB47-7548-ABE8-C118FE6290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40550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F2CCDD-D89F-0548-AD8C-4B880692335A}" type="datetimeFigureOut">
              <a:rPr lang="en-US" smtClean="0">
                <a:solidFill>
                  <a:prstClr val="black">
                    <a:tint val="75000"/>
                  </a:prstClr>
                </a:solidFill>
              </a:rPr>
              <a:pPr/>
              <a:t>7/10/2013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8A36715-BB47-7548-ABE8-C118FE6290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01981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F2CCDD-D89F-0548-AD8C-4B880692335A}" type="datetimeFigureOut">
              <a:rPr lang="en-US" smtClean="0">
                <a:solidFill>
                  <a:prstClr val="black">
                    <a:tint val="75000"/>
                  </a:prstClr>
                </a:solidFill>
              </a:rPr>
              <a:pPr/>
              <a:t>7/10/2013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8A36715-BB47-7548-ABE8-C118FE6290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62726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F2CCDD-D89F-0548-AD8C-4B880692335A}" type="datetimeFigureOut">
              <a:rPr lang="en-US" smtClean="0">
                <a:solidFill>
                  <a:prstClr val="black">
                    <a:tint val="75000"/>
                  </a:prstClr>
                </a:solidFill>
              </a:rPr>
              <a:pPr/>
              <a:t>7/10/2013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8A36715-BB47-7548-ABE8-C118FE6290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879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Lon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9350" y="1828007"/>
            <a:ext cx="7645403" cy="1712117"/>
          </a:xfrm>
        </p:spPr>
        <p:txBody>
          <a:bodyPr wrap="square" lIns="0" tIns="0" rIns="0" bIns="0" anchor="t" anchorCtr="0">
            <a:normAutofit/>
          </a:bodyPr>
          <a:lstStyle>
            <a:lvl1pPr algn="l">
              <a:lnSpc>
                <a:spcPts val="7740"/>
              </a:lnSpc>
              <a:spcBef>
                <a:spcPts val="0"/>
              </a:spcBef>
              <a:defRPr sz="7200" b="1" i="0" kern="1200" spc="-250" baseline="0">
                <a:solidFill>
                  <a:srgbClr val="424242"/>
                </a:solidFill>
              </a:defRPr>
            </a:lvl1pPr>
          </a:lstStyle>
          <a:p>
            <a:r>
              <a:rPr lang="en-US" dirty="0" smtClean="0"/>
              <a:t>Or a longer title without a subtitle</a:t>
            </a:r>
            <a:endParaRPr lang="en-US" dirty="0"/>
          </a:p>
        </p:txBody>
      </p:sp>
      <p:pic>
        <p:nvPicPr>
          <p:cNvPr id="9" name="Picture 8"/>
          <p:cNvPicPr>
            <a:picLocks noChangeAspect="1"/>
          </p:cNvPicPr>
          <p:nvPr userDrawn="1"/>
        </p:nvPicPr>
        <p:blipFill>
          <a:blip r:embed="rId2"/>
          <a:stretch>
            <a:fillRect/>
          </a:stretch>
        </p:blipFill>
        <p:spPr>
          <a:xfrm>
            <a:off x="1149350" y="888495"/>
            <a:ext cx="2105433" cy="852202"/>
          </a:xfrm>
          <a:prstGeom prst="rect">
            <a:avLst/>
          </a:prstGeom>
        </p:spPr>
      </p:pic>
      <p:sp>
        <p:nvSpPr>
          <p:cNvPr id="10" name="Slide Number Placeholder 9"/>
          <p:cNvSpPr>
            <a:spLocks noGrp="1"/>
          </p:cNvSpPr>
          <p:nvPr>
            <p:ph type="sldNum" sz="quarter" idx="12"/>
          </p:nvPr>
        </p:nvSpPr>
        <p:spPr/>
        <p:txBody>
          <a:bodyPr/>
          <a:lstStyle/>
          <a:p>
            <a:fld id="{7C7267D6-2790-204E-84BC-7AAFCD6E49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361989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F2CCDD-D89F-0548-AD8C-4B880692335A}" type="datetimeFigureOut">
              <a:rPr lang="en-US" smtClean="0">
                <a:solidFill>
                  <a:prstClr val="black">
                    <a:tint val="75000"/>
                  </a:prstClr>
                </a:solidFill>
              </a:rPr>
              <a:pPr/>
              <a:t>7/10/2013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8A36715-BB47-7548-ABE8-C118FE6290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75074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F2CCDD-D89F-0548-AD8C-4B880692335A}" type="datetimeFigureOut">
              <a:rPr lang="en-US" smtClean="0">
                <a:solidFill>
                  <a:prstClr val="black">
                    <a:tint val="75000"/>
                  </a:prstClr>
                </a:solidFill>
              </a:rPr>
              <a:pPr/>
              <a:t>7/10/2013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8A36715-BB47-7548-ABE8-C118FE6290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72763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F2CCDD-D89F-0548-AD8C-4B880692335A}" type="datetimeFigureOut">
              <a:rPr lang="en-US" smtClean="0">
                <a:solidFill>
                  <a:prstClr val="black">
                    <a:tint val="75000"/>
                  </a:prstClr>
                </a:solidFill>
              </a:rPr>
              <a:pPr/>
              <a:t>7/10/2013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8A36715-BB47-7548-ABE8-C118FE6290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81991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Custom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ext Placeholder 6"/>
          <p:cNvSpPr>
            <a:spLocks noGrp="1"/>
          </p:cNvSpPr>
          <p:nvPr>
            <p:ph type="body" sz="quarter" idx="13" hasCustomPrompt="1"/>
          </p:nvPr>
        </p:nvSpPr>
        <p:spPr>
          <a:xfrm>
            <a:off x="0" y="3959433"/>
            <a:ext cx="9144000" cy="376235"/>
          </a:xfrm>
          <a:prstGeom prst="rect">
            <a:avLst/>
          </a:prstGeom>
        </p:spPr>
        <p:txBody>
          <a:bodyPr vert="horz"/>
          <a:lstStyle>
            <a:lvl1pPr marL="0" indent="0" algn="ctr">
              <a:buNone/>
              <a:defRPr sz="1600" b="0" baseline="0">
                <a:solidFill>
                  <a:srgbClr val="1E363A"/>
                </a:solidFill>
              </a:defRPr>
            </a:lvl1pPr>
          </a:lstStyle>
          <a:p>
            <a:pPr lvl="0"/>
            <a:r>
              <a:rPr lang="en-US" dirty="0" smtClean="0"/>
              <a:t>NAME OF SPEAKER</a:t>
            </a:r>
          </a:p>
        </p:txBody>
      </p:sp>
      <p:sp>
        <p:nvSpPr>
          <p:cNvPr id="12" name="Slide Number Placeholder 3"/>
          <p:cNvSpPr>
            <a:spLocks noGrp="1"/>
          </p:cNvSpPr>
          <p:nvPr>
            <p:ph type="sldNum" sz="quarter" idx="11"/>
          </p:nvPr>
        </p:nvSpPr>
        <p:spPr>
          <a:xfrm>
            <a:off x="88808" y="4815450"/>
            <a:ext cx="630545" cy="253214"/>
          </a:xfrm>
          <a:prstGeom prst="rect">
            <a:avLst/>
          </a:prstGeom>
        </p:spPr>
        <p:txBody>
          <a:bodyPr/>
          <a:lstStyle>
            <a:lvl1pPr>
              <a:defRPr sz="1000">
                <a:solidFill>
                  <a:schemeClr val="bg1">
                    <a:lumMod val="50000"/>
                  </a:schemeClr>
                </a:solidFill>
                <a:latin typeface="Helvetica"/>
                <a:cs typeface="Helvetica"/>
              </a:defRPr>
            </a:lvl1pPr>
          </a:lstStyle>
          <a:p>
            <a:fld id="{FE8AF10E-0768-4849-B91D-39C2AEF77456}" type="slidenum">
              <a:rPr lang="en-US" smtClean="0"/>
              <a:pPr/>
              <a:t>‹#›</a:t>
            </a:fld>
            <a:endParaRPr lang="en-US" dirty="0"/>
          </a:p>
        </p:txBody>
      </p:sp>
      <p:sp>
        <p:nvSpPr>
          <p:cNvPr id="13" name="Text Placeholder 6"/>
          <p:cNvSpPr>
            <a:spLocks noGrp="1"/>
          </p:cNvSpPr>
          <p:nvPr>
            <p:ph type="body" sz="quarter" idx="14" hasCustomPrompt="1"/>
          </p:nvPr>
        </p:nvSpPr>
        <p:spPr>
          <a:xfrm>
            <a:off x="0" y="3495883"/>
            <a:ext cx="9144000" cy="376235"/>
          </a:xfrm>
          <a:prstGeom prst="rect">
            <a:avLst/>
          </a:prstGeom>
        </p:spPr>
        <p:txBody>
          <a:bodyPr vert="horz"/>
          <a:lstStyle>
            <a:lvl1pPr marL="0" indent="0" algn="ctr">
              <a:buNone/>
              <a:defRPr sz="2400" b="1" i="0" baseline="0">
                <a:solidFill>
                  <a:srgbClr val="1E363A"/>
                </a:solidFill>
              </a:defRPr>
            </a:lvl1pPr>
          </a:lstStyle>
          <a:p>
            <a:pPr lvl="0"/>
            <a:r>
              <a:rPr lang="en-US" dirty="0" smtClean="0"/>
              <a:t>TITLE OF PRESENTATION</a:t>
            </a:r>
          </a:p>
        </p:txBody>
      </p:sp>
      <p:sp>
        <p:nvSpPr>
          <p:cNvPr id="14" name="Date Placeholder 3"/>
          <p:cNvSpPr>
            <a:spLocks noGrp="1"/>
          </p:cNvSpPr>
          <p:nvPr>
            <p:ph type="dt" sz="half" idx="2"/>
          </p:nvPr>
        </p:nvSpPr>
        <p:spPr>
          <a:xfrm>
            <a:off x="8415105" y="4799053"/>
            <a:ext cx="728895" cy="265873"/>
          </a:xfrm>
          <a:prstGeom prst="rect">
            <a:avLst/>
          </a:prstGeom>
        </p:spPr>
        <p:txBody>
          <a:bodyPr vert="horz" lIns="91440" tIns="45720" rIns="91440" bIns="45720" rtlCol="0" anchor="ctr"/>
          <a:lstStyle>
            <a:lvl1pPr algn="l">
              <a:defRPr sz="1000">
                <a:solidFill>
                  <a:schemeClr val="bg1">
                    <a:lumMod val="50000"/>
                  </a:schemeClr>
                </a:solidFill>
              </a:defRPr>
            </a:lvl1pPr>
          </a:lstStyle>
          <a:p>
            <a:fld id="{E022462D-E658-1D4A-A4CE-7F1125959E23}" type="datetime1">
              <a:rPr lang="en-US" smtClean="0"/>
              <a:pPr/>
              <a:t>7/10/2013</a:t>
            </a:fld>
            <a:endParaRPr lang="en-US" dirty="0"/>
          </a:p>
        </p:txBody>
      </p:sp>
      <p:sp>
        <p:nvSpPr>
          <p:cNvPr id="6" name="TextBox 5"/>
          <p:cNvSpPr txBox="1"/>
          <p:nvPr userDrawn="1"/>
        </p:nvSpPr>
        <p:spPr>
          <a:xfrm>
            <a:off x="4005894" y="4766911"/>
            <a:ext cx="1132213" cy="338555"/>
          </a:xfrm>
          <a:prstGeom prst="rect">
            <a:avLst/>
          </a:prstGeom>
          <a:noFill/>
        </p:spPr>
        <p:txBody>
          <a:bodyPr wrap="square" rtlCol="0">
            <a:spAutoFit/>
          </a:bodyPr>
          <a:lstStyle/>
          <a:p>
            <a:pPr algn="ctr"/>
            <a:r>
              <a:rPr lang="en-US" sz="1400" dirty="0" smtClean="0">
                <a:solidFill>
                  <a:schemeClr val="tx1">
                    <a:lumMod val="65000"/>
                    <a:lumOff val="35000"/>
                  </a:schemeClr>
                </a:solidFill>
              </a:rPr>
              <a:t>#</a:t>
            </a:r>
            <a:r>
              <a:rPr lang="en-US" sz="1400" dirty="0" err="1" smtClean="0">
                <a:solidFill>
                  <a:schemeClr val="tx1">
                    <a:lumMod val="65000"/>
                    <a:lumOff val="35000"/>
                  </a:schemeClr>
                </a:solidFill>
              </a:rPr>
              <a:t>MozCon</a:t>
            </a:r>
            <a:endParaRPr lang="en-US" sz="1400" dirty="0">
              <a:solidFill>
                <a:schemeClr val="tx1">
                  <a:lumMod val="65000"/>
                  <a:lumOff val="35000"/>
                </a:schemeClr>
              </a:solidFill>
            </a:endParaRPr>
          </a:p>
        </p:txBody>
      </p:sp>
    </p:spTree>
    <p:extLst>
      <p:ext uri="{BB962C8B-B14F-4D97-AF65-F5344CB8AC3E}">
        <p14:creationId xmlns:p14="http://schemas.microsoft.com/office/powerpoint/2010/main" val="3579521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0" name="Rectangle 9"/>
          <p:cNvSpPr/>
          <p:nvPr userDrawn="1"/>
        </p:nvSpPr>
        <p:spPr>
          <a:xfrm>
            <a:off x="0" y="4841876"/>
            <a:ext cx="9144000" cy="301625"/>
          </a:xfrm>
          <a:prstGeom prst="rect">
            <a:avLst/>
          </a:prstGeom>
          <a:solidFill>
            <a:srgbClr val="42424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p:cNvSpPr>
            <a:spLocks noGrp="1"/>
          </p:cNvSpPr>
          <p:nvPr>
            <p:ph type="title" hasCustomPrompt="1"/>
          </p:nvPr>
        </p:nvSpPr>
        <p:spPr>
          <a:xfrm>
            <a:off x="1510775" y="238825"/>
            <a:ext cx="7280167" cy="368829"/>
          </a:xfrm>
        </p:spPr>
        <p:txBody>
          <a:bodyPr rIns="0">
            <a:noAutofit/>
          </a:bodyPr>
          <a:lstStyle>
            <a:lvl1pPr algn="r">
              <a:defRPr sz="2800" b="1" baseline="0">
                <a:solidFill>
                  <a:srgbClr val="424242"/>
                </a:solidFill>
              </a:defRPr>
            </a:lvl1pPr>
          </a:lstStyle>
          <a:p>
            <a:r>
              <a:rPr lang="en-US" dirty="0" smtClean="0"/>
              <a:t>Content Slide</a:t>
            </a:r>
            <a:endParaRPr lang="en-US" dirty="0"/>
          </a:p>
        </p:txBody>
      </p:sp>
      <p:pic>
        <p:nvPicPr>
          <p:cNvPr id="6" name="Picture 5"/>
          <p:cNvPicPr>
            <a:picLocks noChangeAspect="1"/>
          </p:cNvPicPr>
          <p:nvPr userDrawn="1"/>
        </p:nvPicPr>
        <p:blipFill>
          <a:blip r:embed="rId2"/>
          <a:stretch>
            <a:fillRect/>
          </a:stretch>
        </p:blipFill>
        <p:spPr>
          <a:xfrm>
            <a:off x="306533" y="205855"/>
            <a:ext cx="1053540" cy="426434"/>
          </a:xfrm>
          <a:prstGeom prst="rect">
            <a:avLst/>
          </a:prstGeom>
        </p:spPr>
      </p:pic>
      <p:cxnSp>
        <p:nvCxnSpPr>
          <p:cNvPr id="9" name="Straight Connector 8"/>
          <p:cNvCxnSpPr/>
          <p:nvPr userDrawn="1"/>
        </p:nvCxnSpPr>
        <p:spPr>
          <a:xfrm flipH="1">
            <a:off x="306533" y="747250"/>
            <a:ext cx="8484406" cy="0"/>
          </a:xfrm>
          <a:prstGeom prst="line">
            <a:avLst/>
          </a:prstGeom>
          <a:ln w="12700">
            <a:solidFill>
              <a:schemeClr val="tx1">
                <a:lumMod val="50000"/>
                <a:lumOff val="50000"/>
              </a:schemeClr>
            </a:solidFill>
          </a:ln>
          <a:effectLst/>
          <a:scene3d>
            <a:camera prst="orthographicFront"/>
            <a:lightRig rig="threePt" dir="t"/>
          </a:scene3d>
          <a:sp3d>
            <a:bevelT prst="relaxedInset"/>
          </a:sp3d>
        </p:spPr>
        <p:style>
          <a:lnRef idx="2">
            <a:schemeClr val="accent1"/>
          </a:lnRef>
          <a:fillRef idx="0">
            <a:schemeClr val="accent1"/>
          </a:fillRef>
          <a:effectRef idx="1">
            <a:schemeClr val="accent1"/>
          </a:effectRef>
          <a:fontRef idx="minor">
            <a:schemeClr val="tx1"/>
          </a:fontRef>
        </p:style>
      </p:cxnSp>
      <p:sp>
        <p:nvSpPr>
          <p:cNvPr id="28" name="Slide Number Placeholder 27"/>
          <p:cNvSpPr>
            <a:spLocks noGrp="1"/>
          </p:cNvSpPr>
          <p:nvPr>
            <p:ph type="sldNum" sz="quarter" idx="12"/>
          </p:nvPr>
        </p:nvSpPr>
        <p:spPr>
          <a:xfrm>
            <a:off x="6553200" y="4854573"/>
            <a:ext cx="2133600" cy="273844"/>
          </a:xfrm>
        </p:spPr>
        <p:txBody>
          <a:bodyPr/>
          <a:lstStyle/>
          <a:p>
            <a:fld id="{7C7267D6-2790-204E-84BC-7AAFCD6E49A5}" type="slidenum">
              <a:rPr lang="en-US" smtClean="0">
                <a:solidFill>
                  <a:prstClr val="black">
                    <a:tint val="75000"/>
                  </a:prstClr>
                </a:solidFill>
              </a:rPr>
              <a:pPr/>
              <a:t>‹#›</a:t>
            </a:fld>
            <a:endParaRPr lang="en-US">
              <a:solidFill>
                <a:prstClr val="black">
                  <a:tint val="75000"/>
                </a:prstClr>
              </a:solidFill>
            </a:endParaRPr>
          </a:p>
        </p:txBody>
      </p:sp>
      <p:sp>
        <p:nvSpPr>
          <p:cNvPr id="30" name="Content Placeholder 29"/>
          <p:cNvSpPr>
            <a:spLocks noGrp="1"/>
          </p:cNvSpPr>
          <p:nvPr>
            <p:ph sz="quarter" idx="13"/>
          </p:nvPr>
        </p:nvSpPr>
        <p:spPr>
          <a:xfrm>
            <a:off x="306533" y="864791"/>
            <a:ext cx="8484406" cy="3810288"/>
          </a:xfrm>
        </p:spPr>
        <p:txBody>
          <a:bodyPr/>
          <a:lstStyle>
            <a:lvl1pPr>
              <a:defRPr>
                <a:solidFill>
                  <a:srgbClr val="424242"/>
                </a:solidFill>
              </a:defRPr>
            </a:lvl1pPr>
            <a:lvl2pPr>
              <a:defRPr>
                <a:solidFill>
                  <a:srgbClr val="424242"/>
                </a:solidFill>
              </a:defRPr>
            </a:lvl2pPr>
            <a:lvl3pPr>
              <a:defRPr>
                <a:solidFill>
                  <a:srgbClr val="424242"/>
                </a:solidFill>
              </a:defRPr>
            </a:lvl3pPr>
            <a:lvl4pPr>
              <a:defRPr>
                <a:solidFill>
                  <a:srgbClr val="424242"/>
                </a:solidFill>
              </a:defRPr>
            </a:lvl4pPr>
            <a:lvl5pPr>
              <a:defRPr>
                <a:solidFill>
                  <a:srgbClr val="42424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69514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jor points">
    <p:spTree>
      <p:nvGrpSpPr>
        <p:cNvPr id="1" name=""/>
        <p:cNvGrpSpPr/>
        <p:nvPr/>
      </p:nvGrpSpPr>
      <p:grpSpPr>
        <a:xfrm>
          <a:off x="0" y="0"/>
          <a:ext cx="0" cy="0"/>
          <a:chOff x="0" y="0"/>
          <a:chExt cx="0" cy="0"/>
        </a:xfrm>
      </p:grpSpPr>
      <p:sp>
        <p:nvSpPr>
          <p:cNvPr id="10" name="Rectangle 9"/>
          <p:cNvSpPr/>
          <p:nvPr userDrawn="1"/>
        </p:nvSpPr>
        <p:spPr>
          <a:xfrm>
            <a:off x="0" y="4841876"/>
            <a:ext cx="9144000" cy="301625"/>
          </a:xfrm>
          <a:prstGeom prst="rect">
            <a:avLst/>
          </a:prstGeom>
          <a:solidFill>
            <a:srgbClr val="42424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p:cNvSpPr>
            <a:spLocks noGrp="1"/>
          </p:cNvSpPr>
          <p:nvPr>
            <p:ph type="title" hasCustomPrompt="1"/>
          </p:nvPr>
        </p:nvSpPr>
        <p:spPr>
          <a:xfrm>
            <a:off x="1510775" y="238825"/>
            <a:ext cx="7280167" cy="368829"/>
          </a:xfrm>
        </p:spPr>
        <p:txBody>
          <a:bodyPr rIns="0">
            <a:noAutofit/>
          </a:bodyPr>
          <a:lstStyle>
            <a:lvl1pPr algn="r">
              <a:defRPr sz="2800" b="1" baseline="0">
                <a:solidFill>
                  <a:srgbClr val="424242"/>
                </a:solidFill>
              </a:defRPr>
            </a:lvl1pPr>
          </a:lstStyle>
          <a:p>
            <a:r>
              <a:rPr lang="en-US" dirty="0" smtClean="0"/>
              <a:t>Major Points</a:t>
            </a:r>
            <a:endParaRPr lang="en-US" dirty="0"/>
          </a:p>
        </p:txBody>
      </p:sp>
      <p:pic>
        <p:nvPicPr>
          <p:cNvPr id="6" name="Picture 5"/>
          <p:cNvPicPr>
            <a:picLocks noChangeAspect="1"/>
          </p:cNvPicPr>
          <p:nvPr userDrawn="1"/>
        </p:nvPicPr>
        <p:blipFill>
          <a:blip r:embed="rId2"/>
          <a:stretch>
            <a:fillRect/>
          </a:stretch>
        </p:blipFill>
        <p:spPr>
          <a:xfrm>
            <a:off x="306533" y="205855"/>
            <a:ext cx="1053540" cy="426434"/>
          </a:xfrm>
          <a:prstGeom prst="rect">
            <a:avLst/>
          </a:prstGeom>
        </p:spPr>
      </p:pic>
      <p:cxnSp>
        <p:nvCxnSpPr>
          <p:cNvPr id="9" name="Straight Connector 8"/>
          <p:cNvCxnSpPr/>
          <p:nvPr userDrawn="1"/>
        </p:nvCxnSpPr>
        <p:spPr>
          <a:xfrm flipH="1">
            <a:off x="306533" y="747250"/>
            <a:ext cx="8484406" cy="0"/>
          </a:xfrm>
          <a:prstGeom prst="line">
            <a:avLst/>
          </a:prstGeom>
          <a:ln w="12700">
            <a:solidFill>
              <a:schemeClr val="tx1">
                <a:lumMod val="50000"/>
                <a:lumOff val="50000"/>
              </a:schemeClr>
            </a:solidFill>
          </a:ln>
          <a:effectLst/>
          <a:scene3d>
            <a:camera prst="orthographicFront"/>
            <a:lightRig rig="threePt" dir="t"/>
          </a:scene3d>
          <a:sp3d>
            <a:bevelT prst="relaxedInset"/>
          </a:sp3d>
        </p:spPr>
        <p:style>
          <a:lnRef idx="2">
            <a:schemeClr val="accent1"/>
          </a:lnRef>
          <a:fillRef idx="0">
            <a:schemeClr val="accent1"/>
          </a:fillRef>
          <a:effectRef idx="1">
            <a:schemeClr val="accent1"/>
          </a:effectRef>
          <a:fontRef idx="minor">
            <a:schemeClr val="tx1"/>
          </a:fontRef>
        </p:style>
      </p:cxnSp>
      <p:sp>
        <p:nvSpPr>
          <p:cNvPr id="28" name="Slide Number Placeholder 27"/>
          <p:cNvSpPr>
            <a:spLocks noGrp="1"/>
          </p:cNvSpPr>
          <p:nvPr>
            <p:ph type="sldNum" sz="quarter" idx="12"/>
          </p:nvPr>
        </p:nvSpPr>
        <p:spPr>
          <a:xfrm>
            <a:off x="6553200" y="4854573"/>
            <a:ext cx="2133600" cy="273844"/>
          </a:xfrm>
        </p:spPr>
        <p:txBody>
          <a:bodyPr/>
          <a:lstStyle/>
          <a:p>
            <a:fld id="{7C7267D6-2790-204E-84BC-7AAFCD6E49A5}" type="slidenum">
              <a:rPr lang="en-US" smtClean="0">
                <a:solidFill>
                  <a:prstClr val="black">
                    <a:tint val="75000"/>
                  </a:prstClr>
                </a:solidFill>
              </a:rPr>
              <a:pPr/>
              <a:t>‹#›</a:t>
            </a:fld>
            <a:endParaRPr lang="en-US">
              <a:solidFill>
                <a:prstClr val="black">
                  <a:tint val="75000"/>
                </a:prstClr>
              </a:solidFill>
            </a:endParaRPr>
          </a:p>
        </p:txBody>
      </p:sp>
      <p:sp>
        <p:nvSpPr>
          <p:cNvPr id="30" name="Content Placeholder 29"/>
          <p:cNvSpPr>
            <a:spLocks noGrp="1"/>
          </p:cNvSpPr>
          <p:nvPr>
            <p:ph sz="quarter" idx="13" hasCustomPrompt="1"/>
          </p:nvPr>
        </p:nvSpPr>
        <p:spPr>
          <a:xfrm>
            <a:off x="1510774" y="864791"/>
            <a:ext cx="6187383" cy="3810288"/>
          </a:xfrm>
        </p:spPr>
        <p:txBody>
          <a:bodyPr anchor="ctr" anchorCtr="0"/>
          <a:lstStyle>
            <a:lvl1pPr>
              <a:defRPr sz="3600" b="1" i="0" cap="none">
                <a:solidFill>
                  <a:srgbClr val="424242"/>
                </a:solidFill>
              </a:defRPr>
            </a:lvl1pPr>
            <a:lvl2pPr>
              <a:defRPr b="1" i="0" cap="none">
                <a:solidFill>
                  <a:srgbClr val="424242"/>
                </a:solidFill>
              </a:defRPr>
            </a:lvl2pPr>
            <a:lvl3pPr>
              <a:defRPr b="1" i="0" cap="none">
                <a:solidFill>
                  <a:srgbClr val="424242"/>
                </a:solidFill>
              </a:defRPr>
            </a:lvl3pPr>
            <a:lvl4pPr>
              <a:defRPr b="1" i="0" cap="none">
                <a:solidFill>
                  <a:srgbClr val="424242"/>
                </a:solidFill>
              </a:defRPr>
            </a:lvl4pPr>
            <a:lvl5pPr>
              <a:defRPr b="1" i="0" cap="none">
                <a:solidFill>
                  <a:srgbClr val="424242"/>
                </a:solidFill>
              </a:defRPr>
            </a:lvl5pPr>
          </a:lstStyle>
          <a:p>
            <a:pPr lvl="0"/>
            <a:r>
              <a:rPr lang="en-US" dirty="0" smtClean="0"/>
              <a:t>Point 1</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63685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10" name="Rectangle 9"/>
          <p:cNvSpPr/>
          <p:nvPr userDrawn="1"/>
        </p:nvSpPr>
        <p:spPr>
          <a:xfrm>
            <a:off x="0" y="4841876"/>
            <a:ext cx="9144000" cy="301625"/>
          </a:xfrm>
          <a:prstGeom prst="rect">
            <a:avLst/>
          </a:prstGeom>
          <a:solidFill>
            <a:srgbClr val="42424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p:cNvSpPr>
            <a:spLocks noGrp="1"/>
          </p:cNvSpPr>
          <p:nvPr>
            <p:ph type="title" hasCustomPrompt="1"/>
          </p:nvPr>
        </p:nvSpPr>
        <p:spPr>
          <a:xfrm>
            <a:off x="1510775" y="238825"/>
            <a:ext cx="7280167" cy="368829"/>
          </a:xfrm>
        </p:spPr>
        <p:txBody>
          <a:bodyPr rIns="0">
            <a:noAutofit/>
          </a:bodyPr>
          <a:lstStyle>
            <a:lvl1pPr algn="r">
              <a:defRPr sz="2800" b="1" baseline="0">
                <a:solidFill>
                  <a:srgbClr val="424242"/>
                </a:solidFill>
              </a:defRPr>
            </a:lvl1pPr>
          </a:lstStyle>
          <a:p>
            <a:r>
              <a:rPr lang="en-US" dirty="0" smtClean="0"/>
              <a:t>Picture Slide</a:t>
            </a:r>
            <a:endParaRPr lang="en-US" dirty="0"/>
          </a:p>
        </p:txBody>
      </p:sp>
      <p:pic>
        <p:nvPicPr>
          <p:cNvPr id="6" name="Picture 5"/>
          <p:cNvPicPr>
            <a:picLocks noChangeAspect="1"/>
          </p:cNvPicPr>
          <p:nvPr userDrawn="1"/>
        </p:nvPicPr>
        <p:blipFill>
          <a:blip r:embed="rId2"/>
          <a:stretch>
            <a:fillRect/>
          </a:stretch>
        </p:blipFill>
        <p:spPr>
          <a:xfrm>
            <a:off x="306533" y="205855"/>
            <a:ext cx="1053540" cy="426434"/>
          </a:xfrm>
          <a:prstGeom prst="rect">
            <a:avLst/>
          </a:prstGeom>
        </p:spPr>
      </p:pic>
      <p:cxnSp>
        <p:nvCxnSpPr>
          <p:cNvPr id="9" name="Straight Connector 8"/>
          <p:cNvCxnSpPr/>
          <p:nvPr userDrawn="1"/>
        </p:nvCxnSpPr>
        <p:spPr>
          <a:xfrm flipH="1">
            <a:off x="306533" y="747250"/>
            <a:ext cx="8484406" cy="0"/>
          </a:xfrm>
          <a:prstGeom prst="line">
            <a:avLst/>
          </a:prstGeom>
          <a:ln w="12700">
            <a:solidFill>
              <a:schemeClr val="tx1">
                <a:lumMod val="50000"/>
                <a:lumOff val="50000"/>
              </a:schemeClr>
            </a:solidFill>
          </a:ln>
          <a:effectLst/>
          <a:scene3d>
            <a:camera prst="orthographicFront"/>
            <a:lightRig rig="threePt" dir="t"/>
          </a:scene3d>
          <a:sp3d>
            <a:bevelT prst="relaxedInset"/>
          </a:sp3d>
        </p:spPr>
        <p:style>
          <a:lnRef idx="2">
            <a:schemeClr val="accent1"/>
          </a:lnRef>
          <a:fillRef idx="0">
            <a:schemeClr val="accent1"/>
          </a:fillRef>
          <a:effectRef idx="1">
            <a:schemeClr val="accent1"/>
          </a:effectRef>
          <a:fontRef idx="minor">
            <a:schemeClr val="tx1"/>
          </a:fontRef>
        </p:style>
      </p:cxnSp>
      <p:sp>
        <p:nvSpPr>
          <p:cNvPr id="28" name="Slide Number Placeholder 27"/>
          <p:cNvSpPr>
            <a:spLocks noGrp="1"/>
          </p:cNvSpPr>
          <p:nvPr>
            <p:ph type="sldNum" sz="quarter" idx="12"/>
          </p:nvPr>
        </p:nvSpPr>
        <p:spPr>
          <a:xfrm>
            <a:off x="6553200" y="4854573"/>
            <a:ext cx="2133600" cy="273844"/>
          </a:xfrm>
        </p:spPr>
        <p:txBody>
          <a:bodyPr/>
          <a:lstStyle/>
          <a:p>
            <a:fld id="{7C7267D6-2790-204E-84BC-7AAFCD6E49A5}" type="slidenum">
              <a:rPr lang="en-US" smtClean="0">
                <a:solidFill>
                  <a:prstClr val="black">
                    <a:tint val="75000"/>
                  </a:prstClr>
                </a:solidFill>
              </a:rPr>
              <a:pPr/>
              <a:t>‹#›</a:t>
            </a:fld>
            <a:endParaRPr lang="en-US">
              <a:solidFill>
                <a:prstClr val="black">
                  <a:tint val="75000"/>
                </a:prstClr>
              </a:solidFill>
            </a:endParaRPr>
          </a:p>
        </p:txBody>
      </p:sp>
      <p:sp>
        <p:nvSpPr>
          <p:cNvPr id="4" name="Picture Placeholder 3"/>
          <p:cNvSpPr>
            <a:spLocks noGrp="1"/>
          </p:cNvSpPr>
          <p:nvPr>
            <p:ph type="pic" sz="quarter" idx="13"/>
          </p:nvPr>
        </p:nvSpPr>
        <p:spPr>
          <a:xfrm>
            <a:off x="306536" y="835270"/>
            <a:ext cx="8484405" cy="3927231"/>
          </a:xfrm>
        </p:spPr>
        <p:txBody>
          <a:bodyPr/>
          <a:lstStyle/>
          <a:p>
            <a:endParaRPr lang="en-US" dirty="0"/>
          </a:p>
        </p:txBody>
      </p:sp>
    </p:spTree>
    <p:extLst>
      <p:ext uri="{BB962C8B-B14F-4D97-AF65-F5344CB8AC3E}">
        <p14:creationId xmlns:p14="http://schemas.microsoft.com/office/powerpoint/2010/main" val="2798111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bout Me">
    <p:spTree>
      <p:nvGrpSpPr>
        <p:cNvPr id="1" name=""/>
        <p:cNvGrpSpPr/>
        <p:nvPr/>
      </p:nvGrpSpPr>
      <p:grpSpPr>
        <a:xfrm>
          <a:off x="0" y="0"/>
          <a:ext cx="0" cy="0"/>
          <a:chOff x="0" y="0"/>
          <a:chExt cx="0" cy="0"/>
        </a:xfrm>
      </p:grpSpPr>
      <p:sp>
        <p:nvSpPr>
          <p:cNvPr id="10" name="Rectangle 9"/>
          <p:cNvSpPr/>
          <p:nvPr userDrawn="1"/>
        </p:nvSpPr>
        <p:spPr>
          <a:xfrm>
            <a:off x="0" y="4841876"/>
            <a:ext cx="9144000" cy="301625"/>
          </a:xfrm>
          <a:prstGeom prst="rect">
            <a:avLst/>
          </a:prstGeom>
          <a:solidFill>
            <a:srgbClr val="42424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6" name="Picture 5"/>
          <p:cNvPicPr>
            <a:picLocks noChangeAspect="1"/>
          </p:cNvPicPr>
          <p:nvPr userDrawn="1"/>
        </p:nvPicPr>
        <p:blipFill>
          <a:blip r:embed="rId2"/>
          <a:stretch>
            <a:fillRect/>
          </a:stretch>
        </p:blipFill>
        <p:spPr>
          <a:xfrm>
            <a:off x="3442822" y="857367"/>
            <a:ext cx="2258356" cy="914100"/>
          </a:xfrm>
          <a:prstGeom prst="rect">
            <a:avLst/>
          </a:prstGeom>
        </p:spPr>
      </p:pic>
      <p:sp>
        <p:nvSpPr>
          <p:cNvPr id="28" name="Slide Number Placeholder 27"/>
          <p:cNvSpPr>
            <a:spLocks noGrp="1"/>
          </p:cNvSpPr>
          <p:nvPr>
            <p:ph type="sldNum" sz="quarter" idx="12"/>
          </p:nvPr>
        </p:nvSpPr>
        <p:spPr>
          <a:xfrm>
            <a:off x="6553200" y="4854573"/>
            <a:ext cx="2133600" cy="273844"/>
          </a:xfrm>
        </p:spPr>
        <p:txBody>
          <a:bodyPr/>
          <a:lstStyle/>
          <a:p>
            <a:fld id="{7C7267D6-2790-204E-84BC-7AAFCD6E49A5}" type="slidenum">
              <a:rPr lang="en-US" smtClean="0">
                <a:solidFill>
                  <a:prstClr val="black">
                    <a:tint val="75000"/>
                  </a:prstClr>
                </a:solidFill>
              </a:rPr>
              <a:pPr/>
              <a:t>‹#›</a:t>
            </a:fld>
            <a:endParaRPr lang="en-US">
              <a:solidFill>
                <a:prstClr val="black">
                  <a:tint val="75000"/>
                </a:prstClr>
              </a:solidFill>
            </a:endParaRPr>
          </a:p>
        </p:txBody>
      </p:sp>
      <p:sp>
        <p:nvSpPr>
          <p:cNvPr id="4" name="Title 3"/>
          <p:cNvSpPr>
            <a:spLocks noGrp="1"/>
          </p:cNvSpPr>
          <p:nvPr>
            <p:ph type="title" hasCustomPrompt="1"/>
          </p:nvPr>
        </p:nvSpPr>
        <p:spPr>
          <a:xfrm>
            <a:off x="457200" y="2163560"/>
            <a:ext cx="8229600" cy="891760"/>
          </a:xfrm>
        </p:spPr>
        <p:txBody>
          <a:bodyPr>
            <a:noAutofit/>
          </a:bodyPr>
          <a:lstStyle>
            <a:lvl1pPr>
              <a:defRPr sz="7200" baseline="0"/>
            </a:lvl1pPr>
          </a:lstStyle>
          <a:p>
            <a:r>
              <a:rPr lang="en-US" dirty="0" smtClean="0"/>
              <a:t>My Name</a:t>
            </a:r>
            <a:endParaRPr lang="en-US" dirty="0"/>
          </a:p>
        </p:txBody>
      </p:sp>
      <p:sp>
        <p:nvSpPr>
          <p:cNvPr id="11" name="Text Placeholder 10"/>
          <p:cNvSpPr>
            <a:spLocks noGrp="1"/>
          </p:cNvSpPr>
          <p:nvPr>
            <p:ph type="body" sz="quarter" idx="13" hasCustomPrompt="1"/>
          </p:nvPr>
        </p:nvSpPr>
        <p:spPr>
          <a:xfrm>
            <a:off x="457200" y="3062284"/>
            <a:ext cx="8229600" cy="725732"/>
          </a:xfrm>
        </p:spPr>
        <p:txBody>
          <a:bodyPr>
            <a:noAutofit/>
          </a:bodyPr>
          <a:lstStyle>
            <a:lvl1pPr marL="0" indent="0" algn="ctr">
              <a:buFontTx/>
              <a:buNone/>
              <a:defRPr sz="5400">
                <a:solidFill>
                  <a:srgbClr val="00C7E8"/>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@twitter</a:t>
            </a:r>
            <a:endParaRPr lang="en-US" dirty="0"/>
          </a:p>
        </p:txBody>
      </p:sp>
    </p:spTree>
    <p:extLst>
      <p:ext uri="{BB962C8B-B14F-4D97-AF65-F5344CB8AC3E}">
        <p14:creationId xmlns:p14="http://schemas.microsoft.com/office/powerpoint/2010/main" val="2696958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10" name="Rectangle 9"/>
          <p:cNvSpPr/>
          <p:nvPr userDrawn="1"/>
        </p:nvSpPr>
        <p:spPr>
          <a:xfrm>
            <a:off x="0" y="4841876"/>
            <a:ext cx="9144000" cy="301625"/>
          </a:xfrm>
          <a:prstGeom prst="rect">
            <a:avLst/>
          </a:prstGeom>
          <a:solidFill>
            <a:srgbClr val="42424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p:cNvSpPr>
            <a:spLocks noGrp="1"/>
          </p:cNvSpPr>
          <p:nvPr>
            <p:ph type="title" hasCustomPrompt="1"/>
          </p:nvPr>
        </p:nvSpPr>
        <p:spPr>
          <a:xfrm>
            <a:off x="1510775" y="238825"/>
            <a:ext cx="7280167" cy="368829"/>
          </a:xfrm>
        </p:spPr>
        <p:txBody>
          <a:bodyPr rIns="0">
            <a:noAutofit/>
          </a:bodyPr>
          <a:lstStyle>
            <a:lvl1pPr algn="r">
              <a:defRPr sz="2800" b="1" baseline="0">
                <a:solidFill>
                  <a:srgbClr val="424242"/>
                </a:solidFill>
              </a:defRPr>
            </a:lvl1pPr>
          </a:lstStyle>
          <a:p>
            <a:r>
              <a:rPr lang="en-US" dirty="0" smtClean="0"/>
              <a:t>Blank Slide</a:t>
            </a:r>
            <a:endParaRPr lang="en-US" dirty="0"/>
          </a:p>
        </p:txBody>
      </p:sp>
      <p:pic>
        <p:nvPicPr>
          <p:cNvPr id="6" name="Picture 5"/>
          <p:cNvPicPr>
            <a:picLocks noChangeAspect="1"/>
          </p:cNvPicPr>
          <p:nvPr userDrawn="1"/>
        </p:nvPicPr>
        <p:blipFill>
          <a:blip r:embed="rId2"/>
          <a:stretch>
            <a:fillRect/>
          </a:stretch>
        </p:blipFill>
        <p:spPr>
          <a:xfrm>
            <a:off x="306533" y="205855"/>
            <a:ext cx="1053540" cy="426434"/>
          </a:xfrm>
          <a:prstGeom prst="rect">
            <a:avLst/>
          </a:prstGeom>
        </p:spPr>
      </p:pic>
      <p:cxnSp>
        <p:nvCxnSpPr>
          <p:cNvPr id="9" name="Straight Connector 8"/>
          <p:cNvCxnSpPr/>
          <p:nvPr userDrawn="1"/>
        </p:nvCxnSpPr>
        <p:spPr>
          <a:xfrm flipH="1">
            <a:off x="306533" y="747250"/>
            <a:ext cx="8484406" cy="0"/>
          </a:xfrm>
          <a:prstGeom prst="line">
            <a:avLst/>
          </a:prstGeom>
          <a:ln w="12700">
            <a:solidFill>
              <a:schemeClr val="tx1">
                <a:lumMod val="50000"/>
                <a:lumOff val="50000"/>
              </a:schemeClr>
            </a:solidFill>
          </a:ln>
          <a:effectLst/>
          <a:scene3d>
            <a:camera prst="orthographicFront"/>
            <a:lightRig rig="threePt" dir="t"/>
          </a:scene3d>
          <a:sp3d>
            <a:bevelT prst="relaxedInset"/>
          </a:sp3d>
        </p:spPr>
        <p:style>
          <a:lnRef idx="2">
            <a:schemeClr val="accent1"/>
          </a:lnRef>
          <a:fillRef idx="0">
            <a:schemeClr val="accent1"/>
          </a:fillRef>
          <a:effectRef idx="1">
            <a:schemeClr val="accent1"/>
          </a:effectRef>
          <a:fontRef idx="minor">
            <a:schemeClr val="tx1"/>
          </a:fontRef>
        </p:style>
      </p:cxnSp>
      <p:sp>
        <p:nvSpPr>
          <p:cNvPr id="28" name="Slide Number Placeholder 27"/>
          <p:cNvSpPr>
            <a:spLocks noGrp="1"/>
          </p:cNvSpPr>
          <p:nvPr>
            <p:ph type="sldNum" sz="quarter" idx="12"/>
          </p:nvPr>
        </p:nvSpPr>
        <p:spPr>
          <a:xfrm>
            <a:off x="6553200" y="4854573"/>
            <a:ext cx="2133600" cy="273844"/>
          </a:xfrm>
        </p:spPr>
        <p:txBody>
          <a:bodyPr/>
          <a:lstStyle/>
          <a:p>
            <a:fld id="{7C7267D6-2790-204E-84BC-7AAFCD6E49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6645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ic title">
    <p:spTree>
      <p:nvGrpSpPr>
        <p:cNvPr id="1" name=""/>
        <p:cNvGrpSpPr/>
        <p:nvPr/>
      </p:nvGrpSpPr>
      <p:grpSpPr>
        <a:xfrm>
          <a:off x="0" y="0"/>
          <a:ext cx="0" cy="0"/>
          <a:chOff x="0" y="0"/>
          <a:chExt cx="0" cy="0"/>
        </a:xfrm>
      </p:grpSpPr>
      <p:sp>
        <p:nvSpPr>
          <p:cNvPr id="10" name="Rectangle 9"/>
          <p:cNvSpPr/>
          <p:nvPr userDrawn="1"/>
        </p:nvSpPr>
        <p:spPr>
          <a:xfrm>
            <a:off x="0" y="4841876"/>
            <a:ext cx="9144000" cy="301625"/>
          </a:xfrm>
          <a:prstGeom prst="rect">
            <a:avLst/>
          </a:prstGeom>
          <a:solidFill>
            <a:srgbClr val="42424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p:cNvSpPr>
            <a:spLocks noGrp="1"/>
          </p:cNvSpPr>
          <p:nvPr>
            <p:ph type="title" hasCustomPrompt="1"/>
          </p:nvPr>
        </p:nvSpPr>
        <p:spPr>
          <a:xfrm>
            <a:off x="907525" y="1429450"/>
            <a:ext cx="7280167" cy="2205926"/>
          </a:xfrm>
        </p:spPr>
        <p:txBody>
          <a:bodyPr rIns="0">
            <a:noAutofit/>
          </a:bodyPr>
          <a:lstStyle>
            <a:lvl1pPr algn="ctr">
              <a:defRPr sz="7200" b="1" baseline="0">
                <a:solidFill>
                  <a:srgbClr val="424242"/>
                </a:solidFill>
              </a:defRPr>
            </a:lvl1pPr>
          </a:lstStyle>
          <a:p>
            <a:r>
              <a:rPr lang="en-US" dirty="0" smtClean="0"/>
              <a:t>Topic title slide</a:t>
            </a:r>
            <a:endParaRPr lang="en-US" dirty="0"/>
          </a:p>
        </p:txBody>
      </p:sp>
      <p:pic>
        <p:nvPicPr>
          <p:cNvPr id="6" name="Picture 5"/>
          <p:cNvPicPr>
            <a:picLocks noChangeAspect="1"/>
          </p:cNvPicPr>
          <p:nvPr userDrawn="1"/>
        </p:nvPicPr>
        <p:blipFill>
          <a:blip r:embed="rId2"/>
          <a:stretch>
            <a:fillRect/>
          </a:stretch>
        </p:blipFill>
        <p:spPr>
          <a:xfrm>
            <a:off x="306533" y="205855"/>
            <a:ext cx="1053540" cy="426434"/>
          </a:xfrm>
          <a:prstGeom prst="rect">
            <a:avLst/>
          </a:prstGeom>
        </p:spPr>
      </p:pic>
      <p:cxnSp>
        <p:nvCxnSpPr>
          <p:cNvPr id="9" name="Straight Connector 8"/>
          <p:cNvCxnSpPr/>
          <p:nvPr userDrawn="1"/>
        </p:nvCxnSpPr>
        <p:spPr>
          <a:xfrm flipH="1">
            <a:off x="306533" y="747250"/>
            <a:ext cx="8484406" cy="0"/>
          </a:xfrm>
          <a:prstGeom prst="line">
            <a:avLst/>
          </a:prstGeom>
          <a:ln w="12700">
            <a:solidFill>
              <a:schemeClr val="tx1">
                <a:lumMod val="50000"/>
                <a:lumOff val="50000"/>
              </a:schemeClr>
            </a:solidFill>
          </a:ln>
          <a:effectLst/>
          <a:scene3d>
            <a:camera prst="orthographicFront"/>
            <a:lightRig rig="threePt" dir="t"/>
          </a:scene3d>
          <a:sp3d>
            <a:bevelT prst="relaxedInset"/>
          </a:sp3d>
        </p:spPr>
        <p:style>
          <a:lnRef idx="2">
            <a:schemeClr val="accent1"/>
          </a:lnRef>
          <a:fillRef idx="0">
            <a:schemeClr val="accent1"/>
          </a:fillRef>
          <a:effectRef idx="1">
            <a:schemeClr val="accent1"/>
          </a:effectRef>
          <a:fontRef idx="minor">
            <a:schemeClr val="tx1"/>
          </a:fontRef>
        </p:style>
      </p:cxnSp>
      <p:sp>
        <p:nvSpPr>
          <p:cNvPr id="5" name="Slide Number Placeholder 4"/>
          <p:cNvSpPr>
            <a:spLocks noGrp="1"/>
          </p:cNvSpPr>
          <p:nvPr>
            <p:ph type="sldNum" sz="quarter" idx="12"/>
          </p:nvPr>
        </p:nvSpPr>
        <p:spPr>
          <a:xfrm>
            <a:off x="6553200" y="4854573"/>
            <a:ext cx="2133600" cy="273844"/>
          </a:xfrm>
        </p:spPr>
        <p:txBody>
          <a:bodyPr/>
          <a:lstStyle/>
          <a:p>
            <a:fld id="{7C7267D6-2790-204E-84BC-7AAFCD6E49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789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oint with emphasis">
    <p:spTree>
      <p:nvGrpSpPr>
        <p:cNvPr id="1" name=""/>
        <p:cNvGrpSpPr/>
        <p:nvPr/>
      </p:nvGrpSpPr>
      <p:grpSpPr>
        <a:xfrm>
          <a:off x="0" y="0"/>
          <a:ext cx="0" cy="0"/>
          <a:chOff x="0" y="0"/>
          <a:chExt cx="0" cy="0"/>
        </a:xfrm>
      </p:grpSpPr>
      <p:sp>
        <p:nvSpPr>
          <p:cNvPr id="10" name="Rectangle 9"/>
          <p:cNvSpPr/>
          <p:nvPr userDrawn="1"/>
        </p:nvSpPr>
        <p:spPr>
          <a:xfrm>
            <a:off x="0" y="4841876"/>
            <a:ext cx="9144000" cy="301625"/>
          </a:xfrm>
          <a:prstGeom prst="rect">
            <a:avLst/>
          </a:prstGeom>
          <a:solidFill>
            <a:srgbClr val="42424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p:cNvSpPr>
            <a:spLocks noGrp="1"/>
          </p:cNvSpPr>
          <p:nvPr>
            <p:ph type="title" hasCustomPrompt="1"/>
          </p:nvPr>
        </p:nvSpPr>
        <p:spPr>
          <a:xfrm>
            <a:off x="907525" y="1155550"/>
            <a:ext cx="7280167" cy="1141523"/>
          </a:xfrm>
        </p:spPr>
        <p:txBody>
          <a:bodyPr rIns="0" anchor="b" anchorCtr="0">
            <a:normAutofit/>
          </a:bodyPr>
          <a:lstStyle>
            <a:lvl1pPr algn="ctr">
              <a:defRPr sz="6600" b="1" cap="all" baseline="0">
                <a:solidFill>
                  <a:srgbClr val="424242"/>
                </a:solidFill>
              </a:defRPr>
            </a:lvl1pPr>
          </a:lstStyle>
          <a:p>
            <a:r>
              <a:rPr lang="en-US" dirty="0" smtClean="0"/>
              <a:t>Major Point</a:t>
            </a:r>
            <a:endParaRPr lang="en-US" dirty="0"/>
          </a:p>
        </p:txBody>
      </p:sp>
      <p:pic>
        <p:nvPicPr>
          <p:cNvPr id="6" name="Picture 5"/>
          <p:cNvPicPr>
            <a:picLocks noChangeAspect="1"/>
          </p:cNvPicPr>
          <p:nvPr userDrawn="1"/>
        </p:nvPicPr>
        <p:blipFill>
          <a:blip r:embed="rId2"/>
          <a:stretch>
            <a:fillRect/>
          </a:stretch>
        </p:blipFill>
        <p:spPr>
          <a:xfrm>
            <a:off x="306533" y="205855"/>
            <a:ext cx="1053540" cy="426434"/>
          </a:xfrm>
          <a:prstGeom prst="rect">
            <a:avLst/>
          </a:prstGeom>
        </p:spPr>
      </p:pic>
      <p:cxnSp>
        <p:nvCxnSpPr>
          <p:cNvPr id="9" name="Straight Connector 8"/>
          <p:cNvCxnSpPr/>
          <p:nvPr userDrawn="1"/>
        </p:nvCxnSpPr>
        <p:spPr>
          <a:xfrm flipH="1">
            <a:off x="306533" y="747250"/>
            <a:ext cx="8484406" cy="0"/>
          </a:xfrm>
          <a:prstGeom prst="line">
            <a:avLst/>
          </a:prstGeom>
          <a:ln w="12700">
            <a:solidFill>
              <a:schemeClr val="tx1">
                <a:lumMod val="50000"/>
                <a:lumOff val="50000"/>
              </a:schemeClr>
            </a:solidFill>
          </a:ln>
          <a:effectLst/>
          <a:scene3d>
            <a:camera prst="orthographicFront"/>
            <a:lightRig rig="threePt" dir="t"/>
          </a:scene3d>
          <a:sp3d>
            <a:bevelT prst="relaxedInset"/>
          </a:sp3d>
        </p:spPr>
        <p:style>
          <a:lnRef idx="2">
            <a:schemeClr val="accent1"/>
          </a:lnRef>
          <a:fillRef idx="0">
            <a:schemeClr val="accent1"/>
          </a:fillRef>
          <a:effectRef idx="1">
            <a:schemeClr val="accent1"/>
          </a:effectRef>
          <a:fontRef idx="minor">
            <a:schemeClr val="tx1"/>
          </a:fontRef>
        </p:style>
      </p:cxnSp>
      <p:sp>
        <p:nvSpPr>
          <p:cNvPr id="5" name="Slide Number Placeholder 4"/>
          <p:cNvSpPr>
            <a:spLocks noGrp="1"/>
          </p:cNvSpPr>
          <p:nvPr>
            <p:ph type="sldNum" sz="quarter" idx="12"/>
          </p:nvPr>
        </p:nvSpPr>
        <p:spPr>
          <a:xfrm>
            <a:off x="6553200" y="4854573"/>
            <a:ext cx="2133600" cy="273844"/>
          </a:xfrm>
        </p:spPr>
        <p:txBody>
          <a:bodyPr/>
          <a:lstStyle/>
          <a:p>
            <a:fld id="{7C7267D6-2790-204E-84BC-7AAFCD6E49A5}" type="slidenum">
              <a:rPr lang="en-US" smtClean="0">
                <a:solidFill>
                  <a:prstClr val="black">
                    <a:tint val="75000"/>
                  </a:prstClr>
                </a:solidFill>
              </a:rPr>
              <a:pPr/>
              <a:t>‹#›</a:t>
            </a:fld>
            <a:endParaRPr lang="en-US">
              <a:solidFill>
                <a:prstClr val="black">
                  <a:tint val="75000"/>
                </a:prstClr>
              </a:solidFill>
            </a:endParaRPr>
          </a:p>
        </p:txBody>
      </p:sp>
      <p:sp>
        <p:nvSpPr>
          <p:cNvPr id="4" name="Text Placeholder 3"/>
          <p:cNvSpPr>
            <a:spLocks noGrp="1"/>
          </p:cNvSpPr>
          <p:nvPr>
            <p:ph type="body" sz="quarter" idx="13" hasCustomPrompt="1"/>
          </p:nvPr>
        </p:nvSpPr>
        <p:spPr>
          <a:xfrm>
            <a:off x="1754173" y="2309901"/>
            <a:ext cx="5645677" cy="1748878"/>
          </a:xfrm>
        </p:spPr>
        <p:txBody>
          <a:bodyPr>
            <a:noAutofit/>
          </a:bodyPr>
          <a:lstStyle>
            <a:lvl1pPr marL="0" indent="0" algn="ctr">
              <a:spcBef>
                <a:spcPts val="864"/>
              </a:spcBef>
              <a:buNone/>
              <a:defRPr sz="4000" kern="1200" baseline="0">
                <a:solidFill>
                  <a:srgbClr val="00C7E8"/>
                </a:solidFill>
              </a:defRPr>
            </a:lvl1pPr>
          </a:lstStyle>
          <a:p>
            <a:pPr lvl="0"/>
            <a:r>
              <a:rPr lang="en-US" dirty="0" smtClean="0"/>
              <a:t>With a one sentence summary of emphasis for the major point</a:t>
            </a:r>
            <a:endParaRPr lang="en-US" dirty="0"/>
          </a:p>
        </p:txBody>
      </p:sp>
    </p:spTree>
    <p:extLst>
      <p:ext uri="{BB962C8B-B14F-4D97-AF65-F5344CB8AC3E}">
        <p14:creationId xmlns:p14="http://schemas.microsoft.com/office/powerpoint/2010/main" val="537599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E8E8E8"/>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r>
              <a:rPr lang="en-US" dirty="0" smtClean="0">
                <a:solidFill>
                  <a:prstClr val="black">
                    <a:tint val="75000"/>
                  </a:prstClr>
                </a:solidFill>
              </a:rPr>
              <a:t>Footer</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7C7267D6-2790-204E-84BC-7AAFCD6E49A5}"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5582562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98" r:id="rId11"/>
  </p:sldLayoutIdLst>
  <p:hf hdr="0" dt="0"/>
  <p:txStyles>
    <p:titleStyle>
      <a:lvl1pPr algn="ctr" defTabSz="457200" rtl="0" eaLnBrk="1" latinLnBrk="0" hangingPunct="1">
        <a:spcBef>
          <a:spcPct val="0"/>
        </a:spcBef>
        <a:buNone/>
        <a:defRPr sz="4400" b="1" kern="1200">
          <a:solidFill>
            <a:srgbClr val="424242"/>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3AF2CCDD-D89F-0548-AD8C-4B880692335A}" type="datetimeFigureOut">
              <a:rPr lang="en-US" smtClean="0">
                <a:solidFill>
                  <a:prstClr val="black">
                    <a:tint val="75000"/>
                  </a:prstClr>
                </a:solidFill>
              </a:rPr>
              <a:pPr defTabSz="457200"/>
              <a:t>7/10/2013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68A36715-BB47-7548-ABE8-C118FE6290B1}"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5213581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97"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8.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92.png"/><Relationship Id="rId1" Type="http://schemas.openxmlformats.org/officeDocument/2006/relationships/slideLayout" Target="../slideLayouts/slideLayout8.xml"/></Relationships>
</file>

<file path=ppt/slides/_rels/slide12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8.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7.xml.rels><?xml version="1.0" encoding="UTF-8" standalone="yes"?>
<Relationships xmlns="http://schemas.openxmlformats.org/package/2006/relationships"><Relationship Id="rId2" Type="http://schemas.openxmlformats.org/officeDocument/2006/relationships/image" Target="../media/image93.gif"/><Relationship Id="rId1" Type="http://schemas.openxmlformats.org/officeDocument/2006/relationships/slideLayout" Target="../slideLayouts/slideLayout8.xml"/></Relationships>
</file>

<file path=ppt/slides/_rels/slide12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8.xml"/></Relationships>
</file>

<file path=ppt/slides/_rels/slide12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3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8.xml"/></Relationships>
</file>

<file path=ppt/slides/_rels/slide13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8.xml"/></Relationships>
</file>

<file path=ppt/slides/_rels/slide13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8.xml"/></Relationships>
</file>

<file path=ppt/slides/_rels/slide13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8.xml"/></Relationships>
</file>

<file path=ppt/slides/_rels/slide13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8.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8.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40.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8.xml"/></Relationships>
</file>

<file path=ppt/slides/_rels/slide14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8.xml"/></Relationships>
</file>

<file path=ppt/slides/_rels/slide14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8.xml"/></Relationships>
</file>

<file path=ppt/slides/_rels/slide14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8.xml"/></Relationships>
</file>

<file path=ppt/slides/_rels/slide14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8.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8.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8.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8.xml"/></Relationships>
</file>

<file path=ppt/slides/_rels/slide15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8.xml"/></Relationships>
</file>

<file path=ppt/slides/_rels/slide15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8.xml"/></Relationships>
</file>

<file path=ppt/slides/_rels/slide15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8.xml"/></Relationships>
</file>

<file path=ppt/slides/_rels/slide15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8.xml"/><Relationship Id="rId5" Type="http://schemas.openxmlformats.org/officeDocument/2006/relationships/image" Target="../media/image111.jpeg"/><Relationship Id="rId4" Type="http://schemas.openxmlformats.org/officeDocument/2006/relationships/image" Target="../media/image110.jpeg"/></Relationships>
</file>

<file path=ppt/slides/_rels/slide15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8.xml"/></Relationships>
</file>

<file path=ppt/slides/_rels/slide15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6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8.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2.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8.xml"/></Relationships>
</file>

<file path=ppt/slides/_rels/slide163.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8.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8.xml"/><Relationship Id="rId5" Type="http://schemas.openxmlformats.org/officeDocument/2006/relationships/image" Target="../media/image121.png"/><Relationship Id="rId4" Type="http://schemas.openxmlformats.org/officeDocument/2006/relationships/image" Target="../media/image120.png"/></Relationships>
</file>

<file path=ppt/slides/_rels/slide166.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8.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8.xml"/></Relationships>
</file>

<file path=ppt/slides/_rels/slide17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8.xml"/></Relationships>
</file>

<file path=ppt/slides/_rels/slide17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8.xml"/></Relationships>
</file>

<file path=ppt/slides/_rels/slide17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8.xml"/></Relationships>
</file>

<file path=ppt/slides/_rels/slide17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8.xml"/></Relationships>
</file>

<file path=ppt/slides/_rels/slide17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8.xml"/></Relationships>
</file>

<file path=ppt/slides/_rels/slide17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8.xml"/></Relationships>
</file>

<file path=ppt/slides/_rels/slide17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8.xml"/></Relationships>
</file>

<file path=ppt/slides/_rels/slide17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8.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180.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8.xml"/></Relationships>
</file>

<file path=ppt/slides/_rels/slide181.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8.xml"/></Relationships>
</file>

<file path=ppt/slides/_rels/slide182.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8.xml"/></Relationships>
</file>

<file path=ppt/slides/_rels/slide183.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8.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5.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8.xml"/></Relationships>
</file>

<file path=ppt/slides/_rels/slide186.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8.xml"/></Relationships>
</file>

<file path=ppt/slides/_rels/slide187.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8.xml"/></Relationships>
</file>

<file path=ppt/slides/_rels/slide188.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8.xml"/></Relationships>
</file>

<file path=ppt/slides/_rels/slide189.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hyperlink" Target="http://www.flickr.com/photos/theperplexingparadox/" TargetMode="External"/><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1.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8.xml"/></Relationships>
</file>

<file path=ppt/slides/_rels/slide192.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8.xml"/></Relationships>
</file>

<file path=ppt/slides/_rels/slide193.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8.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5.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8.xml"/></Relationships>
</file>

<file path=ppt/slides/_rels/slide196.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8.xml"/></Relationships>
</file>

<file path=ppt/slides/_rels/slide197.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8.xml"/></Relationships>
</file>

<file path=ppt/slides/_rels/slide198.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8.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hyperlink" Target="http://www.flickr.com/photos/theperplexingparadox/" TargetMode="External"/><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200.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8.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2.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8.xml"/></Relationships>
</file>

<file path=ppt/slides/_rels/slide203.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8.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5.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8.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7.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8.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3.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8.xml"/></Relationships>
</file>

<file path=ppt/slides/_rels/slide214.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8.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8.xml"/><Relationship Id="rId6" Type="http://schemas.openxmlformats.org/officeDocument/2006/relationships/image" Target="../media/image11.gif"/><Relationship Id="rId5" Type="http://schemas.openxmlformats.org/officeDocument/2006/relationships/image" Target="../media/image10.png"/><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xml"/><Relationship Id="rId4" Type="http://schemas.openxmlformats.org/officeDocument/2006/relationships/image" Target="../media/image55.png"/></Relationships>
</file>

<file path=ppt/slides/_rels/slide7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8.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p:txBody>
          <a:bodyPr/>
          <a:lstStyle/>
          <a:p>
            <a:r>
              <a:rPr lang="en-US" dirty="0" smtClean="0"/>
              <a:t>Wil Reynolds</a:t>
            </a:r>
            <a:endParaRPr lang="en-US" dirty="0"/>
          </a:p>
        </p:txBody>
      </p:sp>
      <p:sp>
        <p:nvSpPr>
          <p:cNvPr id="7" name="Text Placeholder 6"/>
          <p:cNvSpPr>
            <a:spLocks noGrp="1"/>
          </p:cNvSpPr>
          <p:nvPr>
            <p:ph type="body" sz="quarter" idx="14"/>
          </p:nvPr>
        </p:nvSpPr>
        <p:spPr/>
        <p:txBody>
          <a:bodyPr>
            <a:normAutofit fontScale="92500" lnSpcReduction="20000"/>
          </a:bodyPr>
          <a:lstStyle/>
          <a:p>
            <a:r>
              <a:rPr lang="en-US" dirty="0">
                <a:solidFill>
                  <a:prstClr val="black"/>
                </a:solidFill>
                <a:latin typeface="Helvetica"/>
                <a:cs typeface="Helvetica"/>
              </a:rPr>
              <a:t>The Internet Hates Us, can #RCS fix that?</a:t>
            </a:r>
          </a:p>
        </p:txBody>
      </p:sp>
    </p:spTree>
    <p:extLst>
      <p:ext uri="{BB962C8B-B14F-4D97-AF65-F5344CB8AC3E}">
        <p14:creationId xmlns:p14="http://schemas.microsoft.com/office/powerpoint/2010/main" val="30219898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TextBox 4"/>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1026" name="Picture 2" descr="http://images2.fanpop.com/image/photos/14500000/MJ-Man-in-the-mirror-man-in-the-mirror-14591561-1280-694.jpg"/>
          <p:cNvPicPr>
            <a:picLocks noChangeAspect="1" noChangeArrowheads="1"/>
          </p:cNvPicPr>
          <p:nvPr/>
        </p:nvPicPr>
        <p:blipFill rotWithShape="1">
          <a:blip r:embed="rId2">
            <a:extLst>
              <a:ext uri="{28A0092B-C50C-407E-A947-70E740481C1C}">
                <a14:useLocalDpi xmlns:a14="http://schemas.microsoft.com/office/drawing/2010/main" val="0"/>
              </a:ext>
            </a:extLst>
          </a:blip>
          <a:srcRect b="11146"/>
          <a:stretch/>
        </p:blipFill>
        <p:spPr bwMode="auto">
          <a:xfrm>
            <a:off x="-2" y="691038"/>
            <a:ext cx="9144001" cy="43953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770440" y="3647480"/>
            <a:ext cx="5334001" cy="923330"/>
          </a:xfrm>
          <a:prstGeom prst="rect">
            <a:avLst/>
          </a:prstGeom>
          <a:noFill/>
        </p:spPr>
        <p:txBody>
          <a:bodyPr wrap="square" rtlCol="0">
            <a:spAutoFit/>
          </a:bodyPr>
          <a:lstStyle/>
          <a:p>
            <a:r>
              <a:rPr lang="en-US" sz="5400" dirty="0">
                <a:solidFill>
                  <a:schemeClr val="bg1">
                    <a:lumMod val="95000"/>
                  </a:schemeClr>
                </a:solidFill>
              </a:rPr>
              <a:t>Man in the </a:t>
            </a:r>
            <a:r>
              <a:rPr lang="en-US" sz="5400" dirty="0" smtClean="0">
                <a:solidFill>
                  <a:schemeClr val="bg1">
                    <a:lumMod val="95000"/>
                  </a:schemeClr>
                </a:solidFill>
              </a:rPr>
              <a:t>mirror</a:t>
            </a:r>
            <a:endParaRPr lang="en-US" sz="5400" dirty="0">
              <a:solidFill>
                <a:schemeClr val="bg1">
                  <a:lumMod val="95000"/>
                </a:schemeClr>
              </a:solidFill>
            </a:endParaRPr>
          </a:p>
        </p:txBody>
      </p:sp>
    </p:spTree>
    <p:extLst>
      <p:ext uri="{BB962C8B-B14F-4D97-AF65-F5344CB8AC3E}">
        <p14:creationId xmlns:p14="http://schemas.microsoft.com/office/powerpoint/2010/main" val="369993375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47750"/>
            <a:ext cx="9143999" cy="3200400"/>
          </a:xfrm>
        </p:spPr>
        <p:txBody>
          <a:bodyPr>
            <a:normAutofit/>
          </a:bodyPr>
          <a:lstStyle/>
          <a:p>
            <a:endParaRPr lang="en-US" u="sng"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41986" name="Picture 2" descr="http://www.sassglobaltravel.com/wp-content/uploads/2013/04/avalanche.fraktik.com_.jpg"/>
          <p:cNvPicPr>
            <a:picLocks noChangeAspect="1" noChangeArrowheads="1"/>
          </p:cNvPicPr>
          <p:nvPr/>
        </p:nvPicPr>
        <p:blipFill rotWithShape="1">
          <a:blip r:embed="rId2">
            <a:extLst>
              <a:ext uri="{28A0092B-C50C-407E-A947-70E740481C1C}">
                <a14:useLocalDpi xmlns:a14="http://schemas.microsoft.com/office/drawing/2010/main" val="0"/>
              </a:ext>
            </a:extLst>
          </a:blip>
          <a:srcRect t="24333" b="5130"/>
          <a:stretch/>
        </p:blipFill>
        <p:spPr bwMode="auto">
          <a:xfrm>
            <a:off x="0" y="742950"/>
            <a:ext cx="9236364" cy="440055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0" y="3721654"/>
            <a:ext cx="9153525" cy="1033464"/>
          </a:xfrm>
          <a:prstGeom prst="rect">
            <a:avLst/>
          </a:prstGeom>
          <a:solidFill>
            <a:schemeClr val="bg1">
              <a:alpha val="66000"/>
            </a:schemeClr>
          </a:solidFill>
        </p:spPr>
        <p:txBody>
          <a:bodyPr vert="horz" lIns="91440" tIns="45720" rIns="0" bIns="45720" rtlCol="0" anchor="ctr">
            <a:normAutofit fontScale="90000" lnSpcReduction="10000"/>
          </a:bodyPr>
          <a:lstStyle>
            <a:lvl1pPr algn="ctr" defTabSz="457200" rtl="0" eaLnBrk="1" latinLnBrk="0" hangingPunct="1">
              <a:spcBef>
                <a:spcPct val="0"/>
              </a:spcBef>
              <a:buNone/>
              <a:defRPr sz="7200" b="1" kern="1200" baseline="0">
                <a:solidFill>
                  <a:srgbClr val="424242"/>
                </a:solidFill>
                <a:latin typeface="+mj-lt"/>
                <a:ea typeface="+mj-ea"/>
                <a:cs typeface="+mj-cs"/>
              </a:defRPr>
            </a:lvl1pPr>
          </a:lstStyle>
          <a:p>
            <a:r>
              <a:rPr lang="en-US" dirty="0" err="1" smtClean="0">
                <a:solidFill>
                  <a:srgbClr val="FF0000"/>
                </a:solidFill>
              </a:rPr>
              <a:t>Avin</a:t>
            </a:r>
            <a:r>
              <a:rPr lang="en-US" dirty="0" smtClean="0">
                <a:solidFill>
                  <a:srgbClr val="FF0000"/>
                </a:solidFill>
              </a:rPr>
              <a:t>-ash-</a:t>
            </a:r>
            <a:r>
              <a:rPr lang="en-US" dirty="0" err="1" smtClean="0">
                <a:solidFill>
                  <a:srgbClr val="FF0000"/>
                </a:solidFill>
              </a:rPr>
              <a:t>lanche</a:t>
            </a:r>
            <a:r>
              <a:rPr lang="en-US" dirty="0" smtClean="0">
                <a:solidFill>
                  <a:srgbClr val="FF0000"/>
                </a:solidFill>
              </a:rPr>
              <a:t>!</a:t>
            </a:r>
            <a:endParaRPr lang="en-US" dirty="0">
              <a:solidFill>
                <a:srgbClr val="FF0000"/>
              </a:solidFill>
              <a:latin typeface="Cambria Math" pitchFamily="18" charset="0"/>
              <a:ea typeface="Cambria Math" pitchFamily="18" charset="0"/>
            </a:endParaRPr>
          </a:p>
        </p:txBody>
      </p:sp>
      <p:pic>
        <p:nvPicPr>
          <p:cNvPr id="3074" name="Picture 2" descr="https://lh4.googleusercontent.com/-mreheigAwpI/UT1bto6dr9I/AAAAAAAAOy4/9JPnL6xHv_s/s553-no/avinash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742950"/>
            <a:ext cx="2673903" cy="2673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712284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47750"/>
            <a:ext cx="9143999" cy="3200400"/>
          </a:xfrm>
        </p:spPr>
        <p:txBody>
          <a:bodyPr>
            <a:normAutofit/>
          </a:bodyPr>
          <a:lstStyle/>
          <a:p>
            <a:endParaRPr lang="en-US" u="sng"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9" y="-2218"/>
            <a:ext cx="9139701" cy="5164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691571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47750"/>
            <a:ext cx="9143999" cy="3200400"/>
          </a:xfrm>
        </p:spPr>
        <p:txBody>
          <a:bodyPr>
            <a:normAutofit/>
          </a:bodyPr>
          <a:lstStyle/>
          <a:p>
            <a:endParaRPr lang="en-US" u="sng"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742948"/>
            <a:ext cx="8772525" cy="4397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227072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47750"/>
            <a:ext cx="9143999" cy="3200400"/>
          </a:xfrm>
        </p:spPr>
        <p:txBody>
          <a:bodyPr>
            <a:normAutofit/>
          </a:bodyPr>
          <a:lstStyle/>
          <a:p>
            <a:endParaRPr lang="en-US" u="sng"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18018"/>
            <a:ext cx="9144000" cy="2792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a:off x="5791200" y="2571750"/>
            <a:ext cx="0" cy="1371600"/>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5105400" y="1962150"/>
            <a:ext cx="3352800" cy="369332"/>
          </a:xfrm>
          <a:prstGeom prst="rect">
            <a:avLst/>
          </a:prstGeom>
          <a:noFill/>
        </p:spPr>
        <p:txBody>
          <a:bodyPr wrap="square" rtlCol="0">
            <a:spAutoFit/>
          </a:bodyPr>
          <a:lstStyle/>
          <a:p>
            <a:r>
              <a:rPr lang="en-US" dirty="0" err="1" smtClean="0"/>
              <a:t>Wha</a:t>
            </a:r>
            <a:r>
              <a:rPr lang="en-US" dirty="0" smtClean="0"/>
              <a:t> happened?????</a:t>
            </a:r>
            <a:endParaRPr lang="en-US" dirty="0"/>
          </a:p>
        </p:txBody>
      </p:sp>
    </p:spTree>
    <p:extLst>
      <p:ext uri="{BB962C8B-B14F-4D97-AF65-F5344CB8AC3E}">
        <p14:creationId xmlns:p14="http://schemas.microsoft.com/office/powerpoint/2010/main" val="211398931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47750"/>
            <a:ext cx="9143999" cy="3200400"/>
          </a:xfrm>
        </p:spPr>
        <p:txBody>
          <a:bodyPr>
            <a:normAutofit/>
          </a:bodyPr>
          <a:lstStyle/>
          <a:p>
            <a:endParaRPr lang="en-US" u="sng"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4050" y="738188"/>
            <a:ext cx="5295900" cy="3667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2362200" y="3105150"/>
            <a:ext cx="1524000" cy="838200"/>
          </a:xfrm>
          <a:prstGeom prst="ellipse">
            <a:avLst/>
          </a:prstGeom>
          <a:noFill/>
          <a:ln w="508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480251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47750"/>
            <a:ext cx="9143999" cy="3200400"/>
          </a:xfrm>
        </p:spPr>
        <p:txBody>
          <a:bodyPr>
            <a:normAutofit/>
          </a:bodyPr>
          <a:lstStyle/>
          <a:p>
            <a:endParaRPr lang="en-US" u="sng"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600"/>
          <a:stretch/>
        </p:blipFill>
        <p:spPr bwMode="auto">
          <a:xfrm>
            <a:off x="457200" y="895350"/>
            <a:ext cx="8515350" cy="3086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215234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47750"/>
            <a:ext cx="9143999" cy="3200400"/>
          </a:xfrm>
        </p:spPr>
        <p:txBody>
          <a:bodyPr>
            <a:normAutofit/>
          </a:bodyPr>
          <a:lstStyle/>
          <a:p>
            <a:r>
              <a:rPr lang="en-US" dirty="0" smtClean="0"/>
              <a:t>The DATA</a:t>
            </a:r>
            <a:endParaRPr lang="en-US" u="sng"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197192847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47750"/>
            <a:ext cx="9143999" cy="3200400"/>
          </a:xfrm>
        </p:spPr>
        <p:txBody>
          <a:bodyPr>
            <a:normAutofit/>
          </a:bodyPr>
          <a:lstStyle/>
          <a:p>
            <a:r>
              <a:rPr lang="en-US" dirty="0" smtClean="0"/>
              <a:t>68.8% Referral</a:t>
            </a:r>
            <a:br>
              <a:rPr lang="en-US" dirty="0" smtClean="0"/>
            </a:br>
            <a:r>
              <a:rPr lang="en-US" dirty="0" smtClean="0"/>
              <a:t>25% Direct</a:t>
            </a:r>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99537866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47750"/>
            <a:ext cx="9143999" cy="3200400"/>
          </a:xfrm>
        </p:spPr>
        <p:txBody>
          <a:bodyPr>
            <a:normAutofit/>
          </a:bodyPr>
          <a:lstStyle/>
          <a:p>
            <a:endParaRPr lang="en-US" u="sng"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819150"/>
            <a:ext cx="8229600" cy="4042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289310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
        <p:nvSpPr>
          <p:cNvPr id="7" name="TextBox 6"/>
          <p:cNvSpPr txBox="1"/>
          <p:nvPr/>
        </p:nvSpPr>
        <p:spPr>
          <a:xfrm>
            <a:off x="533400" y="1047750"/>
            <a:ext cx="4038600" cy="2554545"/>
          </a:xfrm>
          <a:prstGeom prst="rect">
            <a:avLst/>
          </a:prstGeom>
          <a:noFill/>
        </p:spPr>
        <p:txBody>
          <a:bodyPr wrap="square" rtlCol="0">
            <a:spAutoFit/>
          </a:bodyPr>
          <a:lstStyle/>
          <a:p>
            <a:r>
              <a:rPr lang="en-US" sz="4000" dirty="0"/>
              <a:t>10% Facebook</a:t>
            </a:r>
            <a:br>
              <a:rPr lang="en-US" sz="4000" dirty="0"/>
            </a:br>
            <a:r>
              <a:rPr lang="en-US" sz="4000" dirty="0" smtClean="0"/>
              <a:t>6.2% </a:t>
            </a:r>
            <a:r>
              <a:rPr lang="en-US" sz="4000" dirty="0"/>
              <a:t>Twitter</a:t>
            </a:r>
            <a:br>
              <a:rPr lang="en-US" sz="4000" dirty="0"/>
            </a:br>
            <a:r>
              <a:rPr lang="en-US" sz="4000" dirty="0" smtClean="0"/>
              <a:t>5.4% </a:t>
            </a:r>
            <a:r>
              <a:rPr lang="en-US" sz="4000" dirty="0"/>
              <a:t>Google</a:t>
            </a:r>
            <a:br>
              <a:rPr lang="en-US" sz="4000" dirty="0"/>
            </a:br>
            <a:r>
              <a:rPr lang="en-US" sz="4000" dirty="0" smtClean="0"/>
              <a:t>4.2% </a:t>
            </a:r>
            <a:r>
              <a:rPr lang="en-US" sz="4000" dirty="0" err="1"/>
              <a:t>Gizmodo</a:t>
            </a:r>
            <a:endParaRPr lang="en-US" sz="4000" dirty="0"/>
          </a:p>
        </p:txBody>
      </p:sp>
      <p:sp>
        <p:nvSpPr>
          <p:cNvPr id="8" name="TextBox 7"/>
          <p:cNvSpPr txBox="1"/>
          <p:nvPr/>
        </p:nvSpPr>
        <p:spPr>
          <a:xfrm>
            <a:off x="4495800" y="1047750"/>
            <a:ext cx="4267200" cy="2554545"/>
          </a:xfrm>
          <a:prstGeom prst="rect">
            <a:avLst/>
          </a:prstGeom>
          <a:noFill/>
        </p:spPr>
        <p:txBody>
          <a:bodyPr wrap="square" rtlCol="0">
            <a:spAutoFit/>
          </a:bodyPr>
          <a:lstStyle/>
          <a:p>
            <a:r>
              <a:rPr lang="en-US" sz="4000" dirty="0" smtClean="0"/>
              <a:t>4.1% </a:t>
            </a:r>
            <a:r>
              <a:rPr lang="en-US" sz="4000" dirty="0" err="1"/>
              <a:t>Mashable</a:t>
            </a:r>
            <a:r>
              <a:rPr lang="en-US" sz="4000" dirty="0"/>
              <a:t/>
            </a:r>
            <a:br>
              <a:rPr lang="en-US" sz="4000" dirty="0"/>
            </a:br>
            <a:r>
              <a:rPr lang="en-US" sz="4000" dirty="0" smtClean="0"/>
              <a:t>2.6% </a:t>
            </a:r>
            <a:r>
              <a:rPr lang="en-US" sz="4000" dirty="0" err="1"/>
              <a:t>Lifehacker</a:t>
            </a:r>
            <a:r>
              <a:rPr lang="en-US" sz="4000" dirty="0"/>
              <a:t/>
            </a:r>
            <a:br>
              <a:rPr lang="en-US" sz="4000" dirty="0"/>
            </a:br>
            <a:r>
              <a:rPr lang="en-US" sz="4000" dirty="0"/>
              <a:t>2.5% </a:t>
            </a:r>
            <a:r>
              <a:rPr lang="en-US" sz="4000" dirty="0" err="1" smtClean="0"/>
              <a:t>HackerNews</a:t>
            </a:r>
            <a:endParaRPr lang="en-US" sz="4000" dirty="0" smtClean="0"/>
          </a:p>
          <a:p>
            <a:r>
              <a:rPr lang="en-US" sz="4000" dirty="0" smtClean="0"/>
              <a:t>1.1% Wired Mag</a:t>
            </a:r>
            <a:endParaRPr lang="en-US" sz="4000" dirty="0"/>
          </a:p>
        </p:txBody>
      </p:sp>
    </p:spTree>
    <p:extLst>
      <p:ext uri="{BB962C8B-B14F-4D97-AF65-F5344CB8AC3E}">
        <p14:creationId xmlns:p14="http://schemas.microsoft.com/office/powerpoint/2010/main" val="42776592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429450"/>
            <a:ext cx="8915399" cy="2205926"/>
          </a:xfrm>
        </p:spPr>
        <p:txBody>
          <a:bodyPr>
            <a:normAutofit fontScale="90000"/>
          </a:bodyPr>
          <a:lstStyle/>
          <a:p>
            <a:r>
              <a:rPr lang="en-US" dirty="0" smtClean="0"/>
              <a:t>Inbound Marketing</a:t>
            </a:r>
            <a:br>
              <a:rPr lang="en-US" dirty="0" smtClean="0"/>
            </a:br>
            <a:r>
              <a:rPr lang="en-US" dirty="0" err="1" smtClean="0"/>
              <a:t>vs</a:t>
            </a:r>
            <a:r>
              <a:rPr lang="en-US" dirty="0" smtClean="0"/>
              <a:t> SEO</a:t>
            </a:r>
            <a:br>
              <a:rPr lang="en-US" dirty="0" smtClean="0"/>
            </a:br>
            <a:r>
              <a:rPr lang="en-US" dirty="0" err="1" smtClean="0"/>
              <a:t>vs</a:t>
            </a:r>
            <a:r>
              <a:rPr lang="en-US" dirty="0" smtClean="0"/>
              <a:t> Content Marketing</a:t>
            </a:r>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363647241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47750"/>
            <a:ext cx="9143999" cy="3200400"/>
          </a:xfrm>
        </p:spPr>
        <p:txBody>
          <a:bodyPr>
            <a:normAutofit/>
          </a:bodyPr>
          <a:lstStyle/>
          <a:p>
            <a:endParaRPr lang="en-US" u="sng"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5738"/>
            <a:ext cx="10620375" cy="477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165698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47750"/>
            <a:ext cx="9143999" cy="3200400"/>
          </a:xfrm>
        </p:spPr>
        <p:txBody>
          <a:bodyPr>
            <a:normAutofit/>
          </a:bodyPr>
          <a:lstStyle/>
          <a:p>
            <a:r>
              <a:rPr lang="en-US" dirty="0" smtClean="0"/>
              <a:t>18.95%</a:t>
            </a:r>
            <a:br>
              <a:rPr lang="en-US" dirty="0" smtClean="0"/>
            </a:br>
            <a:r>
              <a:rPr lang="en-US" dirty="0" smtClean="0"/>
              <a:t>Mobile</a:t>
            </a:r>
            <a:endParaRPr lang="en-US" u="sng"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120008857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
        <p:nvSpPr>
          <p:cNvPr id="4" name="AutoShape 2" descr="Screenshot_2013-07-05-14-47-01.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s://mail-attachment.googleusercontent.com/attachment/u/0/?ui=2&amp;ik=26c2021fd1&amp;view=att&amp;th=13fb0ce391761509&amp;attid=0.1&amp;disp=inline&amp;realattid=1439758671526494208-local0&amp;safe=1&amp;zw&amp;saduie=AG9B_P84lE_EqB9c19LwrqMdjl5C&amp;sadet=1373061055309&amp;sads=0WX9cc0pfJJaWYdnpNE0OFvc1g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https://mail-attachment.googleusercontent.com/attachment/u/0/?ui=2&amp;ik=26c2021fd1&amp;view=att&amp;th=13fb0ce391761509&amp;attid=0.1&amp;disp=inline&amp;realattid=1439758671526494208-local0&amp;safe=1&amp;zw&amp;saduie=AG9B_P84lE_EqB9c19LwrqMdjl5C&amp;sadet=1373061055309&amp;sads=0WX9cc0pfJJaWYdnpNE0OFvc1g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23"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42756" y="94736"/>
            <a:ext cx="2801244" cy="4979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4"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25" y="160338"/>
            <a:ext cx="2758984" cy="4904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1"/>
          <p:cNvSpPr>
            <a:spLocks noGrp="1"/>
          </p:cNvSpPr>
          <p:nvPr>
            <p:ph type="title"/>
          </p:nvPr>
        </p:nvSpPr>
        <p:spPr>
          <a:xfrm>
            <a:off x="1" y="1047750"/>
            <a:ext cx="9067800" cy="3200400"/>
          </a:xfrm>
        </p:spPr>
        <p:txBody>
          <a:bodyPr>
            <a:normAutofit/>
          </a:bodyPr>
          <a:lstStyle/>
          <a:p>
            <a:r>
              <a:rPr lang="en-US" dirty="0" smtClean="0"/>
              <a:t>18.95%</a:t>
            </a:r>
            <a:br>
              <a:rPr lang="en-US" dirty="0" smtClean="0"/>
            </a:br>
            <a:r>
              <a:rPr lang="en-US" dirty="0" smtClean="0"/>
              <a:t>Mobile</a:t>
            </a:r>
            <a:endParaRPr lang="en-US" u="sng" dirty="0"/>
          </a:p>
        </p:txBody>
      </p:sp>
    </p:spTree>
    <p:extLst>
      <p:ext uri="{BB962C8B-B14F-4D97-AF65-F5344CB8AC3E}">
        <p14:creationId xmlns:p14="http://schemas.microsoft.com/office/powerpoint/2010/main" val="314617188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47750"/>
            <a:ext cx="9143999" cy="3200400"/>
          </a:xfrm>
        </p:spPr>
        <p:txBody>
          <a:bodyPr>
            <a:normAutofit/>
          </a:bodyPr>
          <a:lstStyle/>
          <a:p>
            <a:endParaRPr lang="en-US" u="sng"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286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 y="371475"/>
            <a:ext cx="10744200" cy="440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301774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47750"/>
            <a:ext cx="9143999" cy="3200400"/>
          </a:xfrm>
        </p:spPr>
        <p:txBody>
          <a:bodyPr>
            <a:normAutofit/>
          </a:bodyPr>
          <a:lstStyle/>
          <a:p>
            <a:endParaRPr lang="en-US" u="sng"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71550"/>
            <a:ext cx="8408920" cy="3802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343917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47750"/>
            <a:ext cx="9143999" cy="3200400"/>
          </a:xfrm>
        </p:spPr>
        <p:txBody>
          <a:bodyPr>
            <a:normAutofit/>
          </a:bodyPr>
          <a:lstStyle/>
          <a:p>
            <a:endParaRPr lang="en-US" u="sng"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81050"/>
            <a:ext cx="9144000" cy="3955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900280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47750"/>
            <a:ext cx="9143999" cy="3200400"/>
          </a:xfrm>
        </p:spPr>
        <p:txBody>
          <a:bodyPr>
            <a:normAutofit/>
          </a:bodyPr>
          <a:lstStyle/>
          <a:p>
            <a:endParaRPr lang="en-US" u="sng"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0"/>
            <a:ext cx="9113109" cy="485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829612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47750"/>
            <a:ext cx="9143999" cy="3200400"/>
          </a:xfrm>
        </p:spPr>
        <p:txBody>
          <a:bodyPr>
            <a:normAutofit/>
          </a:bodyPr>
          <a:lstStyle/>
          <a:p>
            <a:r>
              <a:rPr lang="en-US" dirty="0" smtClean="0"/>
              <a:t>Keep it in the news cycle, missed </a:t>
            </a:r>
            <a:r>
              <a:rPr lang="en-US" dirty="0" err="1" smtClean="0"/>
              <a:t>opp</a:t>
            </a:r>
            <a:endParaRPr lang="en-US" u="sng"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154453377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47750"/>
            <a:ext cx="9143999" cy="3200400"/>
          </a:xfrm>
        </p:spPr>
        <p:txBody>
          <a:bodyPr>
            <a:normAutofit/>
          </a:bodyPr>
          <a:lstStyle/>
          <a:p>
            <a:r>
              <a:rPr lang="en-US" dirty="0" smtClean="0"/>
              <a:t>Went down, </a:t>
            </a:r>
            <a:br>
              <a:rPr lang="en-US" dirty="0" smtClean="0"/>
            </a:br>
            <a:r>
              <a:rPr lang="en-US" dirty="0" err="1" smtClean="0"/>
              <a:t>rackspace</a:t>
            </a:r>
            <a:r>
              <a:rPr lang="en-US" dirty="0" smtClean="0"/>
              <a:t> godsend</a:t>
            </a:r>
            <a:endParaRPr lang="en-US" u="sng"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249506823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farm3.staticflickr.com/2539/4030155973_8305f101cc_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895350"/>
            <a:ext cx="3131075" cy="685800"/>
          </a:xfrm>
        </p:spPr>
        <p:txBody>
          <a:bodyPr>
            <a:noAutofit/>
          </a:bodyPr>
          <a:lstStyle/>
          <a:p>
            <a:pPr algn="l"/>
            <a:r>
              <a:rPr lang="en-US" sz="4000" dirty="0" err="1" smtClean="0">
                <a:solidFill>
                  <a:schemeClr val="bg1"/>
                </a:solidFill>
              </a:rPr>
              <a:t>Learnings</a:t>
            </a:r>
            <a:endParaRPr lang="en-US" sz="3200" dirty="0">
              <a:solidFill>
                <a:schemeClr val="bg1"/>
              </a:solidFill>
              <a:latin typeface="Courier New" pitchFamily="49" charset="0"/>
              <a:cs typeface="Courier New" pitchFamily="49" charset="0"/>
            </a:endParaRPr>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
        <p:nvSpPr>
          <p:cNvPr id="4" name="Rectangle 3"/>
          <p:cNvSpPr/>
          <p:nvPr/>
        </p:nvSpPr>
        <p:spPr>
          <a:xfrm>
            <a:off x="0" y="1833086"/>
            <a:ext cx="9144000" cy="3139321"/>
          </a:xfrm>
          <a:prstGeom prst="rect">
            <a:avLst/>
          </a:prstGeom>
        </p:spPr>
        <p:txBody>
          <a:bodyPr wrap="square">
            <a:spAutoFit/>
          </a:bodyPr>
          <a:lstStyle/>
          <a:p>
            <a:pPr marL="285750" indent="-285750">
              <a:buFont typeface="Arial" pitchFamily="34" charset="0"/>
              <a:buChar char="•"/>
            </a:pPr>
            <a:r>
              <a:rPr lang="en-US" b="1" dirty="0" smtClean="0">
                <a:solidFill>
                  <a:schemeClr val="bg1"/>
                </a:solidFill>
                <a:latin typeface="Courier New" pitchFamily="49" charset="0"/>
                <a:cs typeface="Courier New" pitchFamily="49" charset="0"/>
              </a:rPr>
              <a:t>PR firms able to get it to move after pick up</a:t>
            </a:r>
          </a:p>
          <a:p>
            <a:pPr marL="285750" indent="-285750">
              <a:buFont typeface="Arial" pitchFamily="34" charset="0"/>
              <a:buChar char="•"/>
            </a:pPr>
            <a:r>
              <a:rPr lang="en-US" b="1" dirty="0" smtClean="0">
                <a:solidFill>
                  <a:schemeClr val="bg1"/>
                </a:solidFill>
                <a:latin typeface="Courier New" pitchFamily="49" charset="0"/>
                <a:cs typeface="Courier New" pitchFamily="49" charset="0"/>
              </a:rPr>
              <a:t>Responsive is KEY </a:t>
            </a:r>
          </a:p>
          <a:p>
            <a:pPr marL="285750" indent="-285750">
              <a:buFont typeface="Arial" pitchFamily="34" charset="0"/>
              <a:buChar char="•"/>
            </a:pPr>
            <a:r>
              <a:rPr lang="en-US" b="1" dirty="0" smtClean="0">
                <a:solidFill>
                  <a:schemeClr val="bg1"/>
                </a:solidFill>
                <a:latin typeface="Courier New" pitchFamily="49" charset="0"/>
                <a:cs typeface="Courier New" pitchFamily="49" charset="0"/>
              </a:rPr>
              <a:t>TC &amp; Wired scrutinized every source</a:t>
            </a:r>
            <a:endParaRPr lang="en-US" b="1" u="sng" dirty="0" smtClean="0">
              <a:solidFill>
                <a:schemeClr val="bg1"/>
              </a:solidFill>
              <a:latin typeface="Courier New" pitchFamily="49" charset="0"/>
              <a:cs typeface="Courier New" pitchFamily="49" charset="0"/>
            </a:endParaRPr>
          </a:p>
          <a:p>
            <a:pPr marL="285750" indent="-285750">
              <a:buFont typeface="Arial" pitchFamily="34" charset="0"/>
              <a:buChar char="•"/>
            </a:pPr>
            <a:r>
              <a:rPr lang="en-US" b="1" dirty="0" smtClean="0">
                <a:solidFill>
                  <a:schemeClr val="bg1"/>
                </a:solidFill>
                <a:latin typeface="Courier New" pitchFamily="49" charset="0"/>
                <a:cs typeface="Courier New" pitchFamily="49" charset="0"/>
              </a:rPr>
              <a:t>Better QC on data/sources if you go big</a:t>
            </a:r>
          </a:p>
          <a:p>
            <a:pPr marL="285750" indent="-285750">
              <a:buFont typeface="Arial" pitchFamily="34" charset="0"/>
              <a:buChar char="•"/>
            </a:pPr>
            <a:r>
              <a:rPr lang="en-US" b="1" dirty="0" smtClean="0">
                <a:solidFill>
                  <a:schemeClr val="bg1"/>
                </a:solidFill>
                <a:latin typeface="Courier New" pitchFamily="49" charset="0"/>
                <a:cs typeface="Courier New" pitchFamily="49" charset="0"/>
              </a:rPr>
              <a:t>RCS can cost $$</a:t>
            </a:r>
          </a:p>
          <a:p>
            <a:pPr marL="285750" indent="-285750">
              <a:buFont typeface="Arial" pitchFamily="34" charset="0"/>
              <a:buChar char="•"/>
            </a:pPr>
            <a:r>
              <a:rPr lang="en-US" b="1" dirty="0" smtClean="0">
                <a:solidFill>
                  <a:schemeClr val="bg1"/>
                </a:solidFill>
                <a:latin typeface="Courier New" pitchFamily="49" charset="0"/>
                <a:cs typeface="Courier New" pitchFamily="49" charset="0"/>
              </a:rPr>
              <a:t>Assets will build links in your sleep</a:t>
            </a:r>
          </a:p>
          <a:p>
            <a:pPr marL="285750" indent="-285750">
              <a:buFont typeface="Arial" pitchFamily="34" charset="0"/>
              <a:buChar char="•"/>
            </a:pPr>
            <a:r>
              <a:rPr lang="en-US" b="1" dirty="0" smtClean="0">
                <a:solidFill>
                  <a:schemeClr val="bg1"/>
                </a:solidFill>
                <a:latin typeface="Courier New" pitchFamily="49" charset="0"/>
                <a:cs typeface="Courier New" pitchFamily="49" charset="0"/>
              </a:rPr>
              <a:t>Update it go back to journalists for more coverage</a:t>
            </a:r>
          </a:p>
          <a:p>
            <a:pPr marL="285750" indent="-285750">
              <a:buFont typeface="Arial" pitchFamily="34" charset="0"/>
              <a:buChar char="•"/>
            </a:pPr>
            <a:r>
              <a:rPr lang="en-US" b="1" dirty="0" smtClean="0">
                <a:solidFill>
                  <a:schemeClr val="bg1"/>
                </a:solidFill>
                <a:latin typeface="Courier New" pitchFamily="49" charset="0"/>
                <a:cs typeface="Courier New" pitchFamily="49" charset="0"/>
              </a:rPr>
              <a:t>Make it </a:t>
            </a:r>
            <a:r>
              <a:rPr lang="en-US" b="1" dirty="0" err="1" smtClean="0">
                <a:solidFill>
                  <a:schemeClr val="bg1"/>
                </a:solidFill>
                <a:latin typeface="Courier New" pitchFamily="49" charset="0"/>
                <a:cs typeface="Courier New" pitchFamily="49" charset="0"/>
              </a:rPr>
              <a:t>indexable</a:t>
            </a:r>
            <a:r>
              <a:rPr lang="en-US" b="1" dirty="0" smtClean="0">
                <a:solidFill>
                  <a:schemeClr val="bg1"/>
                </a:solidFill>
                <a:latin typeface="Courier New" pitchFamily="49" charset="0"/>
                <a:cs typeface="Courier New" pitchFamily="49" charset="0"/>
              </a:rPr>
              <a:t> (if search volume exists)</a:t>
            </a:r>
          </a:p>
          <a:p>
            <a:pPr marL="285750" indent="-285750">
              <a:buFont typeface="Arial" pitchFamily="34" charset="0"/>
              <a:buChar char="•"/>
            </a:pPr>
            <a:r>
              <a:rPr lang="en-US" b="1" dirty="0" smtClean="0">
                <a:solidFill>
                  <a:schemeClr val="bg1"/>
                </a:solidFill>
                <a:latin typeface="Courier New" pitchFamily="49" charset="0"/>
                <a:cs typeface="Courier New" pitchFamily="49" charset="0"/>
              </a:rPr>
              <a:t>Get on the radar of people OUTSIDE the circle</a:t>
            </a:r>
          </a:p>
          <a:p>
            <a:pPr marL="285750" indent="-285750">
              <a:buFont typeface="Arial" pitchFamily="34" charset="0"/>
              <a:buChar char="•"/>
            </a:pPr>
            <a:r>
              <a:rPr lang="en-US" b="1" dirty="0" smtClean="0">
                <a:solidFill>
                  <a:schemeClr val="bg1"/>
                </a:solidFill>
                <a:latin typeface="Courier New" pitchFamily="49" charset="0"/>
                <a:cs typeface="Courier New" pitchFamily="49" charset="0"/>
              </a:rPr>
              <a:t>HOSTING, HOSTING, HOSTING</a:t>
            </a:r>
          </a:p>
          <a:p>
            <a:pPr marL="285750" indent="-285750">
              <a:buFont typeface="Arial" pitchFamily="34" charset="0"/>
              <a:buChar char="•"/>
            </a:pPr>
            <a:r>
              <a:rPr lang="en-US" b="1" dirty="0" smtClean="0">
                <a:solidFill>
                  <a:schemeClr val="bg1"/>
                </a:solidFill>
                <a:latin typeface="Courier New" pitchFamily="49" charset="0"/>
                <a:cs typeface="Courier New" pitchFamily="49" charset="0"/>
              </a:rPr>
              <a:t>Wish - Paid promotion (Twitter)</a:t>
            </a:r>
            <a:endParaRPr lang="en-US" b="1" dirty="0" smtClean="0">
              <a:solidFill>
                <a:srgbClr val="FF0000"/>
              </a:solidFill>
              <a:latin typeface="Courier New" pitchFamily="49" charset="0"/>
              <a:cs typeface="Courier New" pitchFamily="49" charset="0"/>
            </a:endParaRPr>
          </a:p>
        </p:txBody>
      </p:sp>
    </p:spTree>
    <p:extLst>
      <p:ext uri="{BB962C8B-B14F-4D97-AF65-F5344CB8AC3E}">
        <p14:creationId xmlns:p14="http://schemas.microsoft.com/office/powerpoint/2010/main" val="879762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429450"/>
            <a:ext cx="8915399" cy="2205926"/>
          </a:xfrm>
        </p:spPr>
        <p:txBody>
          <a:bodyPr>
            <a:normAutofit/>
          </a:bodyPr>
          <a:lstStyle/>
          <a:p>
            <a:endParaRPr lang="en-US" dirty="0"/>
          </a:p>
        </p:txBody>
      </p:sp>
      <p:sp>
        <p:nvSpPr>
          <p:cNvPr id="6" name="TextBox 5"/>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6146" name="Picture 2" descr="http://farm5.staticflickr.com/4121/4895458466_f6654b2c28_b.jpg"/>
          <p:cNvPicPr>
            <a:picLocks noChangeAspect="1" noChangeArrowheads="1"/>
          </p:cNvPicPr>
          <p:nvPr/>
        </p:nvPicPr>
        <p:blipFill rotWithShape="1">
          <a:blip r:embed="rId2">
            <a:extLst>
              <a:ext uri="{28A0092B-C50C-407E-A947-70E740481C1C}">
                <a14:useLocalDpi xmlns:a14="http://schemas.microsoft.com/office/drawing/2010/main" val="0"/>
              </a:ext>
            </a:extLst>
          </a:blip>
          <a:srcRect t="25000" r="6249"/>
          <a:stretch/>
        </p:blipFill>
        <p:spPr bwMode="auto">
          <a:xfrm>
            <a:off x="0" y="742950"/>
            <a:ext cx="9144000" cy="41148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9525" y="3971686"/>
            <a:ext cx="9153525" cy="886064"/>
          </a:xfrm>
          <a:prstGeom prst="rect">
            <a:avLst/>
          </a:prstGeom>
          <a:solidFill>
            <a:schemeClr val="tx2">
              <a:alpha val="42000"/>
            </a:schemeClr>
          </a:solidFill>
        </p:spPr>
        <p:txBody>
          <a:bodyPr vert="horz" lIns="91440" tIns="45720" rIns="0" bIns="45720" rtlCol="0" anchor="ctr">
            <a:normAutofit fontScale="97500" lnSpcReduction="10000"/>
          </a:bodyPr>
          <a:lstStyle>
            <a:lvl1pPr algn="ctr" defTabSz="457200" rtl="0" eaLnBrk="1" latinLnBrk="0" hangingPunct="1">
              <a:spcBef>
                <a:spcPct val="0"/>
              </a:spcBef>
              <a:buNone/>
              <a:defRPr sz="7200" b="1" kern="1200" baseline="0">
                <a:solidFill>
                  <a:srgbClr val="424242"/>
                </a:solidFill>
                <a:latin typeface="+mj-lt"/>
                <a:ea typeface="+mj-ea"/>
                <a:cs typeface="+mj-cs"/>
              </a:defRPr>
            </a:lvl1pPr>
          </a:lstStyle>
          <a:p>
            <a:pPr algn="r"/>
            <a:r>
              <a:rPr lang="en-US" sz="5400" dirty="0" smtClean="0">
                <a:solidFill>
                  <a:schemeClr val="bg1"/>
                </a:solidFill>
              </a:rPr>
              <a:t>Bull fighter?!</a:t>
            </a:r>
            <a:endParaRPr lang="en-US" sz="5400" dirty="0">
              <a:solidFill>
                <a:schemeClr val="bg1"/>
              </a:solidFill>
              <a:latin typeface="Cambria Math" pitchFamily="18" charset="0"/>
              <a:ea typeface="Cambria Math" pitchFamily="18" charset="0"/>
            </a:endParaRPr>
          </a:p>
        </p:txBody>
      </p:sp>
    </p:spTree>
    <p:extLst>
      <p:ext uri="{BB962C8B-B14F-4D97-AF65-F5344CB8AC3E}">
        <p14:creationId xmlns:p14="http://schemas.microsoft.com/office/powerpoint/2010/main" val="379394500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47750"/>
            <a:ext cx="9143999" cy="3200400"/>
          </a:xfrm>
        </p:spPr>
        <p:txBody>
          <a:bodyPr>
            <a:normAutofit/>
          </a:bodyPr>
          <a:lstStyle/>
          <a:p>
            <a:r>
              <a:rPr lang="en-US" dirty="0" smtClean="0"/>
              <a:t>How much did it cost?</a:t>
            </a:r>
            <a:endParaRPr lang="en-US" u="sng"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189628471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47750"/>
            <a:ext cx="9143999" cy="3200400"/>
          </a:xfrm>
        </p:spPr>
        <p:txBody>
          <a:bodyPr>
            <a:normAutofit/>
          </a:bodyPr>
          <a:lstStyle/>
          <a:p>
            <a:r>
              <a:rPr lang="en-US" dirty="0" smtClean="0"/>
              <a:t>Me: $10K</a:t>
            </a:r>
            <a:br>
              <a:rPr lang="en-US" dirty="0" smtClean="0"/>
            </a:br>
            <a:r>
              <a:rPr lang="en-US" dirty="0" smtClean="0"/>
              <a:t>You: $25k</a:t>
            </a:r>
            <a:endParaRPr lang="en-US" u="sng"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79321490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2324" b="8618"/>
          <a:stretch/>
        </p:blipFill>
        <p:spPr bwMode="auto">
          <a:xfrm>
            <a:off x="152400" y="819150"/>
            <a:ext cx="8763000" cy="4015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ubtitle 2"/>
          <p:cNvSpPr txBox="1">
            <a:spLocks/>
          </p:cNvSpPr>
          <p:nvPr/>
        </p:nvSpPr>
        <p:spPr>
          <a:xfrm>
            <a:off x="0" y="3638550"/>
            <a:ext cx="9144000" cy="725487"/>
          </a:xfrm>
          <a:prstGeom prst="rect">
            <a:avLst/>
          </a:prstGeom>
          <a:solidFill>
            <a:srgbClr val="FFFF00"/>
          </a:solidFill>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4400" dirty="0" smtClean="0">
                <a:solidFill>
                  <a:prstClr val="black"/>
                </a:solidFill>
              </a:rPr>
              <a:t>I don’t have $25k!!!</a:t>
            </a:r>
          </a:p>
          <a:p>
            <a:pPr marL="0" indent="0" algn="ctr">
              <a:buFont typeface="Arial"/>
              <a:buNone/>
            </a:pPr>
            <a:endParaRPr lang="en-US" sz="4400" dirty="0" smtClean="0">
              <a:solidFill>
                <a:prstClr val="black"/>
              </a:solidFill>
            </a:endParaRPr>
          </a:p>
          <a:p>
            <a:pPr marL="0" indent="0" algn="ctr">
              <a:buFont typeface="Arial"/>
              <a:buNone/>
            </a:pPr>
            <a:endParaRPr lang="en-US" sz="4400" dirty="0">
              <a:solidFill>
                <a:prstClr val="black"/>
              </a:solidFill>
            </a:endParaRPr>
          </a:p>
        </p:txBody>
      </p:sp>
      <p:sp>
        <p:nvSpPr>
          <p:cNvPr id="5" name="TextBox 4"/>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71430658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47750"/>
            <a:ext cx="9143999" cy="3200400"/>
          </a:xfrm>
        </p:spPr>
        <p:txBody>
          <a:bodyPr>
            <a:normAutofit/>
          </a:bodyPr>
          <a:lstStyle/>
          <a:p>
            <a:r>
              <a:rPr lang="en-US" dirty="0" smtClean="0"/>
              <a:t>Do you have $2k?</a:t>
            </a:r>
            <a:endParaRPr lang="en-US" u="sng"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138055387"/>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5" name="Picture 4" descr="Screen Shot 2013-07-09 at 10.51.5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824425"/>
            <a:ext cx="6553200" cy="3957125"/>
          </a:xfrm>
          <a:prstGeom prst="rect">
            <a:avLst/>
          </a:prstGeom>
        </p:spPr>
      </p:pic>
      <p:pic>
        <p:nvPicPr>
          <p:cNvPr id="7" name="Picture 6" descr="playbutton (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1900" y="1885950"/>
            <a:ext cx="1600200" cy="1600200"/>
          </a:xfrm>
          <a:prstGeom prst="rect">
            <a:avLst/>
          </a:prstGeom>
        </p:spPr>
      </p:pic>
    </p:spTree>
    <p:extLst>
      <p:ext uri="{BB962C8B-B14F-4D97-AF65-F5344CB8AC3E}">
        <p14:creationId xmlns:p14="http://schemas.microsoft.com/office/powerpoint/2010/main" val="134520772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farm3.staticflickr.com/2539/4030155973_8305f101cc_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895350"/>
            <a:ext cx="3131075" cy="685800"/>
          </a:xfrm>
        </p:spPr>
        <p:txBody>
          <a:bodyPr>
            <a:noAutofit/>
          </a:bodyPr>
          <a:lstStyle/>
          <a:p>
            <a:pPr algn="l"/>
            <a:r>
              <a:rPr lang="en-US" sz="4000" dirty="0" err="1" smtClean="0">
                <a:solidFill>
                  <a:schemeClr val="bg1"/>
                </a:solidFill>
              </a:rPr>
              <a:t>Learnings</a:t>
            </a:r>
            <a:endParaRPr lang="en-US" sz="3200" dirty="0">
              <a:solidFill>
                <a:schemeClr val="bg1"/>
              </a:solidFill>
              <a:latin typeface="Courier New" pitchFamily="49" charset="0"/>
              <a:cs typeface="Courier New" pitchFamily="49" charset="0"/>
            </a:endParaRPr>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
        <p:nvSpPr>
          <p:cNvPr id="4" name="Rectangle 3"/>
          <p:cNvSpPr/>
          <p:nvPr/>
        </p:nvSpPr>
        <p:spPr>
          <a:xfrm>
            <a:off x="0" y="1833086"/>
            <a:ext cx="9144000" cy="2031325"/>
          </a:xfrm>
          <a:prstGeom prst="rect">
            <a:avLst/>
          </a:prstGeom>
        </p:spPr>
        <p:txBody>
          <a:bodyPr wrap="square">
            <a:spAutoFit/>
          </a:bodyPr>
          <a:lstStyle/>
          <a:p>
            <a:pPr marL="285750" indent="-285750">
              <a:buFont typeface="Arial" pitchFamily="34" charset="0"/>
              <a:buChar char="•"/>
            </a:pPr>
            <a:r>
              <a:rPr lang="en-US" b="1" dirty="0" smtClean="0">
                <a:solidFill>
                  <a:schemeClr val="bg1"/>
                </a:solidFill>
                <a:latin typeface="Courier New" pitchFamily="49" charset="0"/>
                <a:cs typeface="Courier New" pitchFamily="49" charset="0"/>
              </a:rPr>
              <a:t>Hire </a:t>
            </a:r>
            <a:r>
              <a:rPr lang="en-US" b="1" dirty="0">
                <a:solidFill>
                  <a:schemeClr val="bg1"/>
                </a:solidFill>
                <a:latin typeface="Courier New" pitchFamily="49" charset="0"/>
                <a:cs typeface="Courier New" pitchFamily="49" charset="0"/>
              </a:rPr>
              <a:t>a PR </a:t>
            </a:r>
            <a:r>
              <a:rPr lang="en-US" b="1" dirty="0" smtClean="0">
                <a:solidFill>
                  <a:schemeClr val="bg1"/>
                </a:solidFill>
                <a:latin typeface="Courier New" pitchFamily="49" charset="0"/>
                <a:cs typeface="Courier New" pitchFamily="49" charset="0"/>
              </a:rPr>
              <a:t>firm for brainstorm</a:t>
            </a:r>
          </a:p>
          <a:p>
            <a:pPr marL="285750" indent="-285750">
              <a:buFont typeface="Arial" pitchFamily="34" charset="0"/>
              <a:buChar char="•"/>
            </a:pPr>
            <a:r>
              <a:rPr lang="en-US" b="1" dirty="0" smtClean="0">
                <a:solidFill>
                  <a:schemeClr val="bg1"/>
                </a:solidFill>
                <a:latin typeface="Courier New" pitchFamily="49" charset="0"/>
                <a:cs typeface="Courier New" pitchFamily="49" charset="0"/>
              </a:rPr>
              <a:t>Scale </a:t>
            </a:r>
            <a:r>
              <a:rPr lang="en-US" b="1" dirty="0">
                <a:solidFill>
                  <a:schemeClr val="bg1"/>
                </a:solidFill>
                <a:latin typeface="Courier New" pitchFamily="49" charset="0"/>
                <a:cs typeface="Courier New" pitchFamily="49" charset="0"/>
              </a:rPr>
              <a:t>it, pitch </a:t>
            </a:r>
            <a:r>
              <a:rPr lang="en-US" b="1" dirty="0" smtClean="0">
                <a:solidFill>
                  <a:schemeClr val="bg1"/>
                </a:solidFill>
                <a:latin typeface="Courier New" pitchFamily="49" charset="0"/>
                <a:cs typeface="Courier New" pitchFamily="49" charset="0"/>
              </a:rPr>
              <a:t>bigger for SERP impact</a:t>
            </a:r>
          </a:p>
          <a:p>
            <a:pPr marL="285750" indent="-285750">
              <a:buFont typeface="Arial" pitchFamily="34" charset="0"/>
              <a:buChar char="•"/>
            </a:pPr>
            <a:r>
              <a:rPr lang="en-US" b="1" dirty="0" smtClean="0">
                <a:solidFill>
                  <a:schemeClr val="bg1"/>
                </a:solidFill>
                <a:latin typeface="Courier New" pitchFamily="49" charset="0"/>
                <a:cs typeface="Courier New" pitchFamily="49" charset="0"/>
              </a:rPr>
              <a:t>Call </a:t>
            </a:r>
            <a:r>
              <a:rPr lang="en-US" b="1" dirty="0">
                <a:solidFill>
                  <a:schemeClr val="bg1"/>
                </a:solidFill>
                <a:latin typeface="Courier New" pitchFamily="49" charset="0"/>
                <a:cs typeface="Courier New" pitchFamily="49" charset="0"/>
              </a:rPr>
              <a:t>it a </a:t>
            </a:r>
            <a:r>
              <a:rPr lang="en-US" b="1" dirty="0" smtClean="0">
                <a:solidFill>
                  <a:schemeClr val="bg1"/>
                </a:solidFill>
                <a:latin typeface="Courier New" pitchFamily="49" charset="0"/>
                <a:cs typeface="Courier New" pitchFamily="49" charset="0"/>
              </a:rPr>
              <a:t>“flash mob” </a:t>
            </a:r>
            <a:r>
              <a:rPr lang="en-US" b="1" dirty="0">
                <a:solidFill>
                  <a:schemeClr val="bg1"/>
                </a:solidFill>
                <a:latin typeface="Courier New" pitchFamily="49" charset="0"/>
                <a:cs typeface="Courier New" pitchFamily="49" charset="0"/>
              </a:rPr>
              <a:t>for good and </a:t>
            </a:r>
            <a:r>
              <a:rPr lang="en-US" b="1" u="sng" dirty="0">
                <a:solidFill>
                  <a:schemeClr val="bg1"/>
                </a:solidFill>
                <a:latin typeface="Courier New" pitchFamily="49" charset="0"/>
                <a:cs typeface="Courier New" pitchFamily="49" charset="0"/>
              </a:rPr>
              <a:t>get </a:t>
            </a:r>
            <a:r>
              <a:rPr lang="en-US" b="1" u="sng" dirty="0" smtClean="0">
                <a:solidFill>
                  <a:schemeClr val="bg1"/>
                </a:solidFill>
                <a:latin typeface="Courier New" pitchFamily="49" charset="0"/>
                <a:cs typeface="Courier New" pitchFamily="49" charset="0"/>
              </a:rPr>
              <a:t>press</a:t>
            </a:r>
          </a:p>
          <a:p>
            <a:pPr marL="285750" indent="-285750">
              <a:buFont typeface="Arial" pitchFamily="34" charset="0"/>
              <a:buChar char="•"/>
            </a:pPr>
            <a:r>
              <a:rPr lang="en-US" b="1" dirty="0" smtClean="0">
                <a:solidFill>
                  <a:schemeClr val="bg1"/>
                </a:solidFill>
                <a:latin typeface="Courier New" pitchFamily="49" charset="0"/>
                <a:cs typeface="Courier New" pitchFamily="49" charset="0"/>
              </a:rPr>
              <a:t>Call </a:t>
            </a:r>
            <a:r>
              <a:rPr lang="en-US" b="1" dirty="0">
                <a:solidFill>
                  <a:schemeClr val="bg1"/>
                </a:solidFill>
                <a:latin typeface="Courier New" pitchFamily="49" charset="0"/>
                <a:cs typeface="Courier New" pitchFamily="49" charset="0"/>
              </a:rPr>
              <a:t>it a </a:t>
            </a:r>
            <a:r>
              <a:rPr lang="en-US" b="1" dirty="0" err="1">
                <a:solidFill>
                  <a:schemeClr val="bg1"/>
                </a:solidFill>
                <a:latin typeface="Courier New" pitchFamily="49" charset="0"/>
                <a:cs typeface="Courier New" pitchFamily="49" charset="0"/>
              </a:rPr>
              <a:t>meetup</a:t>
            </a:r>
            <a:r>
              <a:rPr lang="en-US" b="1" dirty="0">
                <a:solidFill>
                  <a:schemeClr val="bg1"/>
                </a:solidFill>
                <a:latin typeface="Courier New" pitchFamily="49" charset="0"/>
                <a:cs typeface="Courier New" pitchFamily="49" charset="0"/>
              </a:rPr>
              <a:t> </a:t>
            </a:r>
            <a:r>
              <a:rPr lang="en-US" b="1" u="sng" dirty="0">
                <a:solidFill>
                  <a:srgbClr val="FF0000"/>
                </a:solidFill>
                <a:latin typeface="Courier New" pitchFamily="49" charset="0"/>
                <a:cs typeface="Courier New" pitchFamily="49" charset="0"/>
              </a:rPr>
              <a:t>get </a:t>
            </a:r>
            <a:r>
              <a:rPr lang="en-US" b="1" u="sng" dirty="0" smtClean="0">
                <a:solidFill>
                  <a:srgbClr val="FF0000"/>
                </a:solidFill>
                <a:latin typeface="Courier New" pitchFamily="49" charset="0"/>
                <a:cs typeface="Courier New" pitchFamily="49" charset="0"/>
              </a:rPr>
              <a:t>none</a:t>
            </a:r>
          </a:p>
          <a:p>
            <a:pPr marL="285750" indent="-285750">
              <a:buFont typeface="Arial" pitchFamily="34" charset="0"/>
              <a:buChar char="•"/>
            </a:pPr>
            <a:r>
              <a:rPr lang="en-US" b="1" dirty="0" smtClean="0">
                <a:solidFill>
                  <a:schemeClr val="bg1"/>
                </a:solidFill>
                <a:latin typeface="Courier New" pitchFamily="49" charset="0"/>
                <a:cs typeface="Courier New" pitchFamily="49" charset="0"/>
              </a:rPr>
              <a:t>Words Matter</a:t>
            </a:r>
          </a:p>
          <a:p>
            <a:pPr marL="285750" indent="-285750">
              <a:buFont typeface="Arial" pitchFamily="34" charset="0"/>
              <a:buChar char="•"/>
            </a:pPr>
            <a:r>
              <a:rPr lang="en-US" b="1" dirty="0" smtClean="0">
                <a:solidFill>
                  <a:schemeClr val="bg1"/>
                </a:solidFill>
                <a:latin typeface="Courier New" pitchFamily="49" charset="0"/>
                <a:cs typeface="Courier New" pitchFamily="49" charset="0"/>
              </a:rPr>
              <a:t>Use quotes from pubs to give a reason to go back w/ a story</a:t>
            </a:r>
          </a:p>
          <a:p>
            <a:pPr marL="285750" indent="-285750">
              <a:buFont typeface="Arial" pitchFamily="34" charset="0"/>
              <a:buChar char="•"/>
            </a:pPr>
            <a:r>
              <a:rPr lang="en-US" b="1" dirty="0" smtClean="0">
                <a:solidFill>
                  <a:schemeClr val="bg1"/>
                </a:solidFill>
                <a:latin typeface="Courier New" pitchFamily="49" charset="0"/>
                <a:cs typeface="Courier New" pitchFamily="49" charset="0"/>
              </a:rPr>
              <a:t>Relationships Matter</a:t>
            </a:r>
            <a:endParaRPr lang="en-US" b="1" dirty="0"/>
          </a:p>
        </p:txBody>
      </p:sp>
    </p:spTree>
    <p:extLst>
      <p:ext uri="{BB962C8B-B14F-4D97-AF65-F5344CB8AC3E}">
        <p14:creationId xmlns:p14="http://schemas.microsoft.com/office/powerpoint/2010/main" val="275592775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CommunityCam</a:t>
            </a:r>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61969599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5122" name="Picture 2" descr="http://theskooloflife.com/wordpress/wp-content/uploads/2009/05/maslows-hierarchy.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5862" y="783192"/>
            <a:ext cx="4600575" cy="3990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071185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orporal Frank Domizio montitors tweets"/>
          <p:cNvPicPr>
            <a:picLocks noChangeAspect="1" noChangeArrowheads="1"/>
          </p:cNvPicPr>
          <p:nvPr/>
        </p:nvPicPr>
        <p:blipFill rotWithShape="1">
          <a:blip r:embed="rId2">
            <a:extLst>
              <a:ext uri="{28A0092B-C50C-407E-A947-70E740481C1C}">
                <a14:useLocalDpi xmlns:a14="http://schemas.microsoft.com/office/drawing/2010/main" val="0"/>
              </a:ext>
            </a:extLst>
          </a:blip>
          <a:srcRect b="10497"/>
          <a:stretch/>
        </p:blipFill>
        <p:spPr bwMode="auto">
          <a:xfrm>
            <a:off x="0" y="742950"/>
            <a:ext cx="9144000" cy="41052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1" y="2814637"/>
            <a:ext cx="9128757" cy="1139826"/>
          </a:xfrm>
          <a:solidFill>
            <a:schemeClr val="accent1">
              <a:lumMod val="20000"/>
              <a:lumOff val="80000"/>
              <a:alpha val="57000"/>
            </a:schemeClr>
          </a:solidFill>
        </p:spPr>
        <p:txBody>
          <a:bodyPr/>
          <a:lstStyle/>
          <a:p>
            <a:r>
              <a:rPr lang="en-US" dirty="0" smtClean="0">
                <a:solidFill>
                  <a:schemeClr val="tx2"/>
                </a:solidFill>
                <a:latin typeface="Arial" pitchFamily="34" charset="0"/>
                <a:cs typeface="Arial" pitchFamily="34" charset="0"/>
              </a:rPr>
              <a:t>Frank </a:t>
            </a:r>
            <a:r>
              <a:rPr lang="en-US" dirty="0" err="1" smtClean="0">
                <a:solidFill>
                  <a:schemeClr val="tx2"/>
                </a:solidFill>
                <a:latin typeface="Arial" pitchFamily="34" charset="0"/>
                <a:cs typeface="Arial" pitchFamily="34" charset="0"/>
              </a:rPr>
              <a:t>Domizio</a:t>
            </a:r>
            <a:endParaRPr lang="en-US" dirty="0">
              <a:solidFill>
                <a:schemeClr val="tx2"/>
              </a:solidFill>
              <a:latin typeface="Arial" pitchFamily="34" charset="0"/>
              <a:cs typeface="Arial" pitchFamily="34" charset="0"/>
            </a:endParaRPr>
          </a:p>
        </p:txBody>
      </p:sp>
      <p:sp>
        <p:nvSpPr>
          <p:cNvPr id="4" name="TextBox 3"/>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323575179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17410" name="Picture 2" descr="http://farm9.staticflickr.com/8166/7497865404_964efc6245_c.jpg"/>
          <p:cNvPicPr>
            <a:picLocks noChangeAspect="1" noChangeArrowheads="1"/>
          </p:cNvPicPr>
          <p:nvPr/>
        </p:nvPicPr>
        <p:blipFill rotWithShape="1">
          <a:blip r:embed="rId2">
            <a:extLst>
              <a:ext uri="{28A0092B-C50C-407E-A947-70E740481C1C}">
                <a14:useLocalDpi xmlns:a14="http://schemas.microsoft.com/office/drawing/2010/main" val="0"/>
              </a:ext>
            </a:extLst>
          </a:blip>
          <a:srcRect t="23499"/>
          <a:stretch/>
        </p:blipFill>
        <p:spPr bwMode="auto">
          <a:xfrm>
            <a:off x="-38100" y="742950"/>
            <a:ext cx="9184256" cy="403121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0" y="2495550"/>
            <a:ext cx="9128757" cy="1139826"/>
          </a:xfrm>
          <a:prstGeom prst="rect">
            <a:avLst/>
          </a:prstGeom>
          <a:solidFill>
            <a:schemeClr val="accent2">
              <a:alpha val="57000"/>
            </a:schemeClr>
          </a:solidFill>
        </p:spPr>
        <p:txBody>
          <a:bodyPr vert="horz" lIns="91440" tIns="45720" rIns="0" bIns="45720" rtlCol="0" anchor="ctr">
            <a:noAutofit/>
          </a:bodyPr>
          <a:lstStyle>
            <a:lvl1pPr algn="ctr" defTabSz="457200" rtl="0" eaLnBrk="1" latinLnBrk="0" hangingPunct="1">
              <a:spcBef>
                <a:spcPct val="0"/>
              </a:spcBef>
              <a:buNone/>
              <a:defRPr sz="7200" b="1" kern="1200" baseline="0">
                <a:solidFill>
                  <a:srgbClr val="424242"/>
                </a:solidFill>
                <a:latin typeface="+mj-lt"/>
                <a:ea typeface="+mj-ea"/>
                <a:cs typeface="+mj-cs"/>
              </a:defRPr>
            </a:lvl1pPr>
          </a:lstStyle>
          <a:p>
            <a:pPr algn="r"/>
            <a:r>
              <a:rPr lang="en-US" sz="6000" dirty="0" smtClean="0">
                <a:solidFill>
                  <a:schemeClr val="bg1"/>
                </a:solidFill>
                <a:latin typeface="Arial" pitchFamily="34" charset="0"/>
                <a:cs typeface="Arial" pitchFamily="34" charset="0"/>
              </a:rPr>
              <a:t>Outside the circle</a:t>
            </a:r>
            <a:endParaRPr lang="en-US" sz="60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6193103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429450"/>
            <a:ext cx="8915399" cy="2205926"/>
          </a:xfrm>
        </p:spPr>
        <p:txBody>
          <a:bodyPr>
            <a:normAutofit/>
          </a:bodyPr>
          <a:lstStyle/>
          <a:p>
            <a:endParaRPr lang="en-US" dirty="0"/>
          </a:p>
        </p:txBody>
      </p:sp>
      <p:sp>
        <p:nvSpPr>
          <p:cNvPr id="4" name="TextBox 3"/>
          <p:cNvSpPr txBox="1"/>
          <p:nvPr/>
        </p:nvSpPr>
        <p:spPr>
          <a:xfrm>
            <a:off x="152400" y="4774168"/>
            <a:ext cx="5334000" cy="369332"/>
          </a:xfrm>
          <a:prstGeom prst="rect">
            <a:avLst/>
          </a:prstGeom>
          <a:noFill/>
        </p:spPr>
        <p:txBody>
          <a:bodyPr wrap="square" rtlCol="0">
            <a:spAutoFit/>
          </a:bodyPr>
          <a:lstStyle/>
          <a:p>
            <a:r>
              <a:rPr lang="en-US" dirty="0">
                <a:solidFill>
                  <a:prstClr val="white"/>
                </a:solidFill>
              </a:rPr>
              <a:t>http://www.flickr.com/photos/mcgarry/</a:t>
            </a:r>
          </a:p>
        </p:txBody>
      </p:sp>
      <p:pic>
        <p:nvPicPr>
          <p:cNvPr id="7172" name="Picture 4" descr="http://farm1.staticflickr.com/48/107828887_7ed50e2728_b.jpg"/>
          <p:cNvPicPr>
            <a:picLocks noChangeAspect="1" noChangeArrowheads="1"/>
          </p:cNvPicPr>
          <p:nvPr/>
        </p:nvPicPr>
        <p:blipFill rotWithShape="1">
          <a:blip r:embed="rId2">
            <a:extLst>
              <a:ext uri="{28A0092B-C50C-407E-A947-70E740481C1C}">
                <a14:useLocalDpi xmlns:a14="http://schemas.microsoft.com/office/drawing/2010/main" val="0"/>
              </a:ext>
            </a:extLst>
          </a:blip>
          <a:srcRect b="20640"/>
          <a:stretch/>
        </p:blipFill>
        <p:spPr bwMode="auto">
          <a:xfrm>
            <a:off x="19050" y="0"/>
            <a:ext cx="9124950" cy="481594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9525" y="3971686"/>
            <a:ext cx="9153525" cy="886064"/>
          </a:xfrm>
          <a:prstGeom prst="rect">
            <a:avLst/>
          </a:prstGeom>
          <a:solidFill>
            <a:schemeClr val="tx2">
              <a:alpha val="42000"/>
            </a:schemeClr>
          </a:solidFill>
        </p:spPr>
        <p:txBody>
          <a:bodyPr vert="horz" lIns="91440" tIns="45720" rIns="0" bIns="45720" rtlCol="0" anchor="ctr">
            <a:normAutofit fontScale="97500" lnSpcReduction="10000"/>
          </a:bodyPr>
          <a:lstStyle>
            <a:lvl1pPr algn="ctr" defTabSz="457200" rtl="0" eaLnBrk="1" latinLnBrk="0" hangingPunct="1">
              <a:spcBef>
                <a:spcPct val="0"/>
              </a:spcBef>
              <a:buNone/>
              <a:defRPr sz="7200" b="1" kern="1200" baseline="0">
                <a:solidFill>
                  <a:srgbClr val="424242"/>
                </a:solidFill>
                <a:latin typeface="+mj-lt"/>
                <a:ea typeface="+mj-ea"/>
                <a:cs typeface="+mj-cs"/>
              </a:defRPr>
            </a:lvl1pPr>
          </a:lstStyle>
          <a:p>
            <a:pPr algn="l"/>
            <a:r>
              <a:rPr lang="en-US" sz="5400" dirty="0" smtClean="0">
                <a:solidFill>
                  <a:schemeClr val="bg1"/>
                </a:solidFill>
              </a:rPr>
              <a:t>Bull fighter?</a:t>
            </a:r>
            <a:endParaRPr lang="en-US" sz="5400" dirty="0">
              <a:solidFill>
                <a:schemeClr val="bg1"/>
              </a:solidFill>
              <a:latin typeface="Cambria Math" pitchFamily="18" charset="0"/>
              <a:ea typeface="Cambria Math" pitchFamily="18" charset="0"/>
            </a:endParaRPr>
          </a:p>
        </p:txBody>
      </p:sp>
    </p:spTree>
    <p:extLst>
      <p:ext uri="{BB962C8B-B14F-4D97-AF65-F5344CB8AC3E}">
        <p14:creationId xmlns:p14="http://schemas.microsoft.com/office/powerpoint/2010/main" val="95996111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923" t="10117" r="16657" b="19942"/>
          <a:stretch/>
        </p:blipFill>
        <p:spPr bwMode="auto">
          <a:xfrm>
            <a:off x="-9525" y="0"/>
            <a:ext cx="9676935"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203893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8908"/>
          <a:stretch/>
        </p:blipFill>
        <p:spPr bwMode="auto">
          <a:xfrm>
            <a:off x="0" y="0"/>
            <a:ext cx="9336325"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034242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5201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259234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19150"/>
            <a:ext cx="8783405" cy="3690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0411228"/>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farm3.staticflickr.com/2539/4030155973_8305f101cc_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895350"/>
            <a:ext cx="3131075" cy="685800"/>
          </a:xfrm>
        </p:spPr>
        <p:txBody>
          <a:bodyPr>
            <a:noAutofit/>
          </a:bodyPr>
          <a:lstStyle/>
          <a:p>
            <a:pPr algn="l"/>
            <a:r>
              <a:rPr lang="en-US" sz="4000" dirty="0" err="1" smtClean="0">
                <a:solidFill>
                  <a:schemeClr val="bg1"/>
                </a:solidFill>
              </a:rPr>
              <a:t>Learnings</a:t>
            </a:r>
            <a:endParaRPr lang="en-US" sz="3200" dirty="0">
              <a:solidFill>
                <a:schemeClr val="bg1"/>
              </a:solidFill>
              <a:latin typeface="Courier New" pitchFamily="49" charset="0"/>
              <a:cs typeface="Courier New" pitchFamily="49" charset="0"/>
            </a:endParaRPr>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
        <p:nvSpPr>
          <p:cNvPr id="4" name="Rectangle 3"/>
          <p:cNvSpPr/>
          <p:nvPr/>
        </p:nvSpPr>
        <p:spPr>
          <a:xfrm>
            <a:off x="0" y="1833086"/>
            <a:ext cx="9144000" cy="2585323"/>
          </a:xfrm>
          <a:prstGeom prst="rect">
            <a:avLst/>
          </a:prstGeom>
        </p:spPr>
        <p:txBody>
          <a:bodyPr wrap="square">
            <a:spAutoFit/>
          </a:bodyPr>
          <a:lstStyle/>
          <a:p>
            <a:pPr marL="285750" indent="-285750">
              <a:buFont typeface="Arial" pitchFamily="34" charset="0"/>
              <a:buChar char="•"/>
            </a:pPr>
            <a:r>
              <a:rPr lang="en-US" b="1" dirty="0" smtClean="0">
                <a:solidFill>
                  <a:schemeClr val="bg1"/>
                </a:solidFill>
                <a:latin typeface="Courier New" pitchFamily="49" charset="0"/>
                <a:cs typeface="Courier New" pitchFamily="49" charset="0"/>
              </a:rPr>
              <a:t>Proof of concept (Google Maps, FREE)</a:t>
            </a:r>
          </a:p>
          <a:p>
            <a:pPr marL="285750" indent="-285750">
              <a:buFont typeface="Arial" pitchFamily="34" charset="0"/>
              <a:buChar char="•"/>
            </a:pPr>
            <a:r>
              <a:rPr lang="en-US" b="1" dirty="0" smtClean="0">
                <a:solidFill>
                  <a:schemeClr val="bg1"/>
                </a:solidFill>
                <a:latin typeface="Courier New" pitchFamily="49" charset="0"/>
                <a:cs typeface="Courier New" pitchFamily="49" charset="0"/>
              </a:rPr>
              <a:t>Get someone to bite</a:t>
            </a:r>
          </a:p>
          <a:p>
            <a:pPr marL="285750" indent="-285750">
              <a:buFont typeface="Arial" pitchFamily="34" charset="0"/>
              <a:buChar char="•"/>
            </a:pPr>
            <a:r>
              <a:rPr lang="en-US" b="1" dirty="0" smtClean="0">
                <a:solidFill>
                  <a:schemeClr val="bg1"/>
                </a:solidFill>
                <a:latin typeface="Courier New" pitchFamily="49" charset="0"/>
                <a:cs typeface="Courier New" pitchFamily="49" charset="0"/>
              </a:rPr>
              <a:t>Iterate quickly, level up</a:t>
            </a:r>
          </a:p>
          <a:p>
            <a:pPr marL="285750" indent="-285750">
              <a:buFont typeface="Arial" pitchFamily="34" charset="0"/>
              <a:buChar char="•"/>
            </a:pPr>
            <a:r>
              <a:rPr lang="en-US" b="1" dirty="0" smtClean="0">
                <a:solidFill>
                  <a:schemeClr val="bg1"/>
                </a:solidFill>
                <a:latin typeface="Courier New" pitchFamily="49" charset="0"/>
                <a:cs typeface="Courier New" pitchFamily="49" charset="0"/>
              </a:rPr>
              <a:t>Leverage “as seen on TV”</a:t>
            </a:r>
          </a:p>
          <a:p>
            <a:pPr marL="285750" indent="-285750">
              <a:buFont typeface="Arial" pitchFamily="34" charset="0"/>
              <a:buChar char="•"/>
            </a:pPr>
            <a:r>
              <a:rPr lang="en-US" b="1" dirty="0" smtClean="0">
                <a:solidFill>
                  <a:schemeClr val="bg1"/>
                </a:solidFill>
                <a:latin typeface="Courier New" pitchFamily="49" charset="0"/>
                <a:cs typeface="Courier New" pitchFamily="49" charset="0"/>
              </a:rPr>
              <a:t>Appeal to common good (Boston)</a:t>
            </a:r>
          </a:p>
          <a:p>
            <a:pPr marL="285750" indent="-285750">
              <a:buFont typeface="Arial" pitchFamily="34" charset="0"/>
              <a:buChar char="•"/>
            </a:pPr>
            <a:r>
              <a:rPr lang="en-US" b="1" dirty="0" smtClean="0">
                <a:solidFill>
                  <a:schemeClr val="bg1"/>
                </a:solidFill>
                <a:latin typeface="Courier New" pitchFamily="49" charset="0"/>
                <a:cs typeface="Courier New" pitchFamily="49" charset="0"/>
              </a:rPr>
              <a:t>PR - get them in early</a:t>
            </a:r>
          </a:p>
          <a:p>
            <a:pPr marL="285750" indent="-285750">
              <a:buFont typeface="Arial" pitchFamily="34" charset="0"/>
              <a:buChar char="•"/>
            </a:pPr>
            <a:r>
              <a:rPr lang="en-US" b="1" dirty="0" smtClean="0">
                <a:solidFill>
                  <a:schemeClr val="bg1"/>
                </a:solidFill>
                <a:latin typeface="Courier New" pitchFamily="49" charset="0"/>
                <a:cs typeface="Courier New" pitchFamily="49" charset="0"/>
              </a:rPr>
              <a:t>PIVOT, PIVOT, PIVOT</a:t>
            </a:r>
          </a:p>
          <a:p>
            <a:pPr marL="742950" lvl="1" indent="-285750">
              <a:buFont typeface="Arial" pitchFamily="34" charset="0"/>
              <a:buChar char="•"/>
            </a:pPr>
            <a:r>
              <a:rPr lang="en-US" b="1" dirty="0" smtClean="0">
                <a:solidFill>
                  <a:schemeClr val="bg1"/>
                </a:solidFill>
                <a:latin typeface="Courier New" pitchFamily="49" charset="0"/>
                <a:cs typeface="Courier New" pitchFamily="49" charset="0"/>
              </a:rPr>
              <a:t>Safety, Bike Thefts, Mobile Phone Thefts, Hit &amp; Runs, </a:t>
            </a:r>
            <a:r>
              <a:rPr lang="en-US" b="1" dirty="0" err="1" smtClean="0">
                <a:solidFill>
                  <a:schemeClr val="bg1"/>
                </a:solidFill>
                <a:latin typeface="Courier New" pitchFamily="49" charset="0"/>
                <a:cs typeface="Courier New" pitchFamily="49" charset="0"/>
              </a:rPr>
              <a:t>Crowdsource</a:t>
            </a:r>
            <a:endParaRPr lang="en-US" b="1" dirty="0" smtClean="0">
              <a:solidFill>
                <a:schemeClr val="bg1"/>
              </a:solidFill>
              <a:latin typeface="Courier New" pitchFamily="49" charset="0"/>
              <a:cs typeface="Courier New" pitchFamily="49" charset="0"/>
            </a:endParaRPr>
          </a:p>
        </p:txBody>
      </p:sp>
    </p:spTree>
    <p:extLst>
      <p:ext uri="{BB962C8B-B14F-4D97-AF65-F5344CB8AC3E}">
        <p14:creationId xmlns:p14="http://schemas.microsoft.com/office/powerpoint/2010/main" val="397381897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NHL.com</a:t>
            </a:r>
            <a:br>
              <a:rPr lang="en-US" dirty="0" smtClean="0"/>
            </a:br>
            <a:r>
              <a:rPr lang="en-US" u="sng" dirty="0" smtClean="0"/>
              <a:t>+ Psychic Site</a:t>
            </a:r>
            <a:br>
              <a:rPr lang="en-US" u="sng" dirty="0" smtClean="0"/>
            </a:br>
            <a:r>
              <a:rPr lang="en-US" dirty="0" smtClean="0"/>
              <a:t>LINKS BABY!</a:t>
            </a:r>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178998777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farm3.staticflickr.com/2539/4030155973_8305f101cc_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895350"/>
            <a:ext cx="3131075" cy="685800"/>
          </a:xfrm>
        </p:spPr>
        <p:txBody>
          <a:bodyPr>
            <a:noAutofit/>
          </a:bodyPr>
          <a:lstStyle/>
          <a:p>
            <a:pPr algn="l"/>
            <a:r>
              <a:rPr lang="en-US" sz="4000" dirty="0" err="1" smtClean="0">
                <a:solidFill>
                  <a:schemeClr val="bg1"/>
                </a:solidFill>
              </a:rPr>
              <a:t>Learnings</a:t>
            </a:r>
            <a:endParaRPr lang="en-US" sz="3200" dirty="0">
              <a:solidFill>
                <a:schemeClr val="bg1"/>
              </a:solidFill>
              <a:latin typeface="Courier New" pitchFamily="49" charset="0"/>
              <a:cs typeface="Courier New" pitchFamily="49" charset="0"/>
            </a:endParaRPr>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
        <p:nvSpPr>
          <p:cNvPr id="4" name="Rectangle 3"/>
          <p:cNvSpPr/>
          <p:nvPr/>
        </p:nvSpPr>
        <p:spPr>
          <a:xfrm>
            <a:off x="0" y="1833086"/>
            <a:ext cx="9144000" cy="1477328"/>
          </a:xfrm>
          <a:prstGeom prst="rect">
            <a:avLst/>
          </a:prstGeom>
        </p:spPr>
        <p:txBody>
          <a:bodyPr wrap="square">
            <a:spAutoFit/>
          </a:bodyPr>
          <a:lstStyle/>
          <a:p>
            <a:pPr marL="285750" indent="-285750">
              <a:buFont typeface="Arial" pitchFamily="34" charset="0"/>
              <a:buChar char="•"/>
            </a:pPr>
            <a:r>
              <a:rPr lang="en-US" b="1" dirty="0" smtClean="0">
                <a:solidFill>
                  <a:schemeClr val="bg1"/>
                </a:solidFill>
                <a:latin typeface="Courier New" pitchFamily="49" charset="0"/>
                <a:cs typeface="Courier New" pitchFamily="49" charset="0"/>
              </a:rPr>
              <a:t>Be Relevant, who is going to win the Stanley Cup?</a:t>
            </a:r>
          </a:p>
          <a:p>
            <a:pPr marL="285750" indent="-285750">
              <a:buFont typeface="Arial" pitchFamily="34" charset="0"/>
              <a:buChar char="•"/>
            </a:pPr>
            <a:r>
              <a:rPr lang="en-US" b="1" dirty="0" smtClean="0">
                <a:solidFill>
                  <a:schemeClr val="bg1"/>
                </a:solidFill>
                <a:latin typeface="Courier New" pitchFamily="49" charset="0"/>
                <a:cs typeface="Courier New" pitchFamily="49" charset="0"/>
              </a:rPr>
              <a:t>Be Timely</a:t>
            </a:r>
          </a:p>
          <a:p>
            <a:pPr marL="285750" indent="-285750">
              <a:buFont typeface="Arial" pitchFamily="34" charset="0"/>
              <a:buChar char="•"/>
            </a:pPr>
            <a:r>
              <a:rPr lang="en-US" b="1" dirty="0" smtClean="0">
                <a:solidFill>
                  <a:schemeClr val="bg1"/>
                </a:solidFill>
                <a:latin typeface="Courier New" pitchFamily="49" charset="0"/>
                <a:cs typeface="Courier New" pitchFamily="49" charset="0"/>
              </a:rPr>
              <a:t>Have “fun” with the brand</a:t>
            </a:r>
          </a:p>
          <a:p>
            <a:pPr marL="285750" indent="-285750">
              <a:buFont typeface="Arial" pitchFamily="34" charset="0"/>
              <a:buChar char="•"/>
            </a:pPr>
            <a:r>
              <a:rPr lang="en-US" b="1" dirty="0" smtClean="0">
                <a:solidFill>
                  <a:schemeClr val="bg1"/>
                </a:solidFill>
                <a:latin typeface="Courier New" pitchFamily="49" charset="0"/>
                <a:cs typeface="Courier New" pitchFamily="49" charset="0"/>
              </a:rPr>
              <a:t>PIVOT – think of your target audience bigger than your target demographic</a:t>
            </a:r>
          </a:p>
        </p:txBody>
      </p:sp>
    </p:spTree>
    <p:extLst>
      <p:ext uri="{BB962C8B-B14F-4D97-AF65-F5344CB8AC3E}">
        <p14:creationId xmlns:p14="http://schemas.microsoft.com/office/powerpoint/2010/main" val="2052417024"/>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Nigerian Scam</a:t>
            </a:r>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3311877586"/>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farm3.staticflickr.com/2539/4030155973_8305f101cc_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895350"/>
            <a:ext cx="3131075" cy="685800"/>
          </a:xfrm>
        </p:spPr>
        <p:txBody>
          <a:bodyPr>
            <a:noAutofit/>
          </a:bodyPr>
          <a:lstStyle/>
          <a:p>
            <a:pPr algn="l"/>
            <a:r>
              <a:rPr lang="en-US" sz="4000" dirty="0" err="1" smtClean="0">
                <a:solidFill>
                  <a:schemeClr val="bg1"/>
                </a:solidFill>
              </a:rPr>
              <a:t>Learnings</a:t>
            </a:r>
            <a:endParaRPr lang="en-US" sz="3200" dirty="0">
              <a:solidFill>
                <a:schemeClr val="bg1"/>
              </a:solidFill>
              <a:latin typeface="Courier New" pitchFamily="49" charset="0"/>
              <a:cs typeface="Courier New" pitchFamily="49" charset="0"/>
            </a:endParaRPr>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
        <p:nvSpPr>
          <p:cNvPr id="4" name="Rectangle 3"/>
          <p:cNvSpPr/>
          <p:nvPr/>
        </p:nvSpPr>
        <p:spPr>
          <a:xfrm>
            <a:off x="0" y="1833086"/>
            <a:ext cx="9144000" cy="923330"/>
          </a:xfrm>
          <a:prstGeom prst="rect">
            <a:avLst/>
          </a:prstGeom>
        </p:spPr>
        <p:txBody>
          <a:bodyPr wrap="square">
            <a:spAutoFit/>
          </a:bodyPr>
          <a:lstStyle/>
          <a:p>
            <a:pPr marL="285750" indent="-285750">
              <a:buFont typeface="Arial" pitchFamily="34" charset="0"/>
              <a:buChar char="•"/>
            </a:pPr>
            <a:r>
              <a:rPr lang="en-US" b="1" dirty="0" smtClean="0">
                <a:solidFill>
                  <a:schemeClr val="bg1"/>
                </a:solidFill>
                <a:latin typeface="Courier New" pitchFamily="49" charset="0"/>
                <a:cs typeface="Courier New" pitchFamily="49" charset="0"/>
              </a:rPr>
              <a:t>Watch </a:t>
            </a:r>
            <a:r>
              <a:rPr lang="en-US" b="1" dirty="0" err="1" smtClean="0">
                <a:solidFill>
                  <a:schemeClr val="bg1"/>
                </a:solidFill>
                <a:latin typeface="Courier New" pitchFamily="49" charset="0"/>
                <a:cs typeface="Courier New" pitchFamily="49" charset="0"/>
              </a:rPr>
              <a:t>Haro</a:t>
            </a:r>
            <a:endParaRPr lang="en-US" b="1" dirty="0" smtClean="0">
              <a:solidFill>
                <a:schemeClr val="bg1"/>
              </a:solidFill>
              <a:latin typeface="Courier New" pitchFamily="49" charset="0"/>
              <a:cs typeface="Courier New" pitchFamily="49" charset="0"/>
            </a:endParaRPr>
          </a:p>
          <a:p>
            <a:pPr marL="285750" indent="-285750">
              <a:buFont typeface="Arial" pitchFamily="34" charset="0"/>
              <a:buChar char="•"/>
            </a:pPr>
            <a:r>
              <a:rPr lang="en-US" b="1" dirty="0" smtClean="0">
                <a:solidFill>
                  <a:schemeClr val="bg1"/>
                </a:solidFill>
                <a:latin typeface="Courier New" pitchFamily="49" charset="0"/>
                <a:cs typeface="Courier New" pitchFamily="49" charset="0"/>
              </a:rPr>
              <a:t>Get to know your client</a:t>
            </a:r>
          </a:p>
          <a:p>
            <a:pPr marL="285750" indent="-285750">
              <a:buFont typeface="Arial" pitchFamily="34" charset="0"/>
              <a:buChar char="•"/>
            </a:pPr>
            <a:r>
              <a:rPr lang="en-US" b="1" dirty="0" smtClean="0">
                <a:solidFill>
                  <a:schemeClr val="bg1"/>
                </a:solidFill>
                <a:latin typeface="Courier New" pitchFamily="49" charset="0"/>
                <a:cs typeface="Courier New" pitchFamily="49" charset="0"/>
              </a:rPr>
              <a:t>Client “Chit chat” has value</a:t>
            </a:r>
          </a:p>
        </p:txBody>
      </p:sp>
    </p:spTree>
    <p:extLst>
      <p:ext uri="{BB962C8B-B14F-4D97-AF65-F5344CB8AC3E}">
        <p14:creationId xmlns:p14="http://schemas.microsoft.com/office/powerpoint/2010/main" val="285535316"/>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Harlem Shake</a:t>
            </a:r>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27411690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429450"/>
            <a:ext cx="8915399" cy="2205926"/>
          </a:xfrm>
        </p:spPr>
        <p:txBody>
          <a:bodyPr>
            <a:normAutofit/>
          </a:bodyPr>
          <a:lstStyle/>
          <a:p>
            <a:endParaRPr lang="en-US" dirty="0"/>
          </a:p>
        </p:txBody>
      </p:sp>
      <p:sp>
        <p:nvSpPr>
          <p:cNvPr id="4" name="TextBox 3"/>
          <p:cNvSpPr txBox="1"/>
          <p:nvPr/>
        </p:nvSpPr>
        <p:spPr>
          <a:xfrm>
            <a:off x="152400" y="4774168"/>
            <a:ext cx="5334000" cy="369332"/>
          </a:xfrm>
          <a:prstGeom prst="rect">
            <a:avLst/>
          </a:prstGeom>
          <a:noFill/>
        </p:spPr>
        <p:txBody>
          <a:bodyPr wrap="square" rtlCol="0">
            <a:spAutoFit/>
          </a:bodyPr>
          <a:lstStyle/>
          <a:p>
            <a:r>
              <a:rPr lang="en-US" dirty="0">
                <a:solidFill>
                  <a:prstClr val="white"/>
                </a:solidFill>
              </a:rPr>
              <a:t>http://www.flickr.com/photos/mcgarry/</a:t>
            </a:r>
          </a:p>
        </p:txBody>
      </p:sp>
      <p:pic>
        <p:nvPicPr>
          <p:cNvPr id="7172" name="Picture 4" descr="http://farm1.staticflickr.com/48/107828887_7ed50e2728_b.jpg"/>
          <p:cNvPicPr>
            <a:picLocks noChangeAspect="1" noChangeArrowheads="1"/>
          </p:cNvPicPr>
          <p:nvPr/>
        </p:nvPicPr>
        <p:blipFill rotWithShape="1">
          <a:blip r:embed="rId2">
            <a:extLst>
              <a:ext uri="{28A0092B-C50C-407E-A947-70E740481C1C}">
                <a14:useLocalDpi xmlns:a14="http://schemas.microsoft.com/office/drawing/2010/main" val="0"/>
              </a:ext>
            </a:extLst>
          </a:blip>
          <a:srcRect b="20640"/>
          <a:stretch/>
        </p:blipFill>
        <p:spPr bwMode="auto">
          <a:xfrm>
            <a:off x="19050" y="0"/>
            <a:ext cx="9124950" cy="481594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9525" y="3971686"/>
            <a:ext cx="9153525" cy="886064"/>
          </a:xfrm>
          <a:prstGeom prst="rect">
            <a:avLst/>
          </a:prstGeom>
          <a:solidFill>
            <a:schemeClr val="tx2">
              <a:alpha val="42000"/>
            </a:schemeClr>
          </a:solidFill>
        </p:spPr>
        <p:txBody>
          <a:bodyPr vert="horz" lIns="91440" tIns="45720" rIns="0" bIns="45720" rtlCol="0" anchor="ctr">
            <a:normAutofit fontScale="97500" lnSpcReduction="10000"/>
          </a:bodyPr>
          <a:lstStyle>
            <a:lvl1pPr algn="ctr" defTabSz="457200" rtl="0" eaLnBrk="1" latinLnBrk="0" hangingPunct="1">
              <a:spcBef>
                <a:spcPct val="0"/>
              </a:spcBef>
              <a:buNone/>
              <a:defRPr sz="7200" b="1" kern="1200" baseline="0">
                <a:solidFill>
                  <a:srgbClr val="424242"/>
                </a:solidFill>
                <a:latin typeface="+mj-lt"/>
                <a:ea typeface="+mj-ea"/>
                <a:cs typeface="+mj-cs"/>
              </a:defRPr>
            </a:lvl1pPr>
          </a:lstStyle>
          <a:p>
            <a:pPr algn="l"/>
            <a:r>
              <a:rPr lang="en-US" sz="5400" dirty="0" smtClean="0">
                <a:solidFill>
                  <a:schemeClr val="bg1"/>
                </a:solidFill>
              </a:rPr>
              <a:t>Drunk </a:t>
            </a:r>
            <a:r>
              <a:rPr lang="en-US" sz="5400" dirty="0">
                <a:solidFill>
                  <a:schemeClr val="bg1"/>
                </a:solidFill>
              </a:rPr>
              <a:t>g</a:t>
            </a:r>
            <a:r>
              <a:rPr lang="en-US" sz="5400" dirty="0" smtClean="0">
                <a:solidFill>
                  <a:schemeClr val="bg1"/>
                </a:solidFill>
              </a:rPr>
              <a:t>uy in front of a bull?</a:t>
            </a:r>
            <a:endParaRPr lang="en-US" sz="5400" dirty="0">
              <a:solidFill>
                <a:schemeClr val="bg1"/>
              </a:solidFill>
              <a:latin typeface="Cambria Math" pitchFamily="18" charset="0"/>
              <a:ea typeface="Cambria Math" pitchFamily="18" charset="0"/>
            </a:endParaRPr>
          </a:p>
        </p:txBody>
      </p:sp>
    </p:spTree>
    <p:extLst>
      <p:ext uri="{BB962C8B-B14F-4D97-AF65-F5344CB8AC3E}">
        <p14:creationId xmlns:p14="http://schemas.microsoft.com/office/powerpoint/2010/main" val="1618386427"/>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45058" name="Picture 2" descr="http://brougherprosound.com/wp-content/uploads/2013/02/cakesmash1.jpg"/>
          <p:cNvPicPr>
            <a:picLocks noChangeAspect="1" noChangeArrowheads="1"/>
          </p:cNvPicPr>
          <p:nvPr/>
        </p:nvPicPr>
        <p:blipFill rotWithShape="1">
          <a:blip r:embed="rId2">
            <a:extLst>
              <a:ext uri="{28A0092B-C50C-407E-A947-70E740481C1C}">
                <a14:useLocalDpi xmlns:a14="http://schemas.microsoft.com/office/drawing/2010/main" val="0"/>
              </a:ext>
            </a:extLst>
          </a:blip>
          <a:srcRect t="6873" b="27346"/>
          <a:stretch/>
        </p:blipFill>
        <p:spPr bwMode="auto">
          <a:xfrm>
            <a:off x="76200" y="-95250"/>
            <a:ext cx="9144000" cy="4495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981200" y="4331553"/>
            <a:ext cx="11125200" cy="830997"/>
          </a:xfrm>
          <a:prstGeom prst="rect">
            <a:avLst/>
          </a:prstGeom>
          <a:solidFill>
            <a:schemeClr val="tx1"/>
          </a:solidFill>
        </p:spPr>
        <p:txBody>
          <a:bodyPr wrap="square" rtlCol="0">
            <a:spAutoFit/>
          </a:bodyPr>
          <a:lstStyle/>
          <a:p>
            <a:pPr algn="ctr"/>
            <a:r>
              <a:rPr lang="en-US" sz="4800" dirty="0" smtClean="0">
                <a:solidFill>
                  <a:schemeClr val="bg1"/>
                </a:solidFill>
              </a:rPr>
              <a:t>                                   Feeder </a:t>
            </a:r>
            <a:r>
              <a:rPr lang="en-US" sz="4800" dirty="0" err="1" smtClean="0">
                <a:solidFill>
                  <a:schemeClr val="bg1"/>
                </a:solidFill>
              </a:rPr>
              <a:t>vs</a:t>
            </a:r>
            <a:r>
              <a:rPr lang="en-US" sz="4800" dirty="0" smtClean="0">
                <a:solidFill>
                  <a:schemeClr val="bg1"/>
                </a:solidFill>
              </a:rPr>
              <a:t> </a:t>
            </a:r>
            <a:r>
              <a:rPr lang="en-US" sz="4800" dirty="0" err="1" smtClean="0">
                <a:solidFill>
                  <a:srgbClr val="00B0F0"/>
                </a:solidFill>
              </a:rPr>
              <a:t>Feedee</a:t>
            </a:r>
            <a:r>
              <a:rPr lang="en-US" sz="4800" dirty="0" smtClean="0">
                <a:solidFill>
                  <a:srgbClr val="00B0F0"/>
                </a:solidFill>
              </a:rPr>
              <a:t>  </a:t>
            </a:r>
            <a:endParaRPr lang="en-US" sz="4800" dirty="0">
              <a:solidFill>
                <a:srgbClr val="00B0F0"/>
              </a:solidFill>
            </a:endParaRPr>
          </a:p>
        </p:txBody>
      </p:sp>
      <p:sp>
        <p:nvSpPr>
          <p:cNvPr id="5" name="TextBox 4"/>
          <p:cNvSpPr txBox="1"/>
          <p:nvPr/>
        </p:nvSpPr>
        <p:spPr>
          <a:xfrm>
            <a:off x="9546167" y="4720167"/>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232804683"/>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742949"/>
            <a:ext cx="7143750" cy="4082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flipH="1">
            <a:off x="4914900" y="4105275"/>
            <a:ext cx="1600200" cy="0"/>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6946548"/>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779383"/>
            <a:ext cx="7922286" cy="4023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flipH="1">
            <a:off x="2133600" y="1657350"/>
            <a:ext cx="1752600" cy="76200"/>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604429"/>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819150"/>
            <a:ext cx="7086600" cy="4048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flipH="1">
            <a:off x="1371600" y="2571750"/>
            <a:ext cx="1600200" cy="0"/>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9867595"/>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farm3.staticflickr.com/2539/4030155973_8305f101cc_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895350"/>
            <a:ext cx="3131075" cy="685800"/>
          </a:xfrm>
        </p:spPr>
        <p:txBody>
          <a:bodyPr>
            <a:noAutofit/>
          </a:bodyPr>
          <a:lstStyle/>
          <a:p>
            <a:pPr algn="l"/>
            <a:r>
              <a:rPr lang="en-US" sz="4000" dirty="0" err="1" smtClean="0">
                <a:solidFill>
                  <a:schemeClr val="bg1"/>
                </a:solidFill>
              </a:rPr>
              <a:t>Learnings</a:t>
            </a:r>
            <a:endParaRPr lang="en-US" sz="3200" dirty="0">
              <a:solidFill>
                <a:schemeClr val="bg1"/>
              </a:solidFill>
              <a:latin typeface="Courier New" pitchFamily="49" charset="0"/>
              <a:cs typeface="Courier New" pitchFamily="49" charset="0"/>
            </a:endParaRPr>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
        <p:nvSpPr>
          <p:cNvPr id="4" name="Rectangle 3"/>
          <p:cNvSpPr/>
          <p:nvPr/>
        </p:nvSpPr>
        <p:spPr>
          <a:xfrm>
            <a:off x="0" y="1833086"/>
            <a:ext cx="9144000" cy="1200329"/>
          </a:xfrm>
          <a:prstGeom prst="rect">
            <a:avLst/>
          </a:prstGeom>
        </p:spPr>
        <p:txBody>
          <a:bodyPr wrap="square">
            <a:spAutoFit/>
          </a:bodyPr>
          <a:lstStyle/>
          <a:p>
            <a:pPr marL="285750" indent="-285750">
              <a:buFont typeface="Arial" pitchFamily="34" charset="0"/>
              <a:buChar char="•"/>
            </a:pPr>
            <a:r>
              <a:rPr lang="en-US" b="1" dirty="0" smtClean="0">
                <a:solidFill>
                  <a:schemeClr val="bg1"/>
                </a:solidFill>
                <a:latin typeface="Courier New" pitchFamily="49" charset="0"/>
                <a:cs typeface="Courier New" pitchFamily="49" charset="0"/>
              </a:rPr>
              <a:t>Know who feeds the big news sites</a:t>
            </a:r>
          </a:p>
          <a:p>
            <a:pPr marL="285750" indent="-285750">
              <a:buFont typeface="Arial" pitchFamily="34" charset="0"/>
              <a:buChar char="•"/>
            </a:pPr>
            <a:r>
              <a:rPr lang="en-US" b="1" dirty="0" smtClean="0">
                <a:solidFill>
                  <a:schemeClr val="bg1"/>
                </a:solidFill>
                <a:latin typeface="Courier New" pitchFamily="49" charset="0"/>
                <a:cs typeface="Courier New" pitchFamily="49" charset="0"/>
              </a:rPr>
              <a:t>Easier to pitch the smaller ones</a:t>
            </a:r>
          </a:p>
          <a:p>
            <a:pPr marL="285750" indent="-285750">
              <a:buFont typeface="Arial" pitchFamily="34" charset="0"/>
              <a:buChar char="•"/>
            </a:pPr>
            <a:r>
              <a:rPr lang="en-US" b="1" dirty="0" smtClean="0">
                <a:solidFill>
                  <a:schemeClr val="bg1"/>
                </a:solidFill>
                <a:latin typeface="Courier New" pitchFamily="49" charset="0"/>
                <a:cs typeface="Courier New" pitchFamily="49" charset="0"/>
              </a:rPr>
              <a:t>Know what other sites an author writes</a:t>
            </a:r>
          </a:p>
          <a:p>
            <a:pPr marL="285750" indent="-285750">
              <a:buFont typeface="Arial" pitchFamily="34" charset="0"/>
              <a:buChar char="•"/>
            </a:pPr>
            <a:r>
              <a:rPr lang="en-US" b="1" dirty="0" smtClean="0">
                <a:solidFill>
                  <a:schemeClr val="bg1"/>
                </a:solidFill>
                <a:latin typeface="Courier New" pitchFamily="49" charset="0"/>
                <a:cs typeface="Courier New" pitchFamily="49" charset="0"/>
              </a:rPr>
              <a:t>Will get you big links</a:t>
            </a:r>
          </a:p>
        </p:txBody>
      </p:sp>
    </p:spTree>
    <p:extLst>
      <p:ext uri="{BB962C8B-B14F-4D97-AF65-F5344CB8AC3E}">
        <p14:creationId xmlns:p14="http://schemas.microsoft.com/office/powerpoint/2010/main" val="3869681976"/>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Sex Toy Day</a:t>
            </a:r>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1258463095"/>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STD</a:t>
            </a:r>
            <a:br>
              <a:rPr lang="en-US" dirty="0" smtClean="0"/>
            </a:br>
            <a:r>
              <a:rPr lang="en-US" dirty="0" smtClean="0"/>
              <a:t>$1,000 in “product”</a:t>
            </a:r>
            <a:br>
              <a:rPr lang="en-US" dirty="0" smtClean="0"/>
            </a:br>
            <a:r>
              <a:rPr lang="en-US" dirty="0" smtClean="0"/>
              <a:t>$3,000 in  shipping</a:t>
            </a:r>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3325172087"/>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farm3.staticflickr.com/2539/4030155973_8305f101cc_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895350"/>
            <a:ext cx="3131075" cy="685800"/>
          </a:xfrm>
        </p:spPr>
        <p:txBody>
          <a:bodyPr>
            <a:noAutofit/>
          </a:bodyPr>
          <a:lstStyle/>
          <a:p>
            <a:pPr algn="l"/>
            <a:r>
              <a:rPr lang="en-US" sz="4000" dirty="0" err="1" smtClean="0">
                <a:solidFill>
                  <a:schemeClr val="bg1"/>
                </a:solidFill>
              </a:rPr>
              <a:t>Learnings</a:t>
            </a:r>
            <a:endParaRPr lang="en-US" sz="3200" dirty="0">
              <a:solidFill>
                <a:schemeClr val="bg1"/>
              </a:solidFill>
              <a:latin typeface="Courier New" pitchFamily="49" charset="0"/>
              <a:cs typeface="Courier New" pitchFamily="49" charset="0"/>
            </a:endParaRPr>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
        <p:nvSpPr>
          <p:cNvPr id="4" name="Rectangle 3"/>
          <p:cNvSpPr/>
          <p:nvPr/>
        </p:nvSpPr>
        <p:spPr>
          <a:xfrm>
            <a:off x="0" y="1833086"/>
            <a:ext cx="9144000" cy="2862322"/>
          </a:xfrm>
          <a:prstGeom prst="rect">
            <a:avLst/>
          </a:prstGeom>
        </p:spPr>
        <p:txBody>
          <a:bodyPr wrap="square">
            <a:spAutoFit/>
          </a:bodyPr>
          <a:lstStyle/>
          <a:p>
            <a:pPr marL="285750" indent="-285750">
              <a:buFont typeface="Arial" pitchFamily="34" charset="0"/>
              <a:buChar char="•"/>
            </a:pPr>
            <a:r>
              <a:rPr lang="en-US" b="1" dirty="0" smtClean="0">
                <a:solidFill>
                  <a:schemeClr val="bg1"/>
                </a:solidFill>
                <a:latin typeface="Courier New" pitchFamily="49" charset="0"/>
                <a:cs typeface="Courier New" pitchFamily="49" charset="0"/>
              </a:rPr>
              <a:t>Prep, prep, prep</a:t>
            </a:r>
          </a:p>
          <a:p>
            <a:pPr marL="285750" indent="-285750">
              <a:buFont typeface="Arial" pitchFamily="34" charset="0"/>
              <a:buChar char="•"/>
            </a:pPr>
            <a:r>
              <a:rPr lang="en-US" b="1" dirty="0" smtClean="0">
                <a:solidFill>
                  <a:schemeClr val="bg1"/>
                </a:solidFill>
                <a:latin typeface="Courier New" pitchFamily="49" charset="0"/>
                <a:cs typeface="Courier New" pitchFamily="49" charset="0"/>
              </a:rPr>
              <a:t>Have a reason to do it</a:t>
            </a:r>
          </a:p>
          <a:p>
            <a:pPr marL="742950" lvl="1" indent="-285750">
              <a:buFont typeface="Arial" pitchFamily="34" charset="0"/>
              <a:buChar char="•"/>
            </a:pPr>
            <a:r>
              <a:rPr lang="en-US" b="1" dirty="0" smtClean="0">
                <a:solidFill>
                  <a:schemeClr val="bg1"/>
                </a:solidFill>
                <a:latin typeface="Courier New" pitchFamily="49" charset="0"/>
                <a:cs typeface="Courier New" pitchFamily="49" charset="0"/>
              </a:rPr>
              <a:t>Wanted anchor text</a:t>
            </a:r>
          </a:p>
          <a:p>
            <a:pPr marL="285750" indent="-285750">
              <a:buFont typeface="Arial" pitchFamily="34" charset="0"/>
              <a:buChar char="•"/>
            </a:pPr>
            <a:r>
              <a:rPr lang="en-US" b="1" dirty="0" smtClean="0">
                <a:solidFill>
                  <a:schemeClr val="bg1"/>
                </a:solidFill>
                <a:latin typeface="Courier New" pitchFamily="49" charset="0"/>
                <a:cs typeface="Courier New" pitchFamily="49" charset="0"/>
              </a:rPr>
              <a:t>Get complimentary businesses on board</a:t>
            </a:r>
          </a:p>
          <a:p>
            <a:pPr marL="742950" lvl="1" indent="-285750">
              <a:buFont typeface="Arial" pitchFamily="34" charset="0"/>
              <a:buChar char="•"/>
            </a:pPr>
            <a:r>
              <a:rPr lang="en-US" b="1" dirty="0" smtClean="0">
                <a:solidFill>
                  <a:schemeClr val="bg1"/>
                </a:solidFill>
                <a:latin typeface="Courier New" pitchFamily="49" charset="0"/>
                <a:cs typeface="Courier New" pitchFamily="49" charset="0"/>
              </a:rPr>
              <a:t>More links, decrease cost</a:t>
            </a:r>
          </a:p>
          <a:p>
            <a:pPr marL="285750" indent="-285750">
              <a:buFont typeface="Arial" pitchFamily="34" charset="0"/>
              <a:buChar char="•"/>
            </a:pPr>
            <a:r>
              <a:rPr lang="en-US" b="1" dirty="0" smtClean="0">
                <a:solidFill>
                  <a:schemeClr val="bg1"/>
                </a:solidFill>
                <a:latin typeface="Courier New" pitchFamily="49" charset="0"/>
                <a:cs typeface="Courier New" pitchFamily="49" charset="0"/>
              </a:rPr>
              <a:t>Give a “did you miss” it post = 50% off drove sales</a:t>
            </a:r>
          </a:p>
          <a:p>
            <a:pPr marL="285750" indent="-285750">
              <a:buFont typeface="Arial" pitchFamily="34" charset="0"/>
              <a:buChar char="•"/>
            </a:pPr>
            <a:r>
              <a:rPr lang="en-US" b="1" dirty="0" smtClean="0">
                <a:solidFill>
                  <a:schemeClr val="bg1"/>
                </a:solidFill>
                <a:latin typeface="Courier New" pitchFamily="49" charset="0"/>
                <a:cs typeface="Courier New" pitchFamily="49" charset="0"/>
              </a:rPr>
              <a:t>Reminder countdown + email newsletter growth</a:t>
            </a:r>
          </a:p>
          <a:p>
            <a:pPr marL="285750" indent="-285750">
              <a:buFont typeface="Arial" pitchFamily="34" charset="0"/>
              <a:buChar char="•"/>
            </a:pPr>
            <a:r>
              <a:rPr lang="en-US" b="1" dirty="0" smtClean="0">
                <a:solidFill>
                  <a:schemeClr val="bg1"/>
                </a:solidFill>
                <a:latin typeface="Courier New" pitchFamily="49" charset="0"/>
                <a:cs typeface="Courier New" pitchFamily="49" charset="0"/>
              </a:rPr>
              <a:t>Email signups showed this was going to be big</a:t>
            </a:r>
          </a:p>
          <a:p>
            <a:pPr marL="285750" indent="-285750">
              <a:buFont typeface="Arial" pitchFamily="34" charset="0"/>
              <a:buChar char="•"/>
            </a:pPr>
            <a:r>
              <a:rPr lang="en-US" b="1" dirty="0" smtClean="0">
                <a:solidFill>
                  <a:schemeClr val="bg1"/>
                </a:solidFill>
                <a:latin typeface="Courier New" pitchFamily="49" charset="0"/>
                <a:cs typeface="Courier New" pitchFamily="49" charset="0"/>
              </a:rPr>
              <a:t>Real reason to connect with bloggers</a:t>
            </a:r>
          </a:p>
          <a:p>
            <a:pPr marL="285750" indent="-285750">
              <a:buFont typeface="Arial" pitchFamily="34" charset="0"/>
              <a:buChar char="•"/>
            </a:pPr>
            <a:r>
              <a:rPr lang="en-US" b="1" dirty="0" smtClean="0">
                <a:solidFill>
                  <a:schemeClr val="bg1"/>
                </a:solidFill>
                <a:latin typeface="Courier New" pitchFamily="49" charset="0"/>
                <a:cs typeface="Courier New" pitchFamily="49" charset="0"/>
              </a:rPr>
              <a:t>6,000 visitors / min for 10 min = PROBLEMS :)</a:t>
            </a:r>
          </a:p>
        </p:txBody>
      </p:sp>
    </p:spTree>
    <p:extLst>
      <p:ext uri="{BB962C8B-B14F-4D97-AF65-F5344CB8AC3E}">
        <p14:creationId xmlns:p14="http://schemas.microsoft.com/office/powerpoint/2010/main" val="1092964267"/>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RCS is for people with big budgets</a:t>
            </a:r>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853239150"/>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u="sng" dirty="0" smtClean="0"/>
              <a:t>BULL!</a:t>
            </a:r>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36539219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429450"/>
            <a:ext cx="8915399" cy="2205926"/>
          </a:xfrm>
        </p:spPr>
        <p:txBody>
          <a:bodyPr>
            <a:normAutofit fontScale="90000"/>
          </a:bodyPr>
          <a:lstStyle/>
          <a:p>
            <a:r>
              <a:rPr lang="en-US" dirty="0" smtClean="0"/>
              <a:t>You can’t change your </a:t>
            </a:r>
            <a:r>
              <a:rPr lang="en-US" dirty="0" smtClean="0">
                <a:solidFill>
                  <a:srgbClr val="FF0000"/>
                </a:solidFill>
              </a:rPr>
              <a:t>title</a:t>
            </a:r>
            <a:r>
              <a:rPr lang="en-US" dirty="0" smtClean="0"/>
              <a:t> you must..</a:t>
            </a:r>
            <a:endParaRPr lang="en-US" sz="5300" u="sng" dirty="0">
              <a:solidFill>
                <a:srgbClr val="FF0000"/>
              </a:solidFill>
              <a:latin typeface="Californian FB" pitchFamily="18" charset="0"/>
            </a:endParaRPr>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3579197784"/>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Local friends:</a:t>
            </a:r>
            <a:br>
              <a:rPr lang="en-US" dirty="0"/>
            </a:br>
            <a:r>
              <a:rPr lang="en-US" sz="3100" dirty="0"/>
              <a:t>site:.</a:t>
            </a:r>
            <a:r>
              <a:rPr lang="en-US" sz="3100" dirty="0" err="1"/>
              <a:t>edu</a:t>
            </a:r>
            <a:r>
              <a:rPr lang="en-US" sz="3100" dirty="0"/>
              <a:t> card "where to use" "off campus"</a:t>
            </a:r>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2461431095"/>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sz="3100"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225"/>
          <a:stretch/>
        </p:blipFill>
        <p:spPr bwMode="auto">
          <a:xfrm>
            <a:off x="0" y="638175"/>
            <a:ext cx="9144000" cy="4186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9825282"/>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429450"/>
            <a:ext cx="9220199" cy="2205926"/>
          </a:xfrm>
        </p:spPr>
        <p:txBody>
          <a:bodyPr>
            <a:normAutofit/>
          </a:bodyPr>
          <a:lstStyle/>
          <a:p>
            <a:r>
              <a:rPr lang="en-US" sz="5400" b="0" dirty="0"/>
              <a:t>http://bit.ly/collegecitations</a:t>
            </a:r>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861829583"/>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9513"/>
          <a:stretch/>
        </p:blipFill>
        <p:spPr bwMode="auto">
          <a:xfrm>
            <a:off x="0" y="133350"/>
            <a:ext cx="9144000" cy="4942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9525" y="3757133"/>
            <a:ext cx="9153525" cy="1033464"/>
          </a:xfrm>
          <a:prstGeom prst="rect">
            <a:avLst/>
          </a:prstGeom>
          <a:solidFill>
            <a:schemeClr val="tx2">
              <a:alpha val="42000"/>
            </a:schemeClr>
          </a:solidFill>
        </p:spPr>
        <p:txBody>
          <a:bodyPr vert="horz" lIns="91440" tIns="45720" rIns="0" bIns="45720" rtlCol="0" anchor="ctr">
            <a:normAutofit fontScale="90000" lnSpcReduction="10000"/>
          </a:bodyPr>
          <a:lstStyle>
            <a:lvl1pPr algn="ctr" defTabSz="457200" rtl="0" eaLnBrk="1" latinLnBrk="0" hangingPunct="1">
              <a:spcBef>
                <a:spcPct val="0"/>
              </a:spcBef>
              <a:buNone/>
              <a:defRPr sz="7200" b="1" kern="1200" baseline="0">
                <a:solidFill>
                  <a:srgbClr val="424242"/>
                </a:solidFill>
                <a:latin typeface="+mj-lt"/>
                <a:ea typeface="+mj-ea"/>
                <a:cs typeface="+mj-cs"/>
              </a:defRPr>
            </a:lvl1pPr>
          </a:lstStyle>
          <a:p>
            <a:pPr algn="r"/>
            <a:r>
              <a:rPr lang="en-US" dirty="0" smtClean="0">
                <a:solidFill>
                  <a:schemeClr val="bg1"/>
                </a:solidFill>
              </a:rPr>
              <a:t>Woodworkers? #RCS?</a:t>
            </a:r>
            <a:endParaRPr lang="en-US" dirty="0">
              <a:solidFill>
                <a:schemeClr val="bg1"/>
              </a:solidFill>
              <a:latin typeface="Cambria Math" pitchFamily="18" charset="0"/>
              <a:ea typeface="Cambria Math" pitchFamily="18" charset="0"/>
            </a:endParaRPr>
          </a:p>
        </p:txBody>
      </p:sp>
    </p:spTree>
    <p:extLst>
      <p:ext uri="{BB962C8B-B14F-4D97-AF65-F5344CB8AC3E}">
        <p14:creationId xmlns:p14="http://schemas.microsoft.com/office/powerpoint/2010/main" val="2142296328"/>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819150"/>
            <a:ext cx="6096000" cy="3851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0904066"/>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 y="895350"/>
            <a:ext cx="7749117"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6461357"/>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488" y="1438275"/>
            <a:ext cx="7437437" cy="2266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1744939"/>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
        <p:nvSpPr>
          <p:cNvPr id="4" name="AutoShape 2" descr="data:image/jpeg;base64,/9j/4AAQSkZJRgABAQAAAQABAAD/2wCEAAkGBhQSEBQUEhQVFRUWFRUWFhgXGBgYGRQdHBwaGBgaFxwZHCYeGhwkISIcHy8gIycsLi4sGCAxNTAqNicsLCwBCQoKDgwOGQ8PGikfHyIqLC8pLSwpKSk1LCk1KSwpNSopMCosLCksLCkpKS8pKSkpNCwsLDQpLCksLCwsNSwpLP/AABEIAE0A7QMBIgACEQEDEQH/xAAcAAABBAMBAAAAAAAAAAAAAAAABAUGBwEDCAL/xABCEAACAQIEAgYGBQsDBQAAAAABAgMAEQQFEiETMQYHIkFRgRRhcXOhsiMyNEKRJDNSYnKCk6KxweMXNVQWQ5Lh8f/EABoBAQEBAQEBAQAAAAAAAAAAAAABAgUEAwb/xAAnEQACAgEDAwQCAwAAAAAAAAAAAQIDEQQSIRMxUQVBcYEzwRQiMv/aAAwDAQACEQMRAD8AvGivHFHjXpWvQmTNYNZooUjPWN/tuI/ZH9RVC1fXWL/tuI/ZHzCqFraOF6j/ALXwFFFFU5hYnUv9oxHu0+Y1blVH1MH8oxHu0+Y1bdYZ+j0P4UZorBNI8XnMERtLNHGTyDuq3/E1D2NpdxbRSXCZpFKLxSJIBsdDK1vwNKQ1Amn2M0UUUKFFFFAFFFFAFFFFAFFFFAFFFFAFFFFAFFFFAc0Z3AvpOI2H56bu/Xauh8gH5LB7mP5RXPedfacR76b52q9MJn2Hw+Fw/GmjjvDHYMwBPZHIE3Na9jj6CWJTbZIKKasv6UYWc6YsRE7foh11fhzpzBrJ1lJS7Dd0iy30jCTRd7xsB7bdn42rnIcvD+1dPGufum2Wej4+dBsC/EX2N2vwvetI5fqUMpTFHRPo96TBjW03McF0/a3aw9ZC286jV6uTqlwAjwBduc0rEX8ANAHwJ/eqrOkOW+j4qaLkEkbT+yTdfhYeVDxXU7aoSJ/1L4HbETfrJEPIaj8wqzr1FurTL+Fl0N+cmqU+vUbj4WHlT3nGdQ4VA87hFJsCQTv5A1GdnTLp1LJCusvpw8B9Gw50yFbyP3oDewX9Y8/UPbVX4TLpcQ54cckrndtILH2sf7mt/SPMePi55Qbh3bT61Gy27+VW/wBXeJwgwyw4Zw7ooaWwNyzcySQL73A9lU5uP5VrTeEU4+FnwsoLJLBIPqkqyE+w/eHd3ir06F4nEyYRWxihZN7dxZfulx91j4f/ACnbEYGOTTrRW0nUtwDpPiL99b7VMnv0+ldMm92UZoooNQ9pgGioRg8Y6ywv9OA+JkR5GfVERqkVV06jYk6VBsN++psKuDEJ7jNAqL55iI1xLGZ5FjWGMjQ0gszOyj83zJ2G/wDenTo5JKcNHx76+19YWYrqOguO59GnULcyaYIp5eB1oFM/SqdkwpKkg8SAXHrljB/EXFO16hvPODJNFMPSfDX4J1OCZoozpd1urN2gdJH409xIFUAXsABuST5k7mhE+cHu9ZpozSZhicGASA0koYeNoZCL+YBp1NCp5Mk1mopnmtZmkkMwjAQpJE3Zg/S4kd+0D3kgi3hapQDtVwZUsnq9ANMWc45o8ThtKu4ZZ7qlt7BLE3IG1GQ49pJcUWV1tIgCva4HDU7WJ2pgjsSeCic6P5TiPfTfO1Tjpt0VlmTBS4eJpCcOqPpA2sqlCfxb8BUHzsflOI99N87V0HkP2WD3MfyiqcbSVK3fFnPmPyubDuBNG8Tc11Ajl3qfV4g1ZfVp03eZvRsQ13AvG55sBzVvEjx7x7KkfWDlaTYCbWBdELox+6V3/wDVUx0bxJjxuGZeYniHkzBGHmCR50K4vS3JJ8MvrpHiTHhJ3U2ZInYHwIBIqtOtrChzhsUg7Mseg8uf1087Fv8Axqxuln2HE+4k+U1EuiuEXMcpw8bHeCaMN7I3ViP3kP8ANUR7tQuo+n5R46S5ocvw+WRKSCskbOPFEAEgPrOqmTrXyk+nQum4xCKot3sCF+IZbew0l62cdxMfovtFGq+Zux8+Q8qnOUYRcwweXytuYZEc93ajBU/zAVTzfllKrxjH0OUGICYyDCryjwzMR5qin+VqRdZmSTYrCKmHjMjCRWIDKu2+93IFN2TY7i5/ifBIRGP3bE/Emp/UZ7YJWwlF9uxzJiIijMjizKSrDY2INiNtqtXqq6N4jDPM80RRZEj0HUh1cz91iRsRzqs+kX2rEe+l+Y10TlX5iL3af0FaZzdBUnY34FNZoorB3ArBNZooCLDB4ZRFI00piaYGNGPY4jOWW4ChtmubMdjz5U9YjN4oy4dwuhVZr3sAxKrvyuSDsN/xqJy5c0k02FC2WHjTxsQdOqXtR2PJirGW47uz4ivWHLSxrjGjcg4kSPHp7eiNDCp08+y30lhue6tHlU2uMDuuLw08rBtYaWPhBZUeMSqLsdGtRqO5O29he1bkzuGAcLVLIYwFZljeXRt/3GRSL28/GkebY5MSI4oCXfixPqCm0QRw7FzbskqCoB3OqjKMzjw0RimBjdGkLDSx4l3ZtabdstfVYXIJIttQ0pYf7FmcZjh5I0Ri7rJpkXhK7khGV9XYB2vpv7aVQZ9C4Qq99b8MbMCHsTpYEXQ2HJrd3iKjeWHgzxySgxI64xlVh9QPLGyA25Ei7aeYuRbatuLjM/pM8SsFAhaMkFWleFi5Kq24BHYuQCd+61BvfcfMTPDM7R6+1h3jkcDmpA1rf1Eb15l6SQhUILuXQOqpG7uVO4JVRcD22qKFJNCTKjhsfrRxpIZQ7Lwi/eumIEb99PuFnTC4icTdhZGRo5LHSVWNU0E2srAjkeeq4ubgCRsbfPAoxOZ4dxFPqduHIQoVXLa2UppZAuq9idiPXSqLP4W5MQdaxlWV1YM31QysARfx5VH5LyzmeNWVGmw6qWUjiFNeqS2x07hbm19HhY0kngnkuzELivSYI2sh4aKpYoyC/aBDFtRPM2NrWoTqST7DvmEOGkmZTLIC7rHKi/UlbSWCv2TvpU3sRtYGnTD59C2HM6uDEobUbHs6edxa/wAKjUSFFwsJQiSHFfSEAkSXim+mv3hybm/Im1JcXgniy4SRqzCTDLHNGBvfTZJAPEcmHhv92gU2ucEmzHMYFnjJLvJGrWWNHkKq9hdwim3La9u+lWUPE/ElibUJGBb1FQFtYgFTtuDvemRMWYGlVisTvJxBJIjMkiaQAt1IAZdlsTew5b04dHMTJIJGdUCl+wwjaMyC27MrEn1C/MC/fUNRnyU505yg4fHzKRtIxlU+Ic3PxuKk/QzrPWCAQ4pWIQWR1F9u4MNtx6qnnSbopDjowsosy30OPrJfnY+BsLjvtVbY3qhxat9G0Ui9xLFG8wQR8apz503UWOVXKZu6cdZIxUJgwysEb67sLEjwUX+Jpn6usjOIx8Zt2ISJXPrH1B7b7+Rp1y3qgxLN9O8cad+kl2Ps2AHtv5VZ2Q9H4sHEI4VsL3Y/eY/pMe891BXRbdZvt9jz0t+wYr3Evymq/wCprMrNiISdiFkHl2W+FvwqwOlv2DE+4k+U1Q2RZu2GkMi8zHJH7NSkA+RsfKiPpqrOndCRjPcw4+KmlvcPIxB8VvZfgBVh9UWchcPiY3NhG3F9ild/K6k+dVaosPKnDKs2aATAX+mgeI/vd58r/jVObTdst3kw6qcSZcxmkbm6O59Wpr2q36pzqfH5a/uj/UVcTVlnY0PNX2zm7pF9qxPvpfmNdE5X+Yi92n9BVWZr1S4qWaV1khAd3YXL3Goki/Zq1sFCUjRTzVVB8haqz56OqcJScl3N9FFFZOkFBooNARvo/nLzN25oL65Rw1WzgK7KN9Z3sATtRiM5cYmWPjQRKgi0h1uzahc78QewWFOOS5XwItBsW1yNqA/TdnA/A28qTvlconlkThEScPZwbrpFtrc60fDEsI95xjJEMCxFA0sugllLADQ73ADDfs+PfWMJjZVmEM+hiys6OgKg6SAylSSQRcd5vvytWzNsA8hhZCoaKTX2gbHsMpG3L61ecNl0nG40zgsFKIqghUBILd5LMbDf1WtzuK093AgbO39KniM0EaxvGqqy9ptSK531i+5sLCludY6RJMPHEUXis4YupawVGfazL3jnWtcplTETSLwmWVkazA3XSioeXsvSjNMo4zxFiNKGTUpH1w6MlvVzvQiUsP5POR5i0vFWTSWik0FkBCPdVfYEm1r2IudxSNs+b0zRpX0fVwde+rjW1gX5aLdn9ralmTZU2Hg4QIIXUIza22+nX4kci3fa53JpD/0bH6Pp241tXGsb8W+ric7/AFt7eG1A1PCF3SHESxwmSIoCvPWpa+4Hcy2rOYYuSHDayVZwyAkKQp1OF5aieR8edbcxwTS4doyQGYAE72vsTWc3wJlhMYNjqQ3P6rK39qhpp8/BqzfHOhjjhAMkpIXVfSgUXZmA3NhbbvJFJji54ZYxMySRyNoDKpRo2IJW4uQVNrX7jbnfZXmuXNJoeNtEkZLIxFxuLMrDvUjz2BHKk65bNLJG87IFjOtUjv2msQGdmsSACbLbnuSdrCSTyaM3zx4cTGtlMHDLzEg607QUODe2lfvC3I3vsacMux7PLOptpjdAtvAorb777k0S5ZqxHENivBaMqRe92Dey1u6k3R7IWwxmBfWryAx3G6IFCqhP3tNrA+FvC9B/bI90UUVD7BRRRQDR0t+wYn3EnymudRyrpLP8LxcLNHe2uN1va9rgi9ri9VEOrQ/8gfwv8lVHH9QrlKSwQuipr/pqf+QP4X+Ssf6aH/kD+F/krWTm9CfgUdT/ANtf3R/qKuMVXnV/0ROFxLPxdd4yttGnvHfqNWHWWd3RRcasMzRRRUPaFFFFAFFFFAFFFFAFFFFAFFFFAFFFFAFFFFAFFFFAFFFFA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jpeg;base64,/9j/4AAQSkZJRgABAQAAAQABAAD/2wCEAAkGBhQSEBQUEhQVFRUWFRUWFhgXGBgYGRQdHBwaGBgaFxwZHCYeGhwkISIcHy8gIycsLi4sGCAxNTAqNicsLCwBCQoKDgwOGQ8PGikfHyIqLC8pLSwpKSk1LCk1KSwpNSopMCosLCksLCkpKS8pKSkpNCwsLDQpLCksLCwsNSwpLP/AABEIAE0A7QMBIgACEQEDEQH/xAAcAAABBAMBAAAAAAAAAAAAAAAABAUGBwEDCAL/xABCEAACAQIEAgYGBQsDBQAAAAABAgMAEQQFEiETMQYHIkFRgRRhcXOhsiMyNEKRJDNSYnKCk6KxweMXNVQWQ5Lh8f/EABoBAQEBAQEBAQAAAAAAAAAAAAABAgUEAwb/xAAnEQACAgEDAwQCAwAAAAAAAAAAAQIDEQQSIRMxUQVBcYEzwRQiMv/aAAwDAQACEQMRAD8AvGivHFHjXpWvQmTNYNZooUjPWN/tuI/ZH9RVC1fXWL/tuI/ZHzCqFraOF6j/ALXwFFFFU5hYnUv9oxHu0+Y1blVH1MH8oxHu0+Y1bdYZ+j0P4UZorBNI8XnMERtLNHGTyDuq3/E1D2NpdxbRSXCZpFKLxSJIBsdDK1vwNKQ1Amn2M0UUUKFFFFAFFFFAFFFFAFFFFAFFFFAFFFFAFFFFAc0Z3AvpOI2H56bu/Xauh8gH5LB7mP5RXPedfacR76b52q9MJn2Hw+Fw/GmjjvDHYMwBPZHIE3Na9jj6CWJTbZIKKasv6UYWc6YsRE7foh11fhzpzBrJ1lJS7Dd0iy30jCTRd7xsB7bdn42rnIcvD+1dPGufum2Wej4+dBsC/EX2N2vwvetI5fqUMpTFHRPo96TBjW03McF0/a3aw9ZC286jV6uTqlwAjwBduc0rEX8ANAHwJ/eqrOkOW+j4qaLkEkbT+yTdfhYeVDxXU7aoSJ/1L4HbETfrJEPIaj8wqzr1FurTL+Fl0N+cmqU+vUbj4WHlT3nGdQ4VA87hFJsCQTv5A1GdnTLp1LJCusvpw8B9Gw50yFbyP3oDewX9Y8/UPbVX4TLpcQ54cckrndtILH2sf7mt/SPMePi55Qbh3bT61Gy27+VW/wBXeJwgwyw4Zw7ooaWwNyzcySQL73A9lU5uP5VrTeEU4+FnwsoLJLBIPqkqyE+w/eHd3ir06F4nEyYRWxihZN7dxZfulx91j4f/ACnbEYGOTTrRW0nUtwDpPiL99b7VMnv0+ldMm92UZoooNQ9pgGioRg8Y6ywv9OA+JkR5GfVERqkVV06jYk6VBsN++psKuDEJ7jNAqL55iI1xLGZ5FjWGMjQ0gszOyj83zJ2G/wDenTo5JKcNHx76+19YWYrqOguO59GnULcyaYIp5eB1oFM/SqdkwpKkg8SAXHrljB/EXFO16hvPODJNFMPSfDX4J1OCZoozpd1urN2gdJH409xIFUAXsABuST5k7mhE+cHu9ZpozSZhicGASA0koYeNoZCL+YBp1NCp5Mk1mopnmtZmkkMwjAQpJE3Zg/S4kd+0D3kgi3hapQDtVwZUsnq9ANMWc45o8ThtKu4ZZ7qlt7BLE3IG1GQ49pJcUWV1tIgCva4HDU7WJ2pgjsSeCic6P5TiPfTfO1Tjpt0VlmTBS4eJpCcOqPpA2sqlCfxb8BUHzsflOI99N87V0HkP2WD3MfyiqcbSVK3fFnPmPyubDuBNG8Tc11Ajl3qfV4g1ZfVp03eZvRsQ13AvG55sBzVvEjx7x7KkfWDlaTYCbWBdELox+6V3/wDVUx0bxJjxuGZeYniHkzBGHmCR50K4vS3JJ8MvrpHiTHhJ3U2ZInYHwIBIqtOtrChzhsUg7Mseg8uf1087Fv8Axqxuln2HE+4k+U1EuiuEXMcpw8bHeCaMN7I3ViP3kP8ANUR7tQuo+n5R46S5ocvw+WRKSCskbOPFEAEgPrOqmTrXyk+nQum4xCKot3sCF+IZbew0l62cdxMfovtFGq+Zux8+Q8qnOUYRcwweXytuYZEc93ajBU/zAVTzfllKrxjH0OUGICYyDCryjwzMR5qin+VqRdZmSTYrCKmHjMjCRWIDKu2+93IFN2TY7i5/ifBIRGP3bE/Emp/UZ7YJWwlF9uxzJiIijMjizKSrDY2INiNtqtXqq6N4jDPM80RRZEj0HUh1cz91iRsRzqs+kX2rEe+l+Y10TlX5iL3af0FaZzdBUnY34FNZoorB3ArBNZooCLDB4ZRFI00piaYGNGPY4jOWW4ChtmubMdjz5U9YjN4oy4dwuhVZr3sAxKrvyuSDsN/xqJy5c0k02FC2WHjTxsQdOqXtR2PJirGW47uz4ivWHLSxrjGjcg4kSPHp7eiNDCp08+y30lhue6tHlU2uMDuuLw08rBtYaWPhBZUeMSqLsdGtRqO5O29he1bkzuGAcLVLIYwFZljeXRt/3GRSL28/GkebY5MSI4oCXfixPqCm0QRw7FzbskqCoB3OqjKMzjw0RimBjdGkLDSx4l3ZtabdstfVYXIJIttQ0pYf7FmcZjh5I0Ri7rJpkXhK7khGV9XYB2vpv7aVQZ9C4Qq99b8MbMCHsTpYEXQ2HJrd3iKjeWHgzxySgxI64xlVh9QPLGyA25Ei7aeYuRbatuLjM/pM8SsFAhaMkFWleFi5Kq24BHYuQCd+61BvfcfMTPDM7R6+1h3jkcDmpA1rf1Eb15l6SQhUILuXQOqpG7uVO4JVRcD22qKFJNCTKjhsfrRxpIZQ7Lwi/eumIEb99PuFnTC4icTdhZGRo5LHSVWNU0E2srAjkeeq4ubgCRsbfPAoxOZ4dxFPqduHIQoVXLa2UppZAuq9idiPXSqLP4W5MQdaxlWV1YM31QysARfx5VH5LyzmeNWVGmw6qWUjiFNeqS2x07hbm19HhY0kngnkuzELivSYI2sh4aKpYoyC/aBDFtRPM2NrWoTqST7DvmEOGkmZTLIC7rHKi/UlbSWCv2TvpU3sRtYGnTD59C2HM6uDEobUbHs6edxa/wAKjUSFFwsJQiSHFfSEAkSXim+mv3hybm/Im1JcXgniy4SRqzCTDLHNGBvfTZJAPEcmHhv92gU2ucEmzHMYFnjJLvJGrWWNHkKq9hdwim3La9u+lWUPE/ElibUJGBb1FQFtYgFTtuDvemRMWYGlVisTvJxBJIjMkiaQAt1IAZdlsTew5b04dHMTJIJGdUCl+wwjaMyC27MrEn1C/MC/fUNRnyU505yg4fHzKRtIxlU+Ic3PxuKk/QzrPWCAQ4pWIQWR1F9u4MNtx6qnnSbopDjowsosy30OPrJfnY+BsLjvtVbY3qhxat9G0Ui9xLFG8wQR8apz503UWOVXKZu6cdZIxUJgwysEb67sLEjwUX+Jpn6usjOIx8Zt2ISJXPrH1B7b7+Rp1y3qgxLN9O8cad+kl2Ps2AHtv5VZ2Q9H4sHEI4VsL3Y/eY/pMe891BXRbdZvt9jz0t+wYr3Evymq/wCprMrNiISdiFkHl2W+FvwqwOlv2DE+4k+U1Q2RZu2GkMi8zHJH7NSkA+RsfKiPpqrOndCRjPcw4+KmlvcPIxB8VvZfgBVh9UWchcPiY3NhG3F9ild/K6k+dVaosPKnDKs2aATAX+mgeI/vd58r/jVObTdst3kw6qcSZcxmkbm6O59Wpr2q36pzqfH5a/uj/UVcTVlnY0PNX2zm7pF9qxPvpfmNdE5X+Yi92n9BVWZr1S4qWaV1khAd3YXL3Goki/Zq1sFCUjRTzVVB8haqz56OqcJScl3N9FFFZOkFBooNARvo/nLzN25oL65Rw1WzgK7KN9Z3sATtRiM5cYmWPjQRKgi0h1uzahc78QewWFOOS5XwItBsW1yNqA/TdnA/A28qTvlconlkThEScPZwbrpFtrc60fDEsI95xjJEMCxFA0sugllLADQ73ADDfs+PfWMJjZVmEM+hiys6OgKg6SAylSSQRcd5vvytWzNsA8hhZCoaKTX2gbHsMpG3L61ecNl0nG40zgsFKIqghUBILd5LMbDf1WtzuK093AgbO39KniM0EaxvGqqy9ptSK531i+5sLCludY6RJMPHEUXis4YupawVGfazL3jnWtcplTETSLwmWVkazA3XSioeXsvSjNMo4zxFiNKGTUpH1w6MlvVzvQiUsP5POR5i0vFWTSWik0FkBCPdVfYEm1r2IudxSNs+b0zRpX0fVwde+rjW1gX5aLdn9ralmTZU2Hg4QIIXUIza22+nX4kci3fa53JpD/0bH6Pp241tXGsb8W+ric7/AFt7eG1A1PCF3SHESxwmSIoCvPWpa+4Hcy2rOYYuSHDayVZwyAkKQp1OF5aieR8edbcxwTS4doyQGYAE72vsTWc3wJlhMYNjqQ3P6rK39qhpp8/BqzfHOhjjhAMkpIXVfSgUXZmA3NhbbvJFJji54ZYxMySRyNoDKpRo2IJW4uQVNrX7jbnfZXmuXNJoeNtEkZLIxFxuLMrDvUjz2BHKk65bNLJG87IFjOtUjv2msQGdmsSACbLbnuSdrCSTyaM3zx4cTGtlMHDLzEg607QUODe2lfvC3I3vsacMux7PLOptpjdAtvAorb777k0S5ZqxHENivBaMqRe92Dey1u6k3R7IWwxmBfWryAx3G6IFCqhP3tNrA+FvC9B/bI90UUVD7BRRRQDR0t+wYn3EnymudRyrpLP8LxcLNHe2uN1va9rgi9ri9VEOrQ/8gfwv8lVHH9QrlKSwQuipr/pqf+QP4X+Ssf6aH/kD+F/krWTm9CfgUdT/ANtf3R/qKuMVXnV/0ROFxLPxdd4yttGnvHfqNWHWWd3RRcasMzRRRUPaFFFFAFFFFAFFFFAFFFFAFFFFAFFFFAFFFFAFFFFAFFFFA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jpeg;base64,/9j/4AAQSkZJRgABAQAAAQABAAD/2wCEAAkGBhQSEBQUEhQVFRUWFRUWFhgXGBgYGRQdHBwaGBgaFxwZHCYeGhwkISIcHy8gIycsLi4sGCAxNTAqNicsLCwBCQoKDgwOGQ8PGikfHyIqLC8pLSwpKSk1LCk1KSwpNSopMCosLCksLCkpKS8pKSkpNCwsLDQpLCksLCwsNSwpLP/AABEIAE0A7QMBIgACEQEDEQH/xAAcAAABBAMBAAAAAAAAAAAAAAAABAUGBwEDCAL/xABCEAACAQIEAgYGBQsDBQAAAAABAgMAEQQFEiETMQYHIkFRgRRhcXOhsiMyNEKRJDNSYnKCk6KxweMXNVQWQ5Lh8f/EABoBAQEBAQEBAQAAAAAAAAAAAAABAgUEAwb/xAAnEQACAgEDAwQCAwAAAAAAAAAAAQIDEQQSIRMxUQVBcYEzwRQiMv/aAAwDAQACEQMRAD8AvGivHFHjXpWvQmTNYNZooUjPWN/tuI/ZH9RVC1fXWL/tuI/ZHzCqFraOF6j/ALXwFFFFU5hYnUv9oxHu0+Y1blVH1MH8oxHu0+Y1bdYZ+j0P4UZorBNI8XnMERtLNHGTyDuq3/E1D2NpdxbRSXCZpFKLxSJIBsdDK1vwNKQ1Amn2M0UUUKFFFFAFFFFAFFFFAFFFFAFFFFAFFFFAFFFFAc0Z3AvpOI2H56bu/Xauh8gH5LB7mP5RXPedfacR76b52q9MJn2Hw+Fw/GmjjvDHYMwBPZHIE3Na9jj6CWJTbZIKKasv6UYWc6YsRE7foh11fhzpzBrJ1lJS7Dd0iy30jCTRd7xsB7bdn42rnIcvD+1dPGufum2Wej4+dBsC/EX2N2vwvetI5fqUMpTFHRPo96TBjW03McF0/a3aw9ZC286jV6uTqlwAjwBduc0rEX8ANAHwJ/eqrOkOW+j4qaLkEkbT+yTdfhYeVDxXU7aoSJ/1L4HbETfrJEPIaj8wqzr1FurTL+Fl0N+cmqU+vUbj4WHlT3nGdQ4VA87hFJsCQTv5A1GdnTLp1LJCusvpw8B9Gw50yFbyP3oDewX9Y8/UPbVX4TLpcQ54cckrndtILH2sf7mt/SPMePi55Qbh3bT61Gy27+VW/wBXeJwgwyw4Zw7ooaWwNyzcySQL73A9lU5uP5VrTeEU4+FnwsoLJLBIPqkqyE+w/eHd3ir06F4nEyYRWxihZN7dxZfulx91j4f/ACnbEYGOTTrRW0nUtwDpPiL99b7VMnv0+ldMm92UZoooNQ9pgGioRg8Y6ywv9OA+JkR5GfVERqkVV06jYk6VBsN++psKuDEJ7jNAqL55iI1xLGZ5FjWGMjQ0gszOyj83zJ2G/wDenTo5JKcNHx76+19YWYrqOguO59GnULcyaYIp5eB1oFM/SqdkwpKkg8SAXHrljB/EXFO16hvPODJNFMPSfDX4J1OCZoozpd1urN2gdJH409xIFUAXsABuST5k7mhE+cHu9ZpozSZhicGASA0koYeNoZCL+YBp1NCp5Mk1mopnmtZmkkMwjAQpJE3Zg/S4kd+0D3kgi3hapQDtVwZUsnq9ANMWc45o8ThtKu4ZZ7qlt7BLE3IG1GQ49pJcUWV1tIgCva4HDU7WJ2pgjsSeCic6P5TiPfTfO1Tjpt0VlmTBS4eJpCcOqPpA2sqlCfxb8BUHzsflOI99N87V0HkP2WD3MfyiqcbSVK3fFnPmPyubDuBNG8Tc11Ajl3qfV4g1ZfVp03eZvRsQ13AvG55sBzVvEjx7x7KkfWDlaTYCbWBdELox+6V3/wDVUx0bxJjxuGZeYniHkzBGHmCR50K4vS3JJ8MvrpHiTHhJ3U2ZInYHwIBIqtOtrChzhsUg7Mseg8uf1087Fv8Axqxuln2HE+4k+U1EuiuEXMcpw8bHeCaMN7I3ViP3kP8ANUR7tQuo+n5R46S5ocvw+WRKSCskbOPFEAEgPrOqmTrXyk+nQum4xCKot3sCF+IZbew0l62cdxMfovtFGq+Zux8+Q8qnOUYRcwweXytuYZEc93ajBU/zAVTzfllKrxjH0OUGICYyDCryjwzMR5qin+VqRdZmSTYrCKmHjMjCRWIDKu2+93IFN2TY7i5/ifBIRGP3bE/Emp/UZ7YJWwlF9uxzJiIijMjizKSrDY2INiNtqtXqq6N4jDPM80RRZEj0HUh1cz91iRsRzqs+kX2rEe+l+Y10TlX5iL3af0FaZzdBUnY34FNZoorB3ArBNZooCLDB4ZRFI00piaYGNGPY4jOWW4ChtmubMdjz5U9YjN4oy4dwuhVZr3sAxKrvyuSDsN/xqJy5c0k02FC2WHjTxsQdOqXtR2PJirGW47uz4ivWHLSxrjGjcg4kSPHp7eiNDCp08+y30lhue6tHlU2uMDuuLw08rBtYaWPhBZUeMSqLsdGtRqO5O29he1bkzuGAcLVLIYwFZljeXRt/3GRSL28/GkebY5MSI4oCXfixPqCm0QRw7FzbskqCoB3OqjKMzjw0RimBjdGkLDSx4l3ZtabdstfVYXIJIttQ0pYf7FmcZjh5I0Ri7rJpkXhK7khGV9XYB2vpv7aVQZ9C4Qq99b8MbMCHsTpYEXQ2HJrd3iKjeWHgzxySgxI64xlVh9QPLGyA25Ei7aeYuRbatuLjM/pM8SsFAhaMkFWleFi5Kq24BHYuQCd+61BvfcfMTPDM7R6+1h3jkcDmpA1rf1Eb15l6SQhUILuXQOqpG7uVO4JVRcD22qKFJNCTKjhsfrRxpIZQ7Lwi/eumIEb99PuFnTC4icTdhZGRo5LHSVWNU0E2srAjkeeq4ubgCRsbfPAoxOZ4dxFPqduHIQoVXLa2UppZAuq9idiPXSqLP4W5MQdaxlWV1YM31QysARfx5VH5LyzmeNWVGmw6qWUjiFNeqS2x07hbm19HhY0kngnkuzELivSYI2sh4aKpYoyC/aBDFtRPM2NrWoTqST7DvmEOGkmZTLIC7rHKi/UlbSWCv2TvpU3sRtYGnTD59C2HM6uDEobUbHs6edxa/wAKjUSFFwsJQiSHFfSEAkSXim+mv3hybm/Im1JcXgniy4SRqzCTDLHNGBvfTZJAPEcmHhv92gU2ucEmzHMYFnjJLvJGrWWNHkKq9hdwim3La9u+lWUPE/ElibUJGBb1FQFtYgFTtuDvemRMWYGlVisTvJxBJIjMkiaQAt1IAZdlsTew5b04dHMTJIJGdUCl+wwjaMyC27MrEn1C/MC/fUNRnyU505yg4fHzKRtIxlU+Ic3PxuKk/QzrPWCAQ4pWIQWR1F9u4MNtx6qnnSbopDjowsosy30OPrJfnY+BsLjvtVbY3qhxat9G0Ui9xLFG8wQR8apz503UWOVXKZu6cdZIxUJgwysEb67sLEjwUX+Jpn6usjOIx8Zt2ISJXPrH1B7b7+Rp1y3qgxLN9O8cad+kl2Ps2AHtv5VZ2Q9H4sHEI4VsL3Y/eY/pMe891BXRbdZvt9jz0t+wYr3Evymq/wCprMrNiISdiFkHl2W+FvwqwOlv2DE+4k+U1Q2RZu2GkMi8zHJH7NSkA+RsfKiPpqrOndCRjPcw4+KmlvcPIxB8VvZfgBVh9UWchcPiY3NhG3F9ild/K6k+dVaosPKnDKs2aATAX+mgeI/vd58r/jVObTdst3kw6qcSZcxmkbm6O59Wpr2q36pzqfH5a/uj/UVcTVlnY0PNX2zm7pF9qxPvpfmNdE5X+Yi92n9BVWZr1S4qWaV1khAd3YXL3Goki/Zq1sFCUjRTzVVB8haqz56OqcJScl3N9FFFZOkFBooNARvo/nLzN25oL65Rw1WzgK7KN9Z3sATtRiM5cYmWPjQRKgi0h1uzahc78QewWFOOS5XwItBsW1yNqA/TdnA/A28qTvlconlkThEScPZwbrpFtrc60fDEsI95xjJEMCxFA0sugllLADQ73ADDfs+PfWMJjZVmEM+hiys6OgKg6SAylSSQRcd5vvytWzNsA8hhZCoaKTX2gbHsMpG3L61ecNl0nG40zgsFKIqghUBILd5LMbDf1WtzuK093AgbO39KniM0EaxvGqqy9ptSK531i+5sLCludY6RJMPHEUXis4YupawVGfazL3jnWtcplTETSLwmWVkazA3XSioeXsvSjNMo4zxFiNKGTUpH1w6MlvVzvQiUsP5POR5i0vFWTSWik0FkBCPdVfYEm1r2IudxSNs+b0zRpX0fVwde+rjW1gX5aLdn9ralmTZU2Hg4QIIXUIza22+nX4kci3fa53JpD/0bH6Pp241tXGsb8W+ric7/AFt7eG1A1PCF3SHESxwmSIoCvPWpa+4Hcy2rOYYuSHDayVZwyAkKQp1OF5aieR8edbcxwTS4doyQGYAE72vsTWc3wJlhMYNjqQ3P6rK39qhpp8/BqzfHOhjjhAMkpIXVfSgUXZmA3NhbbvJFJji54ZYxMySRyNoDKpRo2IJW4uQVNrX7jbnfZXmuXNJoeNtEkZLIxFxuLMrDvUjz2BHKk65bNLJG87IFjOtUjv2msQGdmsSACbLbnuSdrCSTyaM3zx4cTGtlMHDLzEg607QUODe2lfvC3I3vsacMux7PLOptpjdAtvAorb777k0S5ZqxHENivBaMqRe92Dey1u6k3R7IWwxmBfWryAx3G6IFCqhP3tNrA+FvC9B/bI90UUVD7BRRRQDR0t+wYn3EnymudRyrpLP8LxcLNHe2uN1va9rgi9ri9VEOrQ/8gfwv8lVHH9QrlKSwQuipr/pqf+QP4X+Ssf6aH/kD+F/krWTm9CfgUdT/ANtf3R/qKuMVXnV/0ROFxLPxdd4yttGnvHfqNWHWWd3RRcasMzRRRUPaFFFFAFFFFAFFFFAFFFFAFFFFAFFFFAFFFFAFFFFAFFFFAf/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data:image/jpeg;base64,/9j/4AAQSkZJRgABAQAAAQABAAD/2wCEAAkGBhQSEBQUEhQVFRUWFRUWFhgXGBgYGRQdHBwaGBgaFxwZHCYeGhwkISIcHy8gIycsLi4sGCAxNTAqNicsLCwBCQoKDgwOGQ8PGikfHyIqLC8pLSwpKSk1LCk1KSwpNSopMCosLCksLCkpKS8pKSkpNCwsLDQpLCksLCwsNSwpLP/AABEIAE0A7QMBIgACEQEDEQH/xAAcAAABBAMBAAAAAAAAAAAAAAAABAUGBwEDCAL/xABCEAACAQIEAgYGBQsDBQAAAAABAgMAEQQFEiETMQYHIkFRgRRhcXOhsiMyNEKRJDNSYnKCk6KxweMXNVQWQ5Lh8f/EABoBAQEBAQEBAQAAAAAAAAAAAAABAgUEAwb/xAAnEQACAgEDAwQCAwAAAAAAAAAAAQIDEQQSIRMxUQVBcYEzwRQiMv/aAAwDAQACEQMRAD8AvGivHFHjXpWvQmTNYNZooUjPWN/tuI/ZH9RVC1fXWL/tuI/ZHzCqFraOF6j/ALXwFFFFU5hYnUv9oxHu0+Y1blVH1MH8oxHu0+Y1bdYZ+j0P4UZorBNI8XnMERtLNHGTyDuq3/E1D2NpdxbRSXCZpFKLxSJIBsdDK1vwNKQ1Amn2M0UUUKFFFFAFFFFAFFFFAFFFFAFFFFAFFFFAFFFFAc0Z3AvpOI2H56bu/Xauh8gH5LB7mP5RXPedfacR76b52q9MJn2Hw+Fw/GmjjvDHYMwBPZHIE3Na9jj6CWJTbZIKKasv6UYWc6YsRE7foh11fhzpzBrJ1lJS7Dd0iy30jCTRd7xsB7bdn42rnIcvD+1dPGufum2Wej4+dBsC/EX2N2vwvetI5fqUMpTFHRPo96TBjW03McF0/a3aw9ZC286jV6uTqlwAjwBduc0rEX8ANAHwJ/eqrOkOW+j4qaLkEkbT+yTdfhYeVDxXU7aoSJ/1L4HbETfrJEPIaj8wqzr1FurTL+Fl0N+cmqU+vUbj4WHlT3nGdQ4VA87hFJsCQTv5A1GdnTLp1LJCusvpw8B9Gw50yFbyP3oDewX9Y8/UPbVX4TLpcQ54cckrndtILH2sf7mt/SPMePi55Qbh3bT61Gy27+VW/wBXeJwgwyw4Zw7ooaWwNyzcySQL73A9lU5uP5VrTeEU4+FnwsoLJLBIPqkqyE+w/eHd3ir06F4nEyYRWxihZN7dxZfulx91j4f/ACnbEYGOTTrRW0nUtwDpPiL99b7VMnv0+ldMm92UZoooNQ9pgGioRg8Y6ywv9OA+JkR5GfVERqkVV06jYk6VBsN++psKuDEJ7jNAqL55iI1xLGZ5FjWGMjQ0gszOyj83zJ2G/wDenTo5JKcNHx76+19YWYrqOguO59GnULcyaYIp5eB1oFM/SqdkwpKkg8SAXHrljB/EXFO16hvPODJNFMPSfDX4J1OCZoozpd1urN2gdJH409xIFUAXsABuST5k7mhE+cHu9ZpozSZhicGASA0koYeNoZCL+YBp1NCp5Mk1mopnmtZmkkMwjAQpJE3Zg/S4kd+0D3kgi3hapQDtVwZUsnq9ANMWc45o8ThtKu4ZZ7qlt7BLE3IG1GQ49pJcUWV1tIgCva4HDU7WJ2pgjsSeCic6P5TiPfTfO1Tjpt0VlmTBS4eJpCcOqPpA2sqlCfxb8BUHzsflOI99N87V0HkP2WD3MfyiqcbSVK3fFnPmPyubDuBNG8Tc11Ajl3qfV4g1ZfVp03eZvRsQ13AvG55sBzVvEjx7x7KkfWDlaTYCbWBdELox+6V3/wDVUx0bxJjxuGZeYniHkzBGHmCR50K4vS3JJ8MvrpHiTHhJ3U2ZInYHwIBIqtOtrChzhsUg7Mseg8uf1087Fv8Axqxuln2HE+4k+U1EuiuEXMcpw8bHeCaMN7I3ViP3kP8ANUR7tQuo+n5R46S5ocvw+WRKSCskbOPFEAEgPrOqmTrXyk+nQum4xCKot3sCF+IZbew0l62cdxMfovtFGq+Zux8+Q8qnOUYRcwweXytuYZEc93ajBU/zAVTzfllKrxjH0OUGICYyDCryjwzMR5qin+VqRdZmSTYrCKmHjMjCRWIDKu2+93IFN2TY7i5/ifBIRGP3bE/Emp/UZ7YJWwlF9uxzJiIijMjizKSrDY2INiNtqtXqq6N4jDPM80RRZEj0HUh1cz91iRsRzqs+kX2rEe+l+Y10TlX5iL3af0FaZzdBUnY34FNZoorB3ArBNZooCLDB4ZRFI00piaYGNGPY4jOWW4ChtmubMdjz5U9YjN4oy4dwuhVZr3sAxKrvyuSDsN/xqJy5c0k02FC2WHjTxsQdOqXtR2PJirGW47uz4ivWHLSxrjGjcg4kSPHp7eiNDCp08+y30lhue6tHlU2uMDuuLw08rBtYaWPhBZUeMSqLsdGtRqO5O29he1bkzuGAcLVLIYwFZljeXRt/3GRSL28/GkebY5MSI4oCXfixPqCm0QRw7FzbskqCoB3OqjKMzjw0RimBjdGkLDSx4l3ZtabdstfVYXIJIttQ0pYf7FmcZjh5I0Ri7rJpkXhK7khGV9XYB2vpv7aVQZ9C4Qq99b8MbMCHsTpYEXQ2HJrd3iKjeWHgzxySgxI64xlVh9QPLGyA25Ei7aeYuRbatuLjM/pM8SsFAhaMkFWleFi5Kq24BHYuQCd+61BvfcfMTPDM7R6+1h3jkcDmpA1rf1Eb15l6SQhUILuXQOqpG7uVO4JVRcD22qKFJNCTKjhsfrRxpIZQ7Lwi/eumIEb99PuFnTC4icTdhZGRo5LHSVWNU0E2srAjkeeq4ubgCRsbfPAoxOZ4dxFPqduHIQoVXLa2UppZAuq9idiPXSqLP4W5MQdaxlWV1YM31QysARfx5VH5LyzmeNWVGmw6qWUjiFNeqS2x07hbm19HhY0kngnkuzELivSYI2sh4aKpYoyC/aBDFtRPM2NrWoTqST7DvmEOGkmZTLIC7rHKi/UlbSWCv2TvpU3sRtYGnTD59C2HM6uDEobUbHs6edxa/wAKjUSFFwsJQiSHFfSEAkSXim+mv3hybm/Im1JcXgniy4SRqzCTDLHNGBvfTZJAPEcmHhv92gU2ucEmzHMYFnjJLvJGrWWNHkKq9hdwim3La9u+lWUPE/ElibUJGBb1FQFtYgFTtuDvemRMWYGlVisTvJxBJIjMkiaQAt1IAZdlsTew5b04dHMTJIJGdUCl+wwjaMyC27MrEn1C/MC/fUNRnyU505yg4fHzKRtIxlU+Ic3PxuKk/QzrPWCAQ4pWIQWR1F9u4MNtx6qnnSbopDjowsosy30OPrJfnY+BsLjvtVbY3qhxat9G0Ui9xLFG8wQR8apz503UWOVXKZu6cdZIxUJgwysEb67sLEjwUX+Jpn6usjOIx8Zt2ISJXPrH1B7b7+Rp1y3qgxLN9O8cad+kl2Ps2AHtv5VZ2Q9H4sHEI4VsL3Y/eY/pMe891BXRbdZvt9jz0t+wYr3Evymq/wCprMrNiISdiFkHl2W+FvwqwOlv2DE+4k+U1Q2RZu2GkMi8zHJH7NSkA+RsfKiPpqrOndCRjPcw4+KmlvcPIxB8VvZfgBVh9UWchcPiY3NhG3F9ild/K6k+dVaosPKnDKs2aATAX+mgeI/vd58r/jVObTdst3kw6qcSZcxmkbm6O59Wpr2q36pzqfH5a/uj/UVcTVlnY0PNX2zm7pF9qxPvpfmNdE5X+Yi92n9BVWZr1S4qWaV1khAd3YXL3Goki/Zq1sFCUjRTzVVB8haqz56OqcJScl3N9FFFZOkFBooNARvo/nLzN25oL65Rw1WzgK7KN9Z3sATtRiM5cYmWPjQRKgi0h1uzahc78QewWFOOS5XwItBsW1yNqA/TdnA/A28qTvlconlkThEScPZwbrpFtrc60fDEsI95xjJEMCxFA0sugllLADQ73ADDfs+PfWMJjZVmEM+hiys6OgKg6SAylSSQRcd5vvytWzNsA8hhZCoaKTX2gbHsMpG3L61ecNl0nG40zgsFKIqghUBILd5LMbDf1WtzuK093AgbO39KniM0EaxvGqqy9ptSK531i+5sLCludY6RJMPHEUXis4YupawVGfazL3jnWtcplTETSLwmWVkazA3XSioeXsvSjNMo4zxFiNKGTUpH1w6MlvVzvQiUsP5POR5i0vFWTSWik0FkBCPdVfYEm1r2IudxSNs+b0zRpX0fVwde+rjW1gX5aLdn9ralmTZU2Hg4QIIXUIza22+nX4kci3fa53JpD/0bH6Pp241tXGsb8W+ric7/AFt7eG1A1PCF3SHESxwmSIoCvPWpa+4Hcy2rOYYuSHDayVZwyAkKQp1OF5aieR8edbcxwTS4doyQGYAE72vsTWc3wJlhMYNjqQ3P6rK39qhpp8/BqzfHOhjjhAMkpIXVfSgUXZmA3NhbbvJFJji54ZYxMySRyNoDKpRo2IJW4uQVNrX7jbnfZXmuXNJoeNtEkZLIxFxuLMrDvUjz2BHKk65bNLJG87IFjOtUjv2msQGdmsSACbLbnuSdrCSTyaM3zx4cTGtlMHDLzEg607QUODe2lfvC3I3vsacMux7PLOptpjdAtvAorb777k0S5ZqxHENivBaMqRe92Dey1u6k3R7IWwxmBfWryAx3G6IFCqhP3tNrA+FvC9B/bI90UUVD7BRRRQDR0t+wYn3EnymudRyrpLP8LxcLNHe2uN1va9rgi9ri9VEOrQ/8gfwv8lVHH9QrlKSwQuipr/pqf+QP4X+Ssf6aH/kD+F/krWTm9CfgUdT/ANtf3R/qKuMVXnV/0ROFxLPxdd4yttGnvHfqNWHWWd3RRcasMzRRRUPaFFFFAFFFFAFFFFAFFFFAFFFFAFFFFAFFFFAFFFFAFFFFAf/Z"/>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444" name="Picture 12" descr="http://deciduoustimberservices.co.uk/communities/2/004/009/177/732/images/4579794598_p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800" y="1504949"/>
            <a:ext cx="2828925" cy="923925"/>
          </a:xfrm>
          <a:prstGeom prst="rect">
            <a:avLst/>
          </a:prstGeom>
          <a:noFill/>
          <a:extLst>
            <a:ext uri="{909E8E84-426E-40DD-AFC4-6F175D3DCCD1}">
              <a14:hiddenFill xmlns:a14="http://schemas.microsoft.com/office/drawing/2010/main">
                <a:solidFill>
                  <a:srgbClr val="FFFFFF"/>
                </a:solidFill>
              </a14:hiddenFill>
            </a:ext>
          </a:extLst>
        </p:spPr>
      </p:pic>
      <p:pic>
        <p:nvPicPr>
          <p:cNvPr id="18445"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050" y="2876550"/>
            <a:ext cx="7304087" cy="160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47" name="Picture 15" descr="http://www.trada.co.uk/images/2013-sponsors-logo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971550"/>
            <a:ext cx="2152472" cy="1775897"/>
          </a:xfrm>
          <a:prstGeom prst="rect">
            <a:avLst/>
          </a:prstGeom>
          <a:noFill/>
          <a:extLst>
            <a:ext uri="{909E8E84-426E-40DD-AFC4-6F175D3DCCD1}">
              <a14:hiddenFill xmlns:a14="http://schemas.microsoft.com/office/drawing/2010/main">
                <a:solidFill>
                  <a:srgbClr val="FFFFFF"/>
                </a:solidFill>
              </a14:hiddenFill>
            </a:ext>
          </a:extLst>
        </p:spPr>
      </p:pic>
      <p:pic>
        <p:nvPicPr>
          <p:cNvPr id="18449" name="Picture 17" descr="http://nadjaeberhardt.com/designnews/wp-content/uploads/2013/01/New+ITV+logo-2.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7586" y="971550"/>
            <a:ext cx="2590800" cy="1722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710581"/>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
        <p:nvSpPr>
          <p:cNvPr id="5" name="Title 1"/>
          <p:cNvSpPr txBox="1">
            <a:spLocks/>
          </p:cNvSpPr>
          <p:nvPr/>
        </p:nvSpPr>
        <p:spPr>
          <a:xfrm>
            <a:off x="0" y="3721654"/>
            <a:ext cx="9153525" cy="1033464"/>
          </a:xfrm>
          <a:prstGeom prst="rect">
            <a:avLst/>
          </a:prstGeom>
          <a:solidFill>
            <a:schemeClr val="tx2">
              <a:alpha val="42000"/>
            </a:schemeClr>
          </a:solidFill>
        </p:spPr>
        <p:txBody>
          <a:bodyPr vert="horz" lIns="91440" tIns="45720" rIns="0" bIns="45720" rtlCol="0" anchor="ctr">
            <a:normAutofit fontScale="90000" lnSpcReduction="10000"/>
          </a:bodyPr>
          <a:lstStyle>
            <a:lvl1pPr algn="ctr" defTabSz="457200" rtl="0" eaLnBrk="1" latinLnBrk="0" hangingPunct="1">
              <a:spcBef>
                <a:spcPct val="0"/>
              </a:spcBef>
              <a:buNone/>
              <a:defRPr sz="7200" b="1" kern="1200" baseline="0">
                <a:solidFill>
                  <a:srgbClr val="424242"/>
                </a:solidFill>
                <a:latin typeface="+mj-lt"/>
                <a:ea typeface="+mj-ea"/>
                <a:cs typeface="+mj-cs"/>
              </a:defRPr>
            </a:lvl1pPr>
          </a:lstStyle>
          <a:p>
            <a:pPr algn="r"/>
            <a:r>
              <a:rPr lang="en-US" dirty="0" smtClean="0">
                <a:solidFill>
                  <a:schemeClr val="bg1"/>
                </a:solidFill>
              </a:rPr>
              <a:t>Failure safety net</a:t>
            </a:r>
            <a:endParaRPr lang="en-US" dirty="0">
              <a:solidFill>
                <a:schemeClr val="bg1"/>
              </a:solidFill>
              <a:latin typeface="Cambria Math" pitchFamily="18" charset="0"/>
              <a:ea typeface="Cambria Math" pitchFamily="18" charset="0"/>
            </a:endParaRPr>
          </a:p>
        </p:txBody>
      </p:sp>
      <p:pic>
        <p:nvPicPr>
          <p:cNvPr id="14338" name="Picture 2" descr="http://www.ttjonline.com/uploads/newsarticle/851422/images/210434/large/school%201%20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www.ttjonline.com/uploads/newsarticle/851422/images/210435/large/school%202%20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0"/>
            <a:ext cx="48768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490360"/>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2422" b="11280"/>
          <a:stretch/>
        </p:blipFill>
        <p:spPr bwMode="auto">
          <a:xfrm>
            <a:off x="381000" y="819150"/>
            <a:ext cx="7797165" cy="4031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4019550"/>
            <a:ext cx="9144000" cy="609600"/>
          </a:xfrm>
          <a:solidFill>
            <a:srgbClr val="C00000"/>
          </a:solidFill>
        </p:spPr>
        <p:txBody>
          <a:bodyPr>
            <a:normAutofit fontScale="90000"/>
          </a:bodyPr>
          <a:lstStyle/>
          <a:p>
            <a:r>
              <a:rPr lang="en-US" b="0" dirty="0" smtClean="0">
                <a:solidFill>
                  <a:schemeClr val="bg1"/>
                </a:solidFill>
              </a:rPr>
              <a:t>WINNER!</a:t>
            </a:r>
            <a:endParaRPr lang="en-US" b="0" dirty="0">
              <a:solidFill>
                <a:schemeClr val="bg1"/>
              </a:solidFill>
            </a:endParaRPr>
          </a:p>
        </p:txBody>
      </p:sp>
      <p:sp>
        <p:nvSpPr>
          <p:cNvPr id="4" name="TextBox 3"/>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16182999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TextBox 4"/>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1026" name="Picture 2" descr="http://images2.fanpop.com/image/photos/14500000/MJ-Man-in-the-mirror-man-in-the-mirror-14591561-1280-694.jpg"/>
          <p:cNvPicPr>
            <a:picLocks noChangeAspect="1" noChangeArrowheads="1"/>
          </p:cNvPicPr>
          <p:nvPr/>
        </p:nvPicPr>
        <p:blipFill rotWithShape="1">
          <a:blip r:embed="rId2">
            <a:extLst>
              <a:ext uri="{28A0092B-C50C-407E-A947-70E740481C1C}">
                <a14:useLocalDpi xmlns:a14="http://schemas.microsoft.com/office/drawing/2010/main" val="0"/>
              </a:ext>
            </a:extLst>
          </a:blip>
          <a:srcRect b="11146"/>
          <a:stretch/>
        </p:blipFill>
        <p:spPr bwMode="auto">
          <a:xfrm>
            <a:off x="-2" y="691038"/>
            <a:ext cx="9144001" cy="43953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505200" y="3647480"/>
            <a:ext cx="5599241" cy="923330"/>
          </a:xfrm>
          <a:prstGeom prst="rect">
            <a:avLst/>
          </a:prstGeom>
          <a:noFill/>
        </p:spPr>
        <p:txBody>
          <a:bodyPr wrap="square" rtlCol="0">
            <a:spAutoFit/>
          </a:bodyPr>
          <a:lstStyle/>
          <a:p>
            <a:r>
              <a:rPr lang="en-US" sz="5400" dirty="0" smtClean="0">
                <a:solidFill>
                  <a:schemeClr val="bg1">
                    <a:lumMod val="95000"/>
                  </a:schemeClr>
                </a:solidFill>
              </a:rPr>
              <a:t>Change </a:t>
            </a:r>
            <a:r>
              <a:rPr lang="en-US" sz="5400" b="1" i="1" dirty="0" smtClean="0">
                <a:solidFill>
                  <a:srgbClr val="00B0F0"/>
                </a:solidFill>
              </a:rPr>
              <a:t>your</a:t>
            </a:r>
            <a:r>
              <a:rPr lang="en-US" sz="5400" dirty="0" smtClean="0">
                <a:solidFill>
                  <a:schemeClr val="bg1">
                    <a:lumMod val="95000"/>
                  </a:schemeClr>
                </a:solidFill>
              </a:rPr>
              <a:t> ways</a:t>
            </a:r>
            <a:endParaRPr lang="en-US" sz="5400" dirty="0">
              <a:solidFill>
                <a:schemeClr val="bg1">
                  <a:lumMod val="95000"/>
                </a:schemeClr>
              </a:solidFill>
            </a:endParaRPr>
          </a:p>
        </p:txBody>
      </p:sp>
    </p:spTree>
    <p:extLst>
      <p:ext uri="{BB962C8B-B14F-4D97-AF65-F5344CB8AC3E}">
        <p14:creationId xmlns:p14="http://schemas.microsoft.com/office/powerpoint/2010/main" val="3715937487"/>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327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102" t="13510" r="26455" b="13635"/>
          <a:stretch/>
        </p:blipFill>
        <p:spPr bwMode="auto">
          <a:xfrm>
            <a:off x="0" y="0"/>
            <a:ext cx="9194420" cy="4774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2152713"/>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Tactics </a:t>
            </a:r>
            <a:r>
              <a:rPr lang="en-US" dirty="0" err="1" smtClean="0"/>
              <a:t>vs</a:t>
            </a:r>
            <a:r>
              <a:rPr lang="en-US" dirty="0" smtClean="0"/>
              <a:t> Strategy</a:t>
            </a:r>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3559165002"/>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29450"/>
            <a:ext cx="8610599" cy="2205926"/>
          </a:xfrm>
        </p:spPr>
        <p:txBody>
          <a:bodyPr>
            <a:normAutofit/>
          </a:bodyPr>
          <a:lstStyle/>
          <a:p>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33794" name="Picture 2" descr="https://pbs.twimg.com/media/BIMFaEUCcAA_2Uq.jpg:large"/>
          <p:cNvPicPr>
            <a:picLocks noChangeAspect="1" noChangeArrowheads="1"/>
          </p:cNvPicPr>
          <p:nvPr/>
        </p:nvPicPr>
        <p:blipFill rotWithShape="1">
          <a:blip r:embed="rId2">
            <a:extLst>
              <a:ext uri="{28A0092B-C50C-407E-A947-70E740481C1C}">
                <a14:useLocalDpi xmlns:a14="http://schemas.microsoft.com/office/drawing/2010/main" val="0"/>
              </a:ext>
            </a:extLst>
          </a:blip>
          <a:srcRect t="7148" b="32514"/>
          <a:stretch/>
        </p:blipFill>
        <p:spPr bwMode="auto">
          <a:xfrm>
            <a:off x="0" y="704850"/>
            <a:ext cx="9144000" cy="443865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9525" y="3757133"/>
            <a:ext cx="9153525" cy="1033464"/>
          </a:xfrm>
          <a:prstGeom prst="rect">
            <a:avLst/>
          </a:prstGeom>
          <a:solidFill>
            <a:schemeClr val="tx2">
              <a:alpha val="42000"/>
            </a:schemeClr>
          </a:solidFill>
        </p:spPr>
        <p:txBody>
          <a:bodyPr vert="horz" lIns="91440" tIns="45720" rIns="0" bIns="45720" rtlCol="0" anchor="ctr">
            <a:normAutofit fontScale="90000" lnSpcReduction="10000"/>
          </a:bodyPr>
          <a:lstStyle>
            <a:lvl1pPr algn="ctr" defTabSz="457200" rtl="0" eaLnBrk="1" latinLnBrk="0" hangingPunct="1">
              <a:spcBef>
                <a:spcPct val="0"/>
              </a:spcBef>
              <a:buNone/>
              <a:defRPr sz="7200" b="1" kern="1200" baseline="0">
                <a:solidFill>
                  <a:srgbClr val="424242"/>
                </a:solidFill>
                <a:latin typeface="+mj-lt"/>
                <a:ea typeface="+mj-ea"/>
                <a:cs typeface="+mj-cs"/>
              </a:defRPr>
            </a:lvl1pPr>
          </a:lstStyle>
          <a:p>
            <a:pPr algn="r"/>
            <a:r>
              <a:rPr lang="en-US" dirty="0" smtClean="0">
                <a:solidFill>
                  <a:schemeClr val="bg1"/>
                </a:solidFill>
              </a:rPr>
              <a:t>Strategies don’t hit  HR’s</a:t>
            </a:r>
            <a:endParaRPr lang="en-US" dirty="0">
              <a:solidFill>
                <a:schemeClr val="bg1"/>
              </a:solidFill>
              <a:latin typeface="Cambria Math" pitchFamily="18" charset="0"/>
              <a:ea typeface="Cambria Math" pitchFamily="18" charset="0"/>
            </a:endParaRPr>
          </a:p>
        </p:txBody>
      </p:sp>
    </p:spTree>
    <p:extLst>
      <p:ext uri="{BB962C8B-B14F-4D97-AF65-F5344CB8AC3E}">
        <p14:creationId xmlns:p14="http://schemas.microsoft.com/office/powerpoint/2010/main" val="2969216550"/>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29450"/>
            <a:ext cx="8610599" cy="2205926"/>
          </a:xfrm>
        </p:spPr>
        <p:txBody>
          <a:bodyPr>
            <a:normAutofit/>
          </a:bodyPr>
          <a:lstStyle/>
          <a:p>
            <a:r>
              <a:rPr lang="en-US" dirty="0" smtClean="0"/>
              <a:t>Competitor Convo</a:t>
            </a:r>
            <a:endParaRPr lang="en-US" dirty="0"/>
          </a:p>
        </p:txBody>
      </p:sp>
      <p:sp>
        <p:nvSpPr>
          <p:cNvPr id="7" name="TextBox 6"/>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20482" name="Picture 2" descr="http://www.calbuzz.com/wp-content/uploads/spy-vs-spy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92"/>
            <a:ext cx="9144000" cy="513990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9526" y="4085744"/>
            <a:ext cx="9153525" cy="1033464"/>
          </a:xfrm>
          <a:prstGeom prst="rect">
            <a:avLst/>
          </a:prstGeom>
          <a:solidFill>
            <a:schemeClr val="tx2">
              <a:alpha val="42000"/>
            </a:schemeClr>
          </a:solidFill>
        </p:spPr>
        <p:txBody>
          <a:bodyPr vert="horz" lIns="91440" tIns="45720" rIns="0" bIns="45720" rtlCol="0" anchor="ctr">
            <a:noAutofit/>
          </a:bodyPr>
          <a:lstStyle>
            <a:lvl1pPr algn="ctr" defTabSz="457200" rtl="0" eaLnBrk="1" latinLnBrk="0" hangingPunct="1">
              <a:spcBef>
                <a:spcPct val="0"/>
              </a:spcBef>
              <a:buNone/>
              <a:defRPr sz="7200" b="1" kern="1200" baseline="0">
                <a:solidFill>
                  <a:srgbClr val="424242"/>
                </a:solidFill>
                <a:latin typeface="+mj-lt"/>
                <a:ea typeface="+mj-ea"/>
                <a:cs typeface="+mj-cs"/>
              </a:defRPr>
            </a:lvl1pPr>
          </a:lstStyle>
          <a:p>
            <a:pPr algn="r"/>
            <a:r>
              <a:rPr lang="en-US" sz="6600" dirty="0" smtClean="0">
                <a:solidFill>
                  <a:schemeClr val="bg1"/>
                </a:solidFill>
              </a:rPr>
              <a:t>“They’re doing what”??</a:t>
            </a:r>
            <a:endParaRPr lang="en-US" sz="6600" dirty="0">
              <a:solidFill>
                <a:schemeClr val="bg1"/>
              </a:solidFill>
              <a:latin typeface="Cambria Math" pitchFamily="18" charset="0"/>
              <a:ea typeface="Cambria Math" pitchFamily="18" charset="0"/>
            </a:endParaRPr>
          </a:p>
        </p:txBody>
      </p:sp>
    </p:spTree>
    <p:extLst>
      <p:ext uri="{BB962C8B-B14F-4D97-AF65-F5344CB8AC3E}">
        <p14:creationId xmlns:p14="http://schemas.microsoft.com/office/powerpoint/2010/main" val="3965243604"/>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Here are your tools</a:t>
            </a:r>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831433716"/>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19458" name="Picture 2" descr="http://www.likeable.com/blog/wp-content/uploads/2012/08/header_img.jpg"/>
          <p:cNvPicPr>
            <a:picLocks noChangeAspect="1" noChangeArrowheads="1"/>
          </p:cNvPicPr>
          <p:nvPr/>
        </p:nvPicPr>
        <p:blipFill rotWithShape="1">
          <a:blip r:embed="rId2">
            <a:extLst>
              <a:ext uri="{28A0092B-C50C-407E-A947-70E740481C1C}">
                <a14:useLocalDpi xmlns:a14="http://schemas.microsoft.com/office/drawing/2010/main" val="0"/>
              </a:ext>
            </a:extLst>
          </a:blip>
          <a:srcRect l="20167" t="31250" r="21167" b="26563"/>
          <a:stretch/>
        </p:blipFill>
        <p:spPr bwMode="auto">
          <a:xfrm>
            <a:off x="152400" y="971550"/>
            <a:ext cx="33528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http://imjustcreative.com/wp-content/uploads/2011/11/evernote-logo-desig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508" y="2266950"/>
            <a:ext cx="3134583" cy="2320925"/>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8" descr="data:image/jpeg;base64,/9j/4AAQSkZJRgABAQAAAQABAAD/2wCEAAkGBxMSEhQUEBMVEhIXFhQUGBgVFBUWFxcVFxQYFxUXFBUaHCggGBolGxQUITIiJSkrLi4uGB8zODMsNygtLisBCgoKDg0OGxAQGywkICQuLSwsLywsLCw2LSwsNCwsLCwsLCwsLCwsLCwsLCwsLCwsLCwsLCwsLCwsLCwsLCwsLP/AABEIAJcBTwMBEQACEQEDEQH/xAAcAAEAAgMBAQEAAAAAAAAAAAAABQYDBAcCAQj/xABEEAABAwIBBggMBAUEAwAAAAABAAIDBBEGBRIhMUFRBzRhcXJzkbETIjJSU4GCkqGywdEWIzNCJFRiwuEUFZOiQ2PS/8QAGwEBAAIDAQEAAAAAAAAAAAAAAAQFAgMGAQf/xAAzEQACAQICCAUCBgMBAAAAAAAAAQIDBBExBRIhMjNBUXETUmGBkSKhFBU0QrHRI8HhBv/aAAwDAQACEQMRAD8A7igCAIAgPL3gC5IA3nQvUm8gQeUMXUkWgyZ53MGd8dXxUunY1p8sO5qlXguZCVHCPEPIiJ53AdylR0VLnI1O6XJGoeEo7IW+8fstn5SvMY/in0MsXCQD5UI9T/8AC8eiekj1XXoSVLj2B3lte3sctE9GVFk0Zq5iycocu0836crSdx8U9hsolS2qw3om2NSMsmSK0GYQBAEAQBAEAQBAEAQBAEAQBAEAQBAEAQBAEAQBAEAQBAEAQBAEAQBAEBW8Q4tjp7tZaSTn8Vp5TtPIp1tYzq7ZbEaKlZRyOc5Qy7U1j8xpdITqa3yR6hoVsoULaOLIuM6jJ3JHB5K+zqmTMHmt0ntUCtpST2U1gb4Wy/cWikwNRs1x553uN1CldVpZyZuVKC5G2cJ0foGdiw8ap5n8mWpHoaFZgKjePFYYzvafotsL2vH93yYOjB8iqZZwBUQ3dTu8M3zdT/8AKsaGlE9lRYeponbPOJVm1LmmzwWuGsHQQrRas1iiM8VmTmTMVTwWzZC5vmvOcP8AHqUarZU6ma9zONaUS/4bxdBV2Z+nN5h22807VS3NlOjtzXUmU6yn3LEoZuCAIAgCAIAgCAIAgCAIAgCAIAgCAIAgCAIAgCAIDzJIGi7iGjeTYdqN4HjaW1mA5Qh9LH77fusdaPUx8SHVGw1wIBBBB0gjURzrIzTxMTKph1PadmhwOlAZGPBFwQRvGkID0gCApWMcUZudFC61tD3D5Wn6q1srPH65+yItathsRzyjp5ayYRRbTpOwDaSrG4rxoQxI9ODmzr2G8ORUbAGC7/3OOslc7Vqyqy1pFhGKisETS1mQQBAEAQFbxZhSOraXNsycDQ7YeR+8cql2t3KhLquhqq0lNepxx0DzJ4Jgzn5xb4um5BtoO5X9Ssow1nsRAjBt4I6vgjB4pQJJvGnI9TeZc/c3Uqz9CfTpKC9S4KKbQgCAIAgCAIAgCAIAgCAIAgCAIAgCAIAgCAiMu5fjprAguedIaN28nYpNvayrbVsRrqVFAjMlY2ilkEcjTG5xs03u0nYDuW+to+cIa8Xjga4XCbwZalXkggMcutRS+x84Wm44bIl7wWcar6nYqtvE52bx2Ha8HG9DTdU3uVvT3F2Ont+FHsjzUZDztTg0+EfICB52gDsv2rM3Ejk2k8FGGXuAXW5i4kDsKA2kBX8YZZ8BFmsP5j7gf0t2lTbK38SeLyRprVNVYHH8qVRJsF0G7EgZs6rwfZAFNAHuH5sgDjvA2Bc1dVnVqN8uRY04ascC1qObAgCAIAgCA1MrUrpYXxseY3OGbnDWAddvVdZ056klLDHAxksVgQ2GsHw0hLh+ZIf3OGrmWyvczrP6jyFOMMiyLQZhAEAQBAEAQBAEAQBAEAQBAEAQBAEAQBAEAQHK+Ehz46ouN817W5p2aBYjt71f6NcHRw5og3CamU2mkfJKxrLlxc21t91LrVVGDbyNUIttH6DhvmtvrsL89tK5UsyBx7xKX2PnC0XHDZEvuBI4jWqr5nOczuuDOI03VN7lcU9xdjqLfhR7ImlmbggPhKA5FivKhlmkffRctb0RoH3XS2lHw4JFdVnrSbIjC1B/qKyJh0tvnHmbpWN/U1KT9dh7QjjI7oBbQFzhYH1AEAQBAEAQBAEAQBAEAQBAEAQBAEAQBAEAQBAEAQBAEAQBAEAQGnlTJcVQzMnYHt2X2HkOxZQnKDxi8DxpPM0clYVpad2dFEA7eSSRzXWU6057zxPIwjHJE0tZkV7HvEpfY+cLRccNkS+4EjiNaqvmc5zO64M4jTdU3uVxT3F2Oot+FHsiaWZuCAjMSVfgqaV415thzuOaO9b7WGvVijCpLCLZxeueupiisZZeCiC9TI/zY7dpVRpR7IolWy2s6sqYmBAEAQBAEAQBAEAQBAaGWcpinjzyM4k2A3nn9S1VqqpxxJNrbuvPVWwgG4xN9MQA6R+yifjX0LF6JWGyRO0leZWh0ZY4e1o5CNhUqNRyWKwK2pSVOWrJNMz+Ek/o/wCyy1pGv/H6nkzSbmf9k1pHuFP1PBqZdzO1ya0hhT9fseDWS7o+1y81pDCn6/Yxmvl82PtcmvI9wp+v2Pn+4TebH2uTXkMKXr9jUyjl90DC+YxMaN5dc8gFrkrGVXVWLNtGgq0tWCbfsU93C0Q7TTAsvrDyHEbwCNa0fjNuRcrQGMd/b2Ol0VU2WNkjDdr2hw5iFNTxWJzs4OEnF5ozr0xI6pyxG3QPGPJq7VV19LUKeyO1+n9kunZ1JZ7CMmxE7YGjtKqqmnqj3Ul9yZHR8ebZhGIZN7exafzu46r4M/wFM2YMQn97QRyaFJo6dlj/AJIp9jVPR6/ayapKtkguw33jaOcK+trqlcR1qb/4V9WlKm8JIzqQaggIDEmITSuY0MD84E6Ta1jZTLa1VZN44YGmpV1GQ9FjwvmjjMQAe4NuHHRfkspFXRyhTc9bIwjca0ksC7qrJJXse8Sl9j5wtFxw2RL7gSOI1qq+ZznM7rgziNN1Te5XFPcXY6i34UeyJpZm4ICscIUlqW297fhc/RT9GrGt7Gi4f0HJ6orolkV5cuCT9Wfot71S6VW77ky15nTVUEsIAgCAIAgCAIAgCAICt45/SZ0/7Sod7uLuWmieJLsUtVpfGxQ1r4XZ0ZtvGw84WcJyg8Uaq1CFWOrNFyyTl1k2g+JJ5p29E7VYUq8Z7OZQXNlOjtW1df7JFxW8hGNxXh6YnFeAxuXgK1iLFkdPdsdpZdwPit6R+i01KyjsWZaWejKlf6pbI/z2OZ5XynLUPz5nlx2DY0bmjYocpOTxZ1Fvb06EdWmsCImKxJUT9E4N4jTdW1XFPdR8/u+PPuyZKzI5Ra6gndM+OJhsDr1Cx1aVyf5NVnWkso47G/8ARcfjoRgupswYPedMs1uRov8AEqyp6DoRX1Nv7EWV/UeSNg4NH7ZnX5QFsloW2a2Y/Jir6qiNrMmSwHx/GadThq9e5c/pDRk7X6k8Y9f7LK2ulW2PYz7R1ronBzfWN42hRLS7nb1VOPv6o3VqMakHFl3hlDmhzdRFwu/hJTipLJnOSTTwZ7WR4c+4TXWki6Du9XWi19Mu5Duc0UrILyayDrG96nXvAl2NNHfR3ZcuWRXse8Sl9j5wtFxw2RL7gSOI1qq+ZznM7rgziNN1Te5XFPcXY6i34UeyJpZm4ICrcIzf4UHdI343CsNGv/Nh6Ee43DlE66JEAtHBdUZtW5vnxntBBVVpSGNNS6MlWz+po6wqImhAEAQBAEAQBAEAQBAVvHQ/JZ0/7Sod7uLuWuieLLsUR8pZ5Wlvnbul91XF+ljkZnOQxW3Iwuk3a0MsCfyPiotsyo0jUH7R0t/OpdK5w2SKm60Yn9VL4/otTJQ4AtIIOkEaipieO0pJRcXg8zXraxkTS+Rwa0bT9N5WMpKKxZnSpTqS1YLFnP8AEOL3y3ZBeOPUT+93/wAhQ6ldy2ROjs9FQp/VU2v7L+ynSuWguUakxsCdNhYE22nUF6kZYpZmlISdejk+6GyOZ+jcGcRpurarenuo+f3fHn3ZNLMjhAEAQGvlCAPjc07j2jSFHu6Sq0ZQfNGyjNwmpIolQ2wXz5xwZ0mOKLThOfOgsf2uI9Wsd67bRE9a0jjyxRQ3scKzJpWZFOe8J/6kPQd8yutFbsu5Duc0UrIHHIOsb3qbe8GXY00d9Hd1zBZFex7xKX2PnC0XHDZEvuBI4jWqr5nOczuuDOI03VN7lcU9xdjqLfhR7ImlmbggIbGFL4WjmaNYbnjnYQ7uBUqznqV4v2+TXWjjBnGJF1KKw2sgV3+nqYpdjXC/ROg/AqPdUvEpSiZ0paskzurXXFxpB0rlC0PqAIAgCAIDWrK+KIAyyNZfVnOAvzLOFKc91YmLklmav4hpfTx+8Ft/C1vKzHxYdT7/AL9Tenj94Lz8NW8rPfEh1PLsRUo11EY9oL1WtZ/tZ54sOpt0NfFMC6F7ZGg2Jabi61VKcqbwksDOMlLaiCx460MfWf2lQL3cXcttE8WXYoznqtL/AALXVZIbJG0jQ7MbYjohWEqSnFHN0rydCo8NqxewqmUKV8Rs8cx2FQ5wcXtOgt7iFaOMX7Ee96wJKRtZLy7LTnxDnNOtrvJ5xuK206soZEe5sqdwvqz6kdlXKck7s6V19w2DmCxlNyeLN9vb06MdWCIuRy8JKRM4ewrLVEOdeOLfbS7ojdyrbTpORXXuk6dv9Mdsv47/ANE9j7JMVNk9rYmho8KznJsdJO0rfWgow2FfoqvOtduU3i8GcqlKiHVI/R2DOI03VNVvT3UfPbvjz7smlmRzHNM1gu4gBa6taFJa03gZQhKbwiiKqcvtHktvyk2+Cpq+m4R2QWPcnU7CT3mR02I37C0epV09OV3u4L2JMbCmszAcvSH9/wAAtEtL3L/d9jYrKl0IypfcKscsWS8MEWDBJ/Lk6Q7l2OhP03uykv8Ai+xZFbkI57wn/qQ9B3zK60Vuy7kO5zRSsgccg6xvept7wZdjTR30d3XMFkV7HvEpfY+cLRccNkS+4EjiNaqvmc5zO64M4jTdU3uVxT3F2Oot+FHsiaWZuCA8vYCCDqIIPMV6ngDh2XaEwTyRH9rjbladLT2WXWW9VVKamVVSOrJojiFuMDrfB9lnw9OI3H8yKzTyt/afp6lzekLfwqmKyZY0KmtHDoWlQDeEAQBAROXTVkZtIIwTrc46RzC1luouknjUTfojCak90pVTgmulcXSzMLjtLiT3KyjpKnBYQhgR3bSe1s+Dg+naC50zNAJ1HYEWlW3hq/cfhsOZVf8AUkBW+oRMTxQsM88cV7Z7g1arip4VNyWaM6cdaSTO25KybHTxiOIWA+J3lcvKTk9aWZZJJLBEBwhutDH1n9rlBvN1dy30PxZdv9ooBkVcdDgdJpPIZ0W/KFaxyRx1Xfl3Z8q6JkrS14BBSUVJYM8p1JU5a0Xgyj5dw++G7mXczXyj7hQqlFx2rI6Kz0jCr9M9kvsytPetBb4GINLiGtBc46ABpJK9SxPW1Fa0tiLrhrBQ0SVNidYZsHS3nk1KXSoc5HPXulnLGFHYuv8AReoog0WAsFKSKPHEp/CxxIdaz6rRcbhc6C/U+zOMSOUI7BH6SwXxGm6pqt6e6j55d8efdkpV1AjaXH1cp2Ba7mvGhTc5GulTdSWqinZUykSS5x/xzLi7q6qVp4t7f4LylRjCOw0aChnqjdnis846vVvU6z0POslObwX3Zor3qg9WO1k7T4NZ/wCSRzjyaArqGiLWOax7sgSvar54G0MK04Gp/vlbZaOtcNxGKuauO8ys1DLArhWsJHQZon8EfpydIdy7HQn6b3ZSX/F9iyq3IRz3hP8A1Ieg75ldaK3ZdyHc5opWQOOQdY3vU294Muxpo76O7rmCyK9j3iUvsfOFouOGyJfcCRxGtVXzOc5ndcGcRpuqb3K4p7i7HUW/Cj2RNLM3BAEBSOEnIRkYKiMXewWeBtZv9X1Vpo251JeHLJ5dyNcU8VrI5kCr8gElkLKj6aZssezQ4bHN2grTcUI1oOEjOnNweKOz5KyiyojbJEbtPaDtB5Vy1WlKlJxkWcZKSxRtrWZBAEAQBAYqryH9F3csobyPHkcJqRrXXxKpmxhIfx1P0x3FQ7/gSNtDfR3Nc0WJUOEp1oI+t/scod5uruXGhuLLt/tHOTIq46PA6rRfps6DPlCtY5I4qrvy7szr01mPNz9ehvemZ6VjEODxIc+E5jidIt4p5bDUVHqUMdqLaz0rKktWptX3JTD2Go6YXtnPOtx1+rcORbKdJQIt3fVLh7di6EuWZhuPJ2j7LZkQjYab6lkClcLnER1rO4rRcbhc6C/U+zOLEqCdifpXBfEabqmq3p7qPnd3x592eMSy+Q3nP0VBp2q04Q7sl6PhnIqU8Rkkaze4DtVJYU1Vrxi+bJ1xJwpto6NTwNY0NaLNAsF3pzxkQHl50HmKxk8Is9WZQazavnlTeOmjkTeCP05OkO5ddoT9N7spb/i+xZVbkI57wn/qQ9B3zK60Vuy7kO5zRSsgccg6xvept7wZdjTR30d3XMFkV7HvEpfY+cLRccNkS+4EjiNaqvmc5zO64M4jTdU3uVxT3F2Oot+FHsiaWZuCAID45oIIIuDoI5EByTG+FXUzzLCLwOOz/wAZOw8nKr+yvVUWpPP+f+kGtR1dqyKsyRWaZGJzDuXpKV+dGbtPlMJ0O+x5VGubaFaOEvk2U6jg9h1XImXoapt43WdtYfKHq2jlC56vbTov6supPhUjPIlFHNgQBAEBiqvId0XdyyjvI8eRwqr0XXXRKpmfCB/jqfp/QqHf8CRtob6O5rmyxKXwpOtTxdb/AGOUO83V3LnQnFl2/wBo5mZFXnS4HX6I/lR9BnyhWkckcPV4ku7/AJMwbfXq3fdemsyheg9BAegvQerIDwG5urVu3coXmQKbwvcRHWs7itNxuFzoL9T7M4ooJ2J+lsF8Rpuqarenuo+d3fHn3ZgxUzSx2yxH1XOf+gg04T5bUTdGy3oleiNntcNhB7FQ21fwasanRljVp68HHqX6CYPaHNNwV9Bp1I1IqcHimc3KLi8GZFmYkPlrKbQ0sabk6yNg3c6o9KaRhCDpQe15+hPtLZt68siqVT7rk3LFlylgiewT5EnSHcuw0J+m92Ul/wAX2LKrghHPeE/9SHoO+ZXWit2Xch3WaKVkDjkHWN71NveDLsaaO+ju65gsivY94lL7HzhaLjhsiX3AkcRrVV8znOZ3XBnEabqm9yuKe4ux1Fvwo9kTSzNwQBAEB5kjDgQ4Ag6CDqIQHPMTcHlyZKM22mMnR7J2cytLfSMo/TU2+pGqW6e2JQaumlgdmzMcw8o7irelcQqL6XiRJU3HM902UC0ggkEaiDYjmK2NRksGYrFFvyVj+ZgAktK3l0O94a/Wq+ro2nPbHYSI3MlmWOm4QKZ3ltew8wcPgoUtF1VlgzcrmPM3Bjai9Ifcd9lq/Lq/T7mX4iHUxTY7o26nOdzMP1sslo2u80vk8dxAr2V+EckFsEYFwRd+k+oBTKWjIx21JfBqlct7IoozKWeY/lxvdfc0qZUu6UNjkjTGlJ8iz4RwdVsqYppGBjGuubkXtbcq25vac4OEcdpIp0ZRlizrSqiUUvhThc6mjLRcNlBdyAtcLnkuQot2m4LAuNCzjGu03mtn2OXGI7x7wVadRijrlDWxeDjvLHcMZ+9vmjlVnGSwW04mrRqa8vpeb5GyMoQ+lj99v3Xusuph4FTyv4PQyjD6WP32/de6y6jwKnlfwfRlKH0sfvt+6ay6jwKvlfwehlKH00fvt+691l1PPAq+V/DPoynB6aL/AJG/dNZdR4FXyv4PQypB6aL/AJG/dNZdR4FXyv4KdwpTxy0YbFJG4+FabB7dVjyrRcNahb6FpzhcYyTWx8jkTqFw1lvqcCTyADWoWJ1muj9H4RiLaKna4WIjbcepXEFhFI+eXMlKtKSybZu5SoxLGWHQdYO47FpuraNxSdOXP7M8o1XSmpIoVW18Ly2QWPwPKFxNzZVLeWrNe/Jl7SrxqLGJmpcrFnkuLeZY0bitR3G0ezp06m8j3U5fcRpeSt0725qrByZhGhShtSPOS6OWpdoBbHtcfpvKn2OiJ1JKdbYunX/hHuL1RWrDM1cqjwUj2DU1xAvu2fBV13RULicV1ZJoz1qcX6E/gOW7ZRytPwXRaEf+GS9Ssv8AfT9C1q6IJzbhXlzZIeg75ld6K3JdyFdZopeGpL1kHWN71KvHjRl2NdJfWjvq5osSt8Ib7UEx6HzhaLnhsh3/AAJHC6ie6rEjn4xO/YL4jTdU3uVvT3F2Omt+FHsiaWZuCAIAgCAIDBV0UcozZWNeNzgCvU2tqBWK/g9o5NLQ6I/0nR2KTC9rR549zU6MHyIiXgub+yocOdo+6kLSdRZpGDtomIcGLv5j/r/lZfmtTyo8/Cx6mxDwZN/fUOPM1YvSlV5JHqtoEjT8HdK3yi9/ObLTK/rv9xkqEFyJiiwtSReTC2+8i6jzqznvNs2KMVkiWjha3Q1oaOQALWZHtAEB5kjDgQ4Ag6wRcFARxw/S+gj90LzVXQz8SfV/J8/D1L6CP3Qmqug8WfmfyPw7S+gj90JqroPFn5n8j8O0v8vH7gTVXQeLPzP5H4dpf5eP3Amqug8WfmfyPw5Sfy8XuBNVdD3xZ+Z/J8/DlJ/Lxe4E1V0Hiz8z+R+G6T+Xi9wJqroPFn5n8j8OUn8vF7gTVXQ88WfmfyemYfpQbiCMEf0BMEHUm9jb+SSAXpgfUBgqqRkgtI0OHKO5YyipLCSxPU2tqIiTCVOToDhzOUR6Ptn+xG5XNVfuM1NhmmYb5mcf6jf4LdTtaNPbCKXsYSqzlm2SzGACwAA3DQt5rNWoyVDI7OfG1zjtIWLhF7Wke6z6nukoI4r+DYGX12Frr1RSyQbbzNlenhq1uT4preFja+2rOANl6pNZM8wMEWQqZpDmwxhwNwQ0XBXutLqMESKxPTHUQNe0te0OadYIuCh41jmR/wCHaX0EfuheYI81I9CQghaxoawBrRoAGoDkXpkZEAQBAEAQBAEAQBAEAQBAEAQBAEAQBAEAQBAEAQBAEAQBAEAQBAEBr1FbGw2e8A7r6exAeafKMTzZkjS7dfT2IDaQBAEAQBAfHOAFzoCAxU9UyS/g3tdbXmm9kBmQBAEAQBAEAQBAEAQBAEAQBAEAQBAEAQBAEAQBAEAQBAEAQBAaMlfaobDbQYzJnX1Wda1kBu3QH1ARWJMomCElnluIY3kJ2+pAbOTKBsTANbzpe46XOdtJKA85QyVFMWF7dLXBwI0HRsJ3IDYqKlsYu82ubDaSdwA0koDBHlWMvEZJY86g9pbfo31oDPU1TY7Zxtc2AAJJO5oGkoDBDlSNz/B3LZNYa9paSOS+v1IDNUVbGaHHSdIABcbb80AmyAwUWVYpiRE4utr8R1hyEkWQEXg3yJz/AO5/0QElJlmFtiXEMJsH5rsy/Ttb1oDfBQH1AEAQBAEAQBAEAQBAEAQBAEAQBAEAQBAEAQBAEAQBAEAQFfyjStlrY2vF2+BcbXIB8fbbWEBg/wBAM+ppoyQwxtkaLnxH6bW3C4CAU9Ual9I3zWulkH9TPEAPtXQGfGtM50Ac3SY3B/q2lASmSa9s8TXtOsC43O2goDUy5laSnbn+Da5lw0eOQ4k8mbq9aA0pKgmvhEmgeCJaNmcfKty6LID3jeIGnzxoex7S07bk20dvwQGKlnca9ol1+Abm33kAvty6+xAe8bxflRyN0SMkbmka9OwfDsQHynqDFWSmfxWyMZmPPkjNGlt9Q03QGbI0H8TUSx/ovzQCNTnjyi3eNenlQEJTucKCqzL38K69t123+CAsUNKKiFuc4GFzW2Y0WFhbQ469BGyyAlIow1oa0WAAAG4DUgPaAIAgCAIAgCAIAgCAIAgCAIAgCAIAgCAIAgCAIAgCAIAgI6vyQ2WQSF72Pa3NaWOAtpvfVpQHyno20zXv/Mle6xcT4z3bAABbQL6kBrYeoS180zmGMyu8Vp1ho37rm5sgJoi+tAQ/4eY15fA98BOsMILT7JBQGaoyMJQBPI+VoINvFaLjVfNAPxQGXKOS45g3Ou1zDdjmmzmnkPqCA+f7bnFple6XNNwHBobcaiQ0C550B9yjktkxa43a9mlr2mzm/cchQAZOu5rpXulLTducGhoPnWaBc86A04qp1W2QR5rYbujznAuc420kAEWGnagNbIzZaaUUz3Z8TmudG7URm6we1ASOT8jMhD2hz3MeSXNfmkEnWdDQUBgpMgCInwU0rGE3zAWkeokaEBMMbYWQH1AEAQBAEAQBAEAQBAEAQBAEAQBAEAQBAEAQBAEAQBAEAQBAEAQBAEAQBAEAQBAREWRTG9zqeV0TXHOLC0ObfeAdSA3aejzXZ73F8ls3OIAsNdmgaggNpAEAQBAEB//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10" descr="data:image/jpeg;base64,/9j/4AAQSkZJRgABAQAAAQABAAD/2wCEAAkGBxMSEhQUEBMVEhIXFhQUGBgVFBUWFxcVFxQYFxUXFBUaHCggGBolGxQUITIiJSkrLi4uGB8zODMsNygtLisBCgoKDg0OGxAQGywkICQuLSwsLywsLCw2LSwsNCwsLCwsLCwsLCwsLCwsLCwsLCwsLCwsLCwsLCwsLCwsLCwsLP/AABEIAJcBTwMBEQACEQEDEQH/xAAcAAEAAgMBAQEAAAAAAAAAAAAABQYDBAcCAQj/xABEEAABAwIBBggMBAUEAwAAAAABAAIDBBEGBRIhMUFRBzRhcXJzkbETIjJSU4GCkqGywdEWIzNCJFRiwuEUFZOiQ2PS/8QAGwEBAAIDAQEAAAAAAAAAAAAAAAQFAgMGAQf/xAAzEQACAQICCAUCBgMBAAAAAAAAAQIDBBExBRIhMjNBUXETUmGBkSKhFBU0QrHRI8HhBv/aAAwDAQACEQMRAD8A7igCAIAgPL3gC5IA3nQvUm8gQeUMXUkWgyZ53MGd8dXxUunY1p8sO5qlXguZCVHCPEPIiJ53AdylR0VLnI1O6XJGoeEo7IW+8fstn5SvMY/in0MsXCQD5UI9T/8AC8eiekj1XXoSVLj2B3lte3sctE9GVFk0Zq5iycocu0836crSdx8U9hsolS2qw3om2NSMsmSK0GYQBAEAQBAEAQBAEAQBAEAQBAEAQBAEAQBAEAQBAEAQBAEAQBAEAQBAEBW8Q4tjp7tZaSTn8Vp5TtPIp1tYzq7ZbEaKlZRyOc5Qy7U1j8xpdITqa3yR6hoVsoULaOLIuM6jJ3JHB5K+zqmTMHmt0ntUCtpST2U1gb4Wy/cWikwNRs1x553uN1CldVpZyZuVKC5G2cJ0foGdiw8ap5n8mWpHoaFZgKjePFYYzvafotsL2vH93yYOjB8iqZZwBUQ3dTu8M3zdT/8AKsaGlE9lRYeponbPOJVm1LmmzwWuGsHQQrRas1iiM8VmTmTMVTwWzZC5vmvOcP8AHqUarZU6ma9zONaUS/4bxdBV2Z+nN5h22807VS3NlOjtzXUmU6yn3LEoZuCAIAgCAIAgCAIAgCAIAgCAIAgCAIAgCAIAgCAIDzJIGi7iGjeTYdqN4HjaW1mA5Qh9LH77fusdaPUx8SHVGw1wIBBBB0gjURzrIzTxMTKph1PadmhwOlAZGPBFwQRvGkID0gCApWMcUZudFC61tD3D5Wn6q1srPH65+yItathsRzyjp5ayYRRbTpOwDaSrG4rxoQxI9ODmzr2G8ORUbAGC7/3OOslc7Vqyqy1pFhGKisETS1mQQBAEAQFbxZhSOraXNsycDQ7YeR+8cql2t3KhLquhqq0lNepxx0DzJ4Jgzn5xb4um5BtoO5X9Ssow1nsRAjBt4I6vgjB4pQJJvGnI9TeZc/c3Uqz9CfTpKC9S4KKbQgCAIAgCAIAgCAIAgCAIAgCAIAgCAIAgCAiMu5fjprAguedIaN28nYpNvayrbVsRrqVFAjMlY2ilkEcjTG5xs03u0nYDuW+to+cIa8Xjga4XCbwZalXkggMcutRS+x84Wm44bIl7wWcar6nYqtvE52bx2Ha8HG9DTdU3uVvT3F2Ont+FHsjzUZDztTg0+EfICB52gDsv2rM3Ejk2k8FGGXuAXW5i4kDsKA2kBX8YZZ8BFmsP5j7gf0t2lTbK38SeLyRprVNVYHH8qVRJsF0G7EgZs6rwfZAFNAHuH5sgDjvA2Bc1dVnVqN8uRY04ascC1qObAgCAIAgCA1MrUrpYXxseY3OGbnDWAddvVdZ056klLDHAxksVgQ2GsHw0hLh+ZIf3OGrmWyvczrP6jyFOMMiyLQZhAEAQBAEAQBAEAQBAEAQBAEAQBAEAQBAEAQHK+Ehz46ouN817W5p2aBYjt71f6NcHRw5og3CamU2mkfJKxrLlxc21t91LrVVGDbyNUIttH6DhvmtvrsL89tK5UsyBx7xKX2PnC0XHDZEvuBI4jWqr5nOczuuDOI03VN7lcU9xdjqLfhR7ImlmbggPhKA5FivKhlmkffRctb0RoH3XS2lHw4JFdVnrSbIjC1B/qKyJh0tvnHmbpWN/U1KT9dh7QjjI7oBbQFzhYH1AEAQBAEAQBAEAQBAEAQBAEAQBAEAQBAEAQBAEAQBAEAQBAEAQGnlTJcVQzMnYHt2X2HkOxZQnKDxi8DxpPM0clYVpad2dFEA7eSSRzXWU6057zxPIwjHJE0tZkV7HvEpfY+cLRccNkS+4EjiNaqvmc5zO64M4jTdU3uVxT3F2Oot+FHsiaWZuCAjMSVfgqaV415thzuOaO9b7WGvVijCpLCLZxeueupiisZZeCiC9TI/zY7dpVRpR7IolWy2s6sqYmBAEAQBAEAQBAEAQBAaGWcpinjzyM4k2A3nn9S1VqqpxxJNrbuvPVWwgG4xN9MQA6R+yifjX0LF6JWGyRO0leZWh0ZY4e1o5CNhUqNRyWKwK2pSVOWrJNMz+Ek/o/wCyy1pGv/H6nkzSbmf9k1pHuFP1PBqZdzO1ya0hhT9fseDWS7o+1y81pDCn6/Yxmvl82PtcmvI9wp+v2Pn+4TebH2uTXkMKXr9jUyjl90DC+YxMaN5dc8gFrkrGVXVWLNtGgq0tWCbfsU93C0Q7TTAsvrDyHEbwCNa0fjNuRcrQGMd/b2Ol0VU2WNkjDdr2hw5iFNTxWJzs4OEnF5ozr0xI6pyxG3QPGPJq7VV19LUKeyO1+n9kunZ1JZ7CMmxE7YGjtKqqmnqj3Ul9yZHR8ebZhGIZN7exafzu46r4M/wFM2YMQn97QRyaFJo6dlj/AJIp9jVPR6/ayapKtkguw33jaOcK+trqlcR1qb/4V9WlKm8JIzqQaggIDEmITSuY0MD84E6Ta1jZTLa1VZN44YGmpV1GQ9FjwvmjjMQAe4NuHHRfkspFXRyhTc9bIwjca0ksC7qrJJXse8Sl9j5wtFxw2RL7gSOI1qq+ZznM7rgziNN1Te5XFPcXY6i34UeyJpZm4ICscIUlqW297fhc/RT9GrGt7Gi4f0HJ6orolkV5cuCT9Wfot71S6VW77ky15nTVUEsIAgCAIAgCAIAgCAICt45/SZ0/7Sod7uLuWmieJLsUtVpfGxQ1r4XZ0ZtvGw84WcJyg8Uaq1CFWOrNFyyTl1k2g+JJ5p29E7VYUq8Z7OZQXNlOjtW1df7JFxW8hGNxXh6YnFeAxuXgK1iLFkdPdsdpZdwPit6R+i01KyjsWZaWejKlf6pbI/z2OZ5XynLUPz5nlx2DY0bmjYocpOTxZ1Fvb06EdWmsCImKxJUT9E4N4jTdW1XFPdR8/u+PPuyZKzI5Ra6gndM+OJhsDr1Cx1aVyf5NVnWkso47G/8ARcfjoRgupswYPedMs1uRov8AEqyp6DoRX1Nv7EWV/UeSNg4NH7ZnX5QFsloW2a2Y/Jir6qiNrMmSwHx/GadThq9e5c/pDRk7X6k8Y9f7LK2ulW2PYz7R1ronBzfWN42hRLS7nb1VOPv6o3VqMakHFl3hlDmhzdRFwu/hJTipLJnOSTTwZ7WR4c+4TXWki6Du9XWi19Mu5Duc0UrILyayDrG96nXvAl2NNHfR3ZcuWRXse8Sl9j5wtFxw2RL7gSOI1qq+ZznM7rgziNN1Te5XFPcXY6i34UeyJpZm4ICrcIzf4UHdI343CsNGv/Nh6Ee43DlE66JEAtHBdUZtW5vnxntBBVVpSGNNS6MlWz+po6wqImhAEAQBAEAQBAEAQBAVvHQ/JZ0/7Sod7uLuWuieLLsUR8pZ5Wlvnbul91XF+ljkZnOQxW3Iwuk3a0MsCfyPiotsyo0jUH7R0t/OpdK5w2SKm60Yn9VL4/otTJQ4AtIIOkEaipieO0pJRcXg8zXraxkTS+Rwa0bT9N5WMpKKxZnSpTqS1YLFnP8AEOL3y3ZBeOPUT+93/wAhQ6ldy2ROjs9FQp/VU2v7L+ynSuWguUakxsCdNhYE22nUF6kZYpZmlISdejk+6GyOZ+jcGcRpurarenuo+f3fHn3ZNLMjhAEAQGvlCAPjc07j2jSFHu6Sq0ZQfNGyjNwmpIolQ2wXz5xwZ0mOKLThOfOgsf2uI9Wsd67bRE9a0jjyxRQ3scKzJpWZFOe8J/6kPQd8yutFbsu5Duc0UrIHHIOsb3qbe8GXY00d9Hd1zBZFex7xKX2PnC0XHDZEvuBI4jWqr5nOczuuDOI03VN7lcU9xdjqLfhR7ImlmbggIbGFL4WjmaNYbnjnYQ7uBUqznqV4v2+TXWjjBnGJF1KKw2sgV3+nqYpdjXC/ROg/AqPdUvEpSiZ0paskzurXXFxpB0rlC0PqAIAgCAIDWrK+KIAyyNZfVnOAvzLOFKc91YmLklmav4hpfTx+8Ft/C1vKzHxYdT7/AL9Tenj94Lz8NW8rPfEh1PLsRUo11EY9oL1WtZ/tZ54sOpt0NfFMC6F7ZGg2Jabi61VKcqbwksDOMlLaiCx460MfWf2lQL3cXcttE8WXYoznqtL/AALXVZIbJG0jQ7MbYjohWEqSnFHN0rydCo8NqxewqmUKV8Rs8cx2FQ5wcXtOgt7iFaOMX7Ee96wJKRtZLy7LTnxDnNOtrvJ5xuK206soZEe5sqdwvqz6kdlXKck7s6V19w2DmCxlNyeLN9vb06MdWCIuRy8JKRM4ewrLVEOdeOLfbS7ojdyrbTpORXXuk6dv9Mdsv47/ANE9j7JMVNk9rYmho8KznJsdJO0rfWgow2FfoqvOtduU3i8GcqlKiHVI/R2DOI03VNVvT3UfPbvjz7smlmRzHNM1gu4gBa6taFJa03gZQhKbwiiKqcvtHktvyk2+Cpq+m4R2QWPcnU7CT3mR02I37C0epV09OV3u4L2JMbCmszAcvSH9/wAAtEtL3L/d9jYrKl0IypfcKscsWS8MEWDBJ/Lk6Q7l2OhP03uykv8Ai+xZFbkI57wn/qQ9B3zK60Vuy7kO5zRSsgccg6xvept7wZdjTR30d3XMFkV7HvEpfY+cLRccNkS+4EjiNaqvmc5zO64M4jTdU3uVxT3F2Oot+FHsiaWZuCA8vYCCDqIIPMV6ngDh2XaEwTyRH9rjbladLT2WXWW9VVKamVVSOrJojiFuMDrfB9lnw9OI3H8yKzTyt/afp6lzekLfwqmKyZY0KmtHDoWlQDeEAQBAROXTVkZtIIwTrc46RzC1luouknjUTfojCak90pVTgmulcXSzMLjtLiT3KyjpKnBYQhgR3bSe1s+Dg+naC50zNAJ1HYEWlW3hq/cfhsOZVf8AUkBW+oRMTxQsM88cV7Z7g1arip4VNyWaM6cdaSTO25KybHTxiOIWA+J3lcvKTk9aWZZJJLBEBwhutDH1n9rlBvN1dy30PxZdv9ooBkVcdDgdJpPIZ0W/KFaxyRx1Xfl3Z8q6JkrS14BBSUVJYM8p1JU5a0Xgyj5dw++G7mXczXyj7hQqlFx2rI6Kz0jCr9M9kvsytPetBb4GINLiGtBc46ABpJK9SxPW1Fa0tiLrhrBQ0SVNidYZsHS3nk1KXSoc5HPXulnLGFHYuv8AReoog0WAsFKSKPHEp/CxxIdaz6rRcbhc6C/U+zOMSOUI7BH6SwXxGm6pqt6e6j55d8efdkpV1AjaXH1cp2Ba7mvGhTc5GulTdSWqinZUykSS5x/xzLi7q6qVp4t7f4LylRjCOw0aChnqjdnis846vVvU6z0POslObwX3Zor3qg9WO1k7T4NZ/wCSRzjyaArqGiLWOax7sgSvar54G0MK04Gp/vlbZaOtcNxGKuauO8ys1DLArhWsJHQZon8EfpydIdy7HQn6b3ZSX/F9iyq3IRz3hP8A1Ieg75ldaK3ZdyHc5opWQOOQdY3vU294Muxpo76O7rmCyK9j3iUvsfOFouOGyJfcCRxGtVXzOc5ndcGcRpuqb3K4p7i7HUW/Cj2RNLM3BAEBSOEnIRkYKiMXewWeBtZv9X1Vpo251JeHLJ5dyNcU8VrI5kCr8gElkLKj6aZssezQ4bHN2grTcUI1oOEjOnNweKOz5KyiyojbJEbtPaDtB5Vy1WlKlJxkWcZKSxRtrWZBAEAQBAYqryH9F3csobyPHkcJqRrXXxKpmxhIfx1P0x3FQ7/gSNtDfR3Nc0WJUOEp1oI+t/scod5uruXGhuLLt/tHOTIq46PA6rRfps6DPlCtY5I4qrvy7szr01mPNz9ehvemZ6VjEODxIc+E5jidIt4p5bDUVHqUMdqLaz0rKktWptX3JTD2Go6YXtnPOtx1+rcORbKdJQIt3fVLh7di6EuWZhuPJ2j7LZkQjYab6lkClcLnER1rO4rRcbhc6C/U+zOLEqCdifpXBfEabqmq3p7qPnd3x592eMSy+Q3nP0VBp2q04Q7sl6PhnIqU8Rkkaze4DtVJYU1Vrxi+bJ1xJwpto6NTwNY0NaLNAsF3pzxkQHl50HmKxk8Is9WZQazavnlTeOmjkTeCP05OkO5ddoT9N7spb/i+xZVbkI57wn/qQ9B3zK60Vuy7kO5zRSsgccg6xvept7wZdjTR30d3XMFkV7HvEpfY+cLRccNkS+4EjiNaqvmc5zO64M4jTdU3uVxT3F2Oot+FHsiaWZuCAID45oIIIuDoI5EByTG+FXUzzLCLwOOz/wAZOw8nKr+yvVUWpPP+f+kGtR1dqyKsyRWaZGJzDuXpKV+dGbtPlMJ0O+x5VGubaFaOEvk2U6jg9h1XImXoapt43WdtYfKHq2jlC56vbTov6supPhUjPIlFHNgQBAEBiqvId0XdyyjvI8eRwqr0XXXRKpmfCB/jqfp/QqHf8CRtob6O5rmyxKXwpOtTxdb/AGOUO83V3LnQnFl2/wBo5mZFXnS4HX6I/lR9BnyhWkckcPV4ku7/AJMwbfXq3fdemsyheg9BAegvQerIDwG5urVu3coXmQKbwvcRHWs7itNxuFzoL9T7M4ooJ2J+lsF8Rpuqarenuo+d3fHn3ZgxUzSx2yxH1XOf+gg04T5bUTdGy3oleiNntcNhB7FQ21fwasanRljVp68HHqX6CYPaHNNwV9Bp1I1IqcHimc3KLi8GZFmYkPlrKbQ0sabk6yNg3c6o9KaRhCDpQe15+hPtLZt68siqVT7rk3LFlylgiewT5EnSHcuw0J+m92Ul/wAX2LKrghHPeE/9SHoO+ZXWit2Xch3WaKVkDjkHWN71NveDLsaaO+ju65gsivY94lL7HzhaLjhsiX3AkcRrVV8znOZ3XBnEabqm9yuKe4ux1Fvwo9kTSzNwQBAEB5kjDgQ4Ag6CDqIQHPMTcHlyZKM22mMnR7J2cytLfSMo/TU2+pGqW6e2JQaumlgdmzMcw8o7irelcQqL6XiRJU3HM902UC0ggkEaiDYjmK2NRksGYrFFvyVj+ZgAktK3l0O94a/Wq+ro2nPbHYSI3MlmWOm4QKZ3ltew8wcPgoUtF1VlgzcrmPM3Bjai9Ifcd9lq/Lq/T7mX4iHUxTY7o26nOdzMP1sslo2u80vk8dxAr2V+EckFsEYFwRd+k+oBTKWjIx21JfBqlct7IoozKWeY/lxvdfc0qZUu6UNjkjTGlJ8iz4RwdVsqYppGBjGuubkXtbcq25vac4OEcdpIp0ZRlizrSqiUUvhThc6mjLRcNlBdyAtcLnkuQot2m4LAuNCzjGu03mtn2OXGI7x7wVadRijrlDWxeDjvLHcMZ+9vmjlVnGSwW04mrRqa8vpeb5GyMoQ+lj99v3Xusuph4FTyv4PQyjD6WP32/de6y6jwKnlfwfRlKH0sfvt+6ay6jwKvlfwehlKH00fvt+691l1PPAq+V/DPoynB6aL/AJG/dNZdR4FXyv4PQypB6aL/AJG/dNZdR4FXyv4KdwpTxy0YbFJG4+FabB7dVjyrRcNahb6FpzhcYyTWx8jkTqFw1lvqcCTyADWoWJ1muj9H4RiLaKna4WIjbcepXEFhFI+eXMlKtKSybZu5SoxLGWHQdYO47FpuraNxSdOXP7M8o1XSmpIoVW18Ly2QWPwPKFxNzZVLeWrNe/Jl7SrxqLGJmpcrFnkuLeZY0bitR3G0ezp06m8j3U5fcRpeSt0725qrByZhGhShtSPOS6OWpdoBbHtcfpvKn2OiJ1JKdbYunX/hHuL1RWrDM1cqjwUj2DU1xAvu2fBV13RULicV1ZJoz1qcX6E/gOW7ZRytPwXRaEf+GS9Ssv8AfT9C1q6IJzbhXlzZIeg75ld6K3JdyFdZopeGpL1kHWN71KvHjRl2NdJfWjvq5osSt8Ib7UEx6HzhaLnhsh3/AAJHC6ie6rEjn4xO/YL4jTdU3uVvT3F2Omt+FHsiaWZuCAIAgCAIDBV0UcozZWNeNzgCvU2tqBWK/g9o5NLQ6I/0nR2KTC9rR549zU6MHyIiXgub+yocOdo+6kLSdRZpGDtomIcGLv5j/r/lZfmtTyo8/Cx6mxDwZN/fUOPM1YvSlV5JHqtoEjT8HdK3yi9/ObLTK/rv9xkqEFyJiiwtSReTC2+8i6jzqznvNs2KMVkiWjha3Q1oaOQALWZHtAEB5kjDgQ4Ag6wRcFARxw/S+gj90LzVXQz8SfV/J8/D1L6CP3Qmqug8WfmfyPw7S+gj90JqroPFn5n8j8O0v8vH7gTVXQeLPzP5H4dpf5eP3Amqug8WfmfyPw5Sfy8XuBNVdD3xZ+Z/J8/DlJ/Lxe4E1V0Hiz8z+R+G6T+Xi9wJqroPFn5n8j8OUn8vF7gTVXQ88WfmfyemYfpQbiCMEf0BMEHUm9jb+SSAXpgfUBgqqRkgtI0OHKO5YyipLCSxPU2tqIiTCVOToDhzOUR6Ptn+xG5XNVfuM1NhmmYb5mcf6jf4LdTtaNPbCKXsYSqzlm2SzGACwAA3DQt5rNWoyVDI7OfG1zjtIWLhF7Wke6z6nukoI4r+DYGX12Frr1RSyQbbzNlenhq1uT4preFja+2rOANl6pNZM8wMEWQqZpDmwxhwNwQ0XBXutLqMESKxPTHUQNe0te0OadYIuCh41jmR/wCHaX0EfuheYI81I9CQghaxoawBrRoAGoDkXpkZEAQBAEAQBAEAQBAEAQBAEAQBAEAQBAEAQBAEAQBAEAQBAEAQBAEBr1FbGw2e8A7r6exAeafKMTzZkjS7dfT2IDaQBAEAQBAfHOAFzoCAxU9UyS/g3tdbXmm9kBmQBAEAQBAEAQBAEAQBAEAQBAEAQBAEAQBAEAQBAEAQBAEAQBAaMlfaobDbQYzJnX1Wda1kBu3QH1ARWJMomCElnluIY3kJ2+pAbOTKBsTANbzpe46XOdtJKA85QyVFMWF7dLXBwI0HRsJ3IDYqKlsYu82ubDaSdwA0koDBHlWMvEZJY86g9pbfo31oDPU1TY7Zxtc2AAJJO5oGkoDBDlSNz/B3LZNYa9paSOS+v1IDNUVbGaHHSdIABcbb80AmyAwUWVYpiRE4utr8R1hyEkWQEXg3yJz/AO5/0QElJlmFtiXEMJsH5rsy/Ttb1oDfBQH1AEAQBAEAQBAEAQBAEAQBAEAQBAEAQBAEAQBAEAQBAEAQFfyjStlrY2vF2+BcbXIB8fbbWEBg/wBAM+ppoyQwxtkaLnxH6bW3C4CAU9Ual9I3zWulkH9TPEAPtXQGfGtM50Ac3SY3B/q2lASmSa9s8TXtOsC43O2goDUy5laSnbn+Da5lw0eOQ4k8mbq9aA0pKgmvhEmgeCJaNmcfKty6LID3jeIGnzxoex7S07bk20dvwQGKlnca9ol1+Abm33kAvty6+xAe8bxflRyN0SMkbmka9OwfDsQHynqDFWSmfxWyMZmPPkjNGlt9Q03QGbI0H8TUSx/ovzQCNTnjyi3eNenlQEJTucKCqzL38K69t123+CAsUNKKiFuc4GFzW2Y0WFhbQ469BGyyAlIow1oa0WAAAG4DUgPaAIAgCAIAgCAIAgCAIAgCAIAgCAIAgCAIAgCAIAgCAIAgI6vyQ2WQSF72Pa3NaWOAtpvfVpQHyno20zXv/Mle6xcT4z3bAABbQL6kBrYeoS180zmGMyu8Vp1ho37rm5sgJoi+tAQ/4eY15fA98BOsMILT7JBQGaoyMJQBPI+VoINvFaLjVfNAPxQGXKOS45g3Ou1zDdjmmzmnkPqCA+f7bnFple6XNNwHBobcaiQ0C550B9yjktkxa43a9mlr2mzm/cchQAZOu5rpXulLTducGhoPnWaBc86A04qp1W2QR5rYbujznAuc420kAEWGnagNbIzZaaUUz3Z8TmudG7URm6we1ASOT8jMhD2hz3MeSXNfmkEnWdDQUBgpMgCInwU0rGE3zAWkeokaEBMMbYWQH1AEAQBAEAQBAEAQBAEAQBAEAQBAEAQBAEAQBAEAQBAEAQBAEAQBAEAQBAEAQBAREWRTG9zqeV0TXHOLC0ObfeAdSA3aejzXZ73F8ls3OIAsNdmgaggNpAEAQBAEB//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9468" name="Picture 12" descr="http://upload.wikimedia.org/wikipedia/en/0/0a/Gmail_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819150"/>
            <a:ext cx="42291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9470" name="Picture 14" descr="http://debsplace.wikispaces.com/file/view/Page2RSS_icon.png/250487262/Page2RSS_ic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3105150"/>
            <a:ext cx="4408705"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304793"/>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 y="3876158"/>
            <a:ext cx="8610599" cy="1063626"/>
          </a:xfrm>
        </p:spPr>
        <p:txBody>
          <a:bodyPr>
            <a:normAutofit fontScale="90000"/>
          </a:bodyPr>
          <a:lstStyle/>
          <a:p>
            <a:r>
              <a:rPr lang="en-US" dirty="0" smtClean="0"/>
              <a:t>@</a:t>
            </a:r>
            <a:r>
              <a:rPr lang="en-US" dirty="0" err="1" smtClean="0"/>
              <a:t>conversionfac</a:t>
            </a:r>
            <a:endParaRPr lang="en-US" dirty="0"/>
          </a:p>
        </p:txBody>
      </p:sp>
      <p:sp>
        <p:nvSpPr>
          <p:cNvPr id="7" name="TextBox 6"/>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20482" name="Picture 2" descr="http://foliovision.com/images/2011/11/36-Stephen-Pavlovich-XL.jpg"/>
          <p:cNvPicPr>
            <a:picLocks noChangeAspect="1" noChangeArrowheads="1"/>
          </p:cNvPicPr>
          <p:nvPr/>
        </p:nvPicPr>
        <p:blipFill rotWithShape="1">
          <a:blip r:embed="rId2">
            <a:extLst>
              <a:ext uri="{28A0092B-C50C-407E-A947-70E740481C1C}">
                <a14:useLocalDpi xmlns:a14="http://schemas.microsoft.com/office/drawing/2010/main" val="0"/>
              </a:ext>
            </a:extLst>
          </a:blip>
          <a:srcRect b="24598"/>
          <a:stretch/>
        </p:blipFill>
        <p:spPr bwMode="auto">
          <a:xfrm>
            <a:off x="1238250" y="819150"/>
            <a:ext cx="6321425" cy="3177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5586277"/>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29450"/>
            <a:ext cx="8610599" cy="2205926"/>
          </a:xfrm>
        </p:spPr>
        <p:txBody>
          <a:bodyPr>
            <a:normAutofit fontScale="90000"/>
          </a:bodyPr>
          <a:lstStyle/>
          <a:p>
            <a:r>
              <a:rPr lang="en-US" dirty="0" smtClean="0"/>
              <a:t>Track</a:t>
            </a:r>
            <a:br>
              <a:rPr lang="en-US" dirty="0" smtClean="0"/>
            </a:br>
            <a:r>
              <a:rPr lang="en-US" dirty="0" smtClean="0"/>
              <a:t>Email Newsletters</a:t>
            </a:r>
            <a:endParaRPr lang="en-US" dirty="0"/>
          </a:p>
        </p:txBody>
      </p:sp>
      <p:sp>
        <p:nvSpPr>
          <p:cNvPr id="5" name="TextBox 4"/>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1456085183"/>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29450"/>
            <a:ext cx="8610599" cy="2205926"/>
          </a:xfrm>
        </p:spPr>
        <p:txBody>
          <a:bodyPr>
            <a:normAutofit fontScale="90000"/>
          </a:bodyPr>
          <a:lstStyle/>
          <a:p>
            <a:r>
              <a:rPr lang="en-US" dirty="0" smtClean="0"/>
              <a:t>Products pushed</a:t>
            </a:r>
            <a:br>
              <a:rPr lang="en-US" dirty="0" smtClean="0"/>
            </a:br>
            <a:r>
              <a:rPr lang="en-US" dirty="0" smtClean="0"/>
              <a:t>Intern categorize</a:t>
            </a:r>
            <a:endParaRPr lang="en-US" dirty="0"/>
          </a:p>
        </p:txBody>
      </p:sp>
      <p:sp>
        <p:nvSpPr>
          <p:cNvPr id="5" name="TextBox 4"/>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3098854542"/>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29450"/>
            <a:ext cx="8610599" cy="2205926"/>
          </a:xfrm>
        </p:spPr>
        <p:txBody>
          <a:bodyPr>
            <a:normAutofit fontScale="90000"/>
          </a:bodyPr>
          <a:lstStyle/>
          <a:p>
            <a:r>
              <a:rPr lang="en-US" dirty="0" smtClean="0"/>
              <a:t>Shared Notebook</a:t>
            </a:r>
            <a:br>
              <a:rPr lang="en-US" dirty="0" smtClean="0"/>
            </a:br>
            <a:r>
              <a:rPr lang="en-US" dirty="0" smtClean="0"/>
              <a:t>$5</a:t>
            </a:r>
            <a:endParaRPr lang="en-US" dirty="0"/>
          </a:p>
        </p:txBody>
      </p:sp>
      <p:sp>
        <p:nvSpPr>
          <p:cNvPr id="5" name="TextBox 4"/>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19624746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429450"/>
            <a:ext cx="8915399" cy="2205926"/>
          </a:xfrm>
        </p:spPr>
        <p:txBody>
          <a:bodyPr>
            <a:normAutofit/>
          </a:bodyPr>
          <a:lstStyle/>
          <a:p>
            <a:endParaRPr lang="en-US" sz="3600" dirty="0"/>
          </a:p>
        </p:txBody>
      </p:sp>
      <p:sp>
        <p:nvSpPr>
          <p:cNvPr id="4" name="TextBox 3"/>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8194" name="Picture 2" descr="http://d1avok0lzls2w.cloudfront.net/img_uploads/inbound-marketing.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819149"/>
            <a:ext cx="7620000" cy="4301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366322"/>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29450"/>
            <a:ext cx="8610599" cy="2205926"/>
          </a:xfrm>
        </p:spPr>
        <p:txBody>
          <a:bodyPr>
            <a:normAutofit/>
          </a:bodyPr>
          <a:lstStyle/>
          <a:p>
            <a:endParaRPr lang="en-US" dirty="0"/>
          </a:p>
        </p:txBody>
      </p:sp>
      <p:sp>
        <p:nvSpPr>
          <p:cNvPr id="5" name="TextBox 4"/>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895350"/>
            <a:ext cx="9116484"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210589"/>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29450"/>
            <a:ext cx="8610599" cy="2205926"/>
          </a:xfrm>
        </p:spPr>
        <p:txBody>
          <a:bodyPr>
            <a:normAutofit/>
          </a:bodyPr>
          <a:lstStyle/>
          <a:p>
            <a:endParaRPr lang="en-US" dirty="0"/>
          </a:p>
        </p:txBody>
      </p:sp>
      <p:sp>
        <p:nvSpPr>
          <p:cNvPr id="5" name="TextBox 4"/>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762000"/>
            <a:ext cx="5100484" cy="395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4800071"/>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29450"/>
            <a:ext cx="8610599" cy="2205926"/>
          </a:xfrm>
        </p:spPr>
        <p:txBody>
          <a:bodyPr>
            <a:normAutofit/>
          </a:bodyPr>
          <a:lstStyle/>
          <a:p>
            <a:endParaRPr lang="en-US" dirty="0"/>
          </a:p>
        </p:txBody>
      </p:sp>
      <p:sp>
        <p:nvSpPr>
          <p:cNvPr id="5" name="TextBox 4"/>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805596"/>
            <a:ext cx="7239000" cy="3939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6665231"/>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29450"/>
            <a:ext cx="8610599" cy="2205926"/>
          </a:xfrm>
        </p:spPr>
        <p:txBody>
          <a:bodyPr>
            <a:normAutofit/>
          </a:bodyPr>
          <a:lstStyle/>
          <a:p>
            <a:endParaRPr lang="en-US" dirty="0"/>
          </a:p>
        </p:txBody>
      </p:sp>
      <p:sp>
        <p:nvSpPr>
          <p:cNvPr id="5" name="TextBox 4"/>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752475"/>
            <a:ext cx="8686800" cy="3907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4486647"/>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29450"/>
            <a:ext cx="8610599" cy="2205926"/>
          </a:xfrm>
        </p:spPr>
        <p:txBody>
          <a:bodyPr>
            <a:normAutofit/>
          </a:bodyPr>
          <a:lstStyle/>
          <a:p>
            <a:endParaRPr lang="en-US" dirty="0"/>
          </a:p>
        </p:txBody>
      </p:sp>
      <p:sp>
        <p:nvSpPr>
          <p:cNvPr id="5" name="TextBox 4"/>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2950"/>
            <a:ext cx="9021246"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6206422"/>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29450"/>
            <a:ext cx="8610599" cy="2205926"/>
          </a:xfrm>
        </p:spPr>
        <p:txBody>
          <a:bodyPr>
            <a:normAutofit/>
          </a:bodyPr>
          <a:lstStyle/>
          <a:p>
            <a:endParaRPr lang="en-US" dirty="0"/>
          </a:p>
        </p:txBody>
      </p:sp>
      <p:sp>
        <p:nvSpPr>
          <p:cNvPr id="5" name="TextBox 4"/>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742950"/>
            <a:ext cx="9093099"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1706650"/>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29450"/>
            <a:ext cx="8610599" cy="2205926"/>
          </a:xfrm>
        </p:spPr>
        <p:txBody>
          <a:bodyPr>
            <a:normAutofit/>
          </a:bodyPr>
          <a:lstStyle/>
          <a:p>
            <a:endParaRPr lang="en-US" dirty="0"/>
          </a:p>
        </p:txBody>
      </p:sp>
      <p:sp>
        <p:nvSpPr>
          <p:cNvPr id="5" name="TextBox 4"/>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742950"/>
            <a:ext cx="5272087" cy="3911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32714"/>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29450"/>
            <a:ext cx="8610599" cy="2205926"/>
          </a:xfrm>
        </p:spPr>
        <p:txBody>
          <a:bodyPr>
            <a:normAutofit/>
          </a:bodyPr>
          <a:lstStyle/>
          <a:p>
            <a:endParaRPr lang="en-US" dirty="0"/>
          </a:p>
        </p:txBody>
      </p:sp>
      <p:sp>
        <p:nvSpPr>
          <p:cNvPr id="5" name="TextBox 4"/>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0"/>
            <a:ext cx="8915400"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5568741"/>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29450"/>
            <a:ext cx="8610599" cy="2205926"/>
          </a:xfrm>
        </p:spPr>
        <p:txBody>
          <a:bodyPr>
            <a:normAutofit/>
          </a:bodyPr>
          <a:lstStyle/>
          <a:p>
            <a:r>
              <a:rPr lang="en-US" dirty="0" smtClean="0"/>
              <a:t>Find FEEDS</a:t>
            </a:r>
            <a:endParaRPr lang="en-US" dirty="0"/>
          </a:p>
        </p:txBody>
      </p:sp>
      <p:sp>
        <p:nvSpPr>
          <p:cNvPr id="5" name="TextBox 4"/>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314007958"/>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29450"/>
            <a:ext cx="8610599" cy="2205926"/>
          </a:xfrm>
        </p:spPr>
        <p:txBody>
          <a:bodyPr>
            <a:normAutofit/>
          </a:bodyPr>
          <a:lstStyle/>
          <a:p>
            <a:endParaRPr lang="en-US" dirty="0"/>
          </a:p>
        </p:txBody>
      </p:sp>
      <p:sp>
        <p:nvSpPr>
          <p:cNvPr id="5" name="TextBox 4"/>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225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8778"/>
          <a:stretch/>
        </p:blipFill>
        <p:spPr bwMode="auto">
          <a:xfrm>
            <a:off x="-1" y="819150"/>
            <a:ext cx="9060899"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60802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 y="3379788"/>
            <a:ext cx="8915399" cy="1216026"/>
          </a:xfrm>
        </p:spPr>
        <p:txBody>
          <a:bodyPr>
            <a:normAutofit/>
          </a:bodyPr>
          <a:lstStyle/>
          <a:p>
            <a:endParaRPr lang="en-US" dirty="0"/>
          </a:p>
        </p:txBody>
      </p:sp>
      <p:pic>
        <p:nvPicPr>
          <p:cNvPr id="10242" name="Picture 2" descr="http://farm3.staticflickr.com/2852/8898517795_a095db55a9_b.jpg"/>
          <p:cNvPicPr>
            <a:picLocks noChangeAspect="1" noChangeArrowheads="1"/>
          </p:cNvPicPr>
          <p:nvPr/>
        </p:nvPicPr>
        <p:blipFill rotWithShape="1">
          <a:blip r:embed="rId2">
            <a:extLst>
              <a:ext uri="{28A0092B-C50C-407E-A947-70E740481C1C}">
                <a14:useLocalDpi xmlns:a14="http://schemas.microsoft.com/office/drawing/2010/main" val="0"/>
              </a:ext>
            </a:extLst>
          </a:blip>
          <a:srcRect t="36311" r="6250"/>
          <a:stretch/>
        </p:blipFill>
        <p:spPr bwMode="auto">
          <a:xfrm>
            <a:off x="0" y="742950"/>
            <a:ext cx="9144000" cy="41433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233" y="4801685"/>
            <a:ext cx="4237057" cy="369332"/>
          </a:xfrm>
          <a:prstGeom prst="rect">
            <a:avLst/>
          </a:prstGeom>
        </p:spPr>
        <p:txBody>
          <a:bodyPr wrap="none">
            <a:spAutoFit/>
          </a:bodyPr>
          <a:lstStyle/>
          <a:p>
            <a:r>
              <a:rPr lang="en-US" dirty="0"/>
              <a:t>http://</a:t>
            </a:r>
            <a:r>
              <a:rPr lang="en-US" dirty="0" err="1"/>
              <a:t>www.flickr.com</a:t>
            </a:r>
            <a:r>
              <a:rPr lang="en-US" dirty="0"/>
              <a:t>/photos/</a:t>
            </a:r>
            <a:r>
              <a:rPr lang="en-US" dirty="0" err="1"/>
              <a:t>alanosaur</a:t>
            </a:r>
            <a:endParaRPr lang="en-US" dirty="0"/>
          </a:p>
        </p:txBody>
      </p:sp>
    </p:spTree>
    <p:extLst>
      <p:ext uri="{BB962C8B-B14F-4D97-AF65-F5344CB8AC3E}">
        <p14:creationId xmlns:p14="http://schemas.microsoft.com/office/powerpoint/2010/main" val="3591697860"/>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29450"/>
            <a:ext cx="8610599" cy="2205926"/>
          </a:xfrm>
        </p:spPr>
        <p:txBody>
          <a:bodyPr>
            <a:normAutofit/>
          </a:bodyPr>
          <a:lstStyle/>
          <a:p>
            <a:endParaRPr lang="en-US" dirty="0"/>
          </a:p>
        </p:txBody>
      </p:sp>
      <p:sp>
        <p:nvSpPr>
          <p:cNvPr id="5" name="TextBox 4"/>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235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47750"/>
            <a:ext cx="9153967" cy="317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Arrow Connector 3"/>
          <p:cNvCxnSpPr/>
          <p:nvPr/>
        </p:nvCxnSpPr>
        <p:spPr>
          <a:xfrm flipH="1">
            <a:off x="1371600" y="2419350"/>
            <a:ext cx="762000" cy="838200"/>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1600200" y="3486150"/>
            <a:ext cx="1143000" cy="152400"/>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6399064"/>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29450"/>
            <a:ext cx="8610599" cy="2205926"/>
          </a:xfrm>
        </p:spPr>
        <p:txBody>
          <a:bodyPr>
            <a:normAutofit/>
          </a:bodyPr>
          <a:lstStyle/>
          <a:p>
            <a:endParaRPr lang="en-US" dirty="0"/>
          </a:p>
        </p:txBody>
      </p:sp>
      <p:sp>
        <p:nvSpPr>
          <p:cNvPr id="5" name="TextBox 4"/>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266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2642"/>
          <a:stretch/>
        </p:blipFill>
        <p:spPr bwMode="auto">
          <a:xfrm>
            <a:off x="-19050" y="221218"/>
            <a:ext cx="9010650" cy="4641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1924180"/>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29450"/>
            <a:ext cx="8610599" cy="2205926"/>
          </a:xfrm>
        </p:spPr>
        <p:txBody>
          <a:bodyPr>
            <a:normAutofit/>
          </a:bodyPr>
          <a:lstStyle/>
          <a:p>
            <a:endParaRPr lang="en-US" dirty="0"/>
          </a:p>
        </p:txBody>
      </p:sp>
      <p:sp>
        <p:nvSpPr>
          <p:cNvPr id="5" name="TextBox 4"/>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19150"/>
            <a:ext cx="9095895"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1944551"/>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29450"/>
            <a:ext cx="8610599" cy="2205926"/>
          </a:xfrm>
        </p:spPr>
        <p:txBody>
          <a:bodyPr>
            <a:normAutofit/>
          </a:bodyPr>
          <a:lstStyle/>
          <a:p>
            <a:endParaRPr lang="en-US" dirty="0"/>
          </a:p>
        </p:txBody>
      </p:sp>
      <p:sp>
        <p:nvSpPr>
          <p:cNvPr id="5" name="TextBox 4"/>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256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1448"/>
          <a:stretch/>
        </p:blipFill>
        <p:spPr bwMode="auto">
          <a:xfrm>
            <a:off x="0" y="742950"/>
            <a:ext cx="9073005"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6797087"/>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29450"/>
            <a:ext cx="8610599" cy="2205926"/>
          </a:xfrm>
        </p:spPr>
        <p:txBody>
          <a:bodyPr>
            <a:normAutofit/>
          </a:bodyPr>
          <a:lstStyle/>
          <a:p>
            <a:r>
              <a:rPr lang="en-US" dirty="0" err="1" smtClean="0"/>
              <a:t>webstagram</a:t>
            </a:r>
            <a:endParaRPr lang="en-US" dirty="0"/>
          </a:p>
        </p:txBody>
      </p:sp>
      <p:sp>
        <p:nvSpPr>
          <p:cNvPr id="5" name="TextBox 4"/>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328931593"/>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29450"/>
            <a:ext cx="8610599" cy="2205926"/>
          </a:xfrm>
        </p:spPr>
        <p:txBody>
          <a:bodyPr>
            <a:normAutofit/>
          </a:bodyPr>
          <a:lstStyle/>
          <a:p>
            <a:endParaRPr lang="en-US" dirty="0"/>
          </a:p>
        </p:txBody>
      </p:sp>
      <p:sp>
        <p:nvSpPr>
          <p:cNvPr id="5" name="TextBox 4"/>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276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775" b="18074"/>
          <a:stretch/>
        </p:blipFill>
        <p:spPr bwMode="auto">
          <a:xfrm>
            <a:off x="-1" y="742950"/>
            <a:ext cx="9144001" cy="4080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1360789"/>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50" y="3638550"/>
            <a:ext cx="8610599" cy="1607788"/>
          </a:xfrm>
        </p:spPr>
        <p:txBody>
          <a:bodyPr>
            <a:normAutofit/>
          </a:bodyPr>
          <a:lstStyle/>
          <a:p>
            <a:r>
              <a:rPr lang="en-US" dirty="0" smtClean="0"/>
              <a:t>@</a:t>
            </a:r>
            <a:r>
              <a:rPr lang="en-US" dirty="0" err="1" smtClean="0"/>
              <a:t>martijnoud</a:t>
            </a:r>
            <a:endParaRPr lang="en-US" dirty="0"/>
          </a:p>
        </p:txBody>
      </p:sp>
      <p:sp>
        <p:nvSpPr>
          <p:cNvPr id="5" name="TextBox 4"/>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188" y="1000125"/>
            <a:ext cx="7666037" cy="3143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6578942"/>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29450"/>
            <a:ext cx="8610599" cy="2205926"/>
          </a:xfrm>
        </p:spPr>
        <p:txBody>
          <a:bodyPr>
            <a:normAutofit/>
          </a:bodyPr>
          <a:lstStyle/>
          <a:p>
            <a:endParaRPr lang="en-US" dirty="0"/>
          </a:p>
        </p:txBody>
      </p:sp>
      <p:sp>
        <p:nvSpPr>
          <p:cNvPr id="5" name="TextBox 4"/>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742950"/>
            <a:ext cx="909785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9094072"/>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29450"/>
            <a:ext cx="8610599" cy="2205926"/>
          </a:xfrm>
        </p:spPr>
        <p:txBody>
          <a:bodyPr>
            <a:normAutofit/>
          </a:bodyPr>
          <a:lstStyle/>
          <a:p>
            <a:endParaRPr lang="en-US" dirty="0"/>
          </a:p>
        </p:txBody>
      </p:sp>
      <p:sp>
        <p:nvSpPr>
          <p:cNvPr id="5" name="TextBox 4"/>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327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4183"/>
          <a:stretch/>
        </p:blipFill>
        <p:spPr bwMode="auto">
          <a:xfrm>
            <a:off x="-19050" y="742950"/>
            <a:ext cx="9163050" cy="3310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4374017"/>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29450"/>
            <a:ext cx="8610599" cy="2205926"/>
          </a:xfrm>
        </p:spPr>
        <p:txBody>
          <a:bodyPr>
            <a:normAutofit fontScale="90000"/>
          </a:bodyPr>
          <a:lstStyle/>
          <a:p>
            <a:r>
              <a:rPr lang="en-US" dirty="0" smtClean="0"/>
              <a:t>Page to RSS</a:t>
            </a:r>
            <a:br>
              <a:rPr lang="en-US" dirty="0" smtClean="0"/>
            </a:br>
            <a:endParaRPr lang="en-US" dirty="0"/>
          </a:p>
        </p:txBody>
      </p:sp>
      <p:sp>
        <p:nvSpPr>
          <p:cNvPr id="5" name="TextBox 4"/>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49"/>
            <a:ext cx="9144000" cy="2492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25050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farm8.staticflickr.com/7013/6739457249_1cc4911980_b.jpg"/>
          <p:cNvPicPr>
            <a:picLocks noChangeAspect="1" noChangeArrowheads="1"/>
          </p:cNvPicPr>
          <p:nvPr/>
        </p:nvPicPr>
        <p:blipFill rotWithShape="1">
          <a:blip r:embed="rId2">
            <a:extLst>
              <a:ext uri="{28A0092B-C50C-407E-A947-70E740481C1C}">
                <a14:useLocalDpi xmlns:a14="http://schemas.microsoft.com/office/drawing/2010/main" val="0"/>
              </a:ext>
            </a:extLst>
          </a:blip>
          <a:srcRect b="15490"/>
          <a:stretch/>
        </p:blipFill>
        <p:spPr bwMode="auto">
          <a:xfrm>
            <a:off x="0" y="-18306"/>
            <a:ext cx="9144000" cy="51542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9525" y="3562350"/>
            <a:ext cx="9153525" cy="1033464"/>
          </a:xfrm>
          <a:solidFill>
            <a:schemeClr val="tx2">
              <a:alpha val="42000"/>
            </a:schemeClr>
          </a:solidFill>
        </p:spPr>
        <p:txBody>
          <a:bodyPr>
            <a:normAutofit fontScale="90000"/>
          </a:bodyPr>
          <a:lstStyle/>
          <a:p>
            <a:pPr algn="r"/>
            <a:r>
              <a:rPr lang="en-US" dirty="0" smtClean="0">
                <a:solidFill>
                  <a:schemeClr val="bg1">
                    <a:lumMod val="95000"/>
                  </a:schemeClr>
                </a:solidFill>
              </a:rPr>
              <a:t>Not an architect </a:t>
            </a:r>
            <a:endParaRPr lang="en-US" dirty="0">
              <a:solidFill>
                <a:schemeClr val="bg1">
                  <a:lumMod val="95000"/>
                </a:schemeClr>
              </a:solidFill>
            </a:endParaRPr>
          </a:p>
        </p:txBody>
      </p:sp>
      <p:sp>
        <p:nvSpPr>
          <p:cNvPr id="4" name="TextBox 3"/>
          <p:cNvSpPr txBox="1"/>
          <p:nvPr/>
        </p:nvSpPr>
        <p:spPr>
          <a:xfrm>
            <a:off x="152400" y="4774168"/>
            <a:ext cx="5562600" cy="369332"/>
          </a:xfrm>
          <a:prstGeom prst="rect">
            <a:avLst/>
          </a:prstGeom>
          <a:noFill/>
        </p:spPr>
        <p:txBody>
          <a:bodyPr wrap="square" rtlCol="0">
            <a:spAutoFit/>
          </a:bodyPr>
          <a:lstStyle/>
          <a:p>
            <a:r>
              <a:rPr lang="en-US" dirty="0">
                <a:solidFill>
                  <a:srgbClr val="7F7F7F"/>
                </a:solidFill>
                <a:hlinkClick r:id="rId3"/>
              </a:rPr>
              <a:t>http://www.flickr.com/photos/theperplexingparadox/</a:t>
            </a:r>
            <a:endParaRPr lang="en-US" dirty="0">
              <a:solidFill>
                <a:srgbClr val="7F7F7F"/>
              </a:solidFill>
            </a:endParaRPr>
          </a:p>
        </p:txBody>
      </p:sp>
    </p:spTree>
    <p:extLst>
      <p:ext uri="{BB962C8B-B14F-4D97-AF65-F5344CB8AC3E}">
        <p14:creationId xmlns:p14="http://schemas.microsoft.com/office/powerpoint/2010/main" val="2430391873"/>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29450"/>
            <a:ext cx="8610599" cy="2205926"/>
          </a:xfrm>
        </p:spPr>
        <p:txBody>
          <a:bodyPr>
            <a:normAutofit fontScale="90000"/>
          </a:bodyPr>
          <a:lstStyle/>
          <a:p>
            <a:r>
              <a:rPr lang="en-US" dirty="0" smtClean="0"/>
              <a:t>Google News </a:t>
            </a:r>
            <a:br>
              <a:rPr lang="en-US" dirty="0" smtClean="0"/>
            </a:br>
            <a:r>
              <a:rPr lang="en-US" dirty="0" smtClean="0"/>
              <a:t>(CEO Names)</a:t>
            </a:r>
            <a:endParaRPr lang="en-US" dirty="0"/>
          </a:p>
        </p:txBody>
      </p:sp>
      <p:sp>
        <p:nvSpPr>
          <p:cNvPr id="5" name="TextBox 4"/>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3628130381"/>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29450"/>
            <a:ext cx="8610599" cy="2205926"/>
          </a:xfrm>
        </p:spPr>
        <p:txBody>
          <a:bodyPr>
            <a:normAutofit/>
          </a:bodyPr>
          <a:lstStyle/>
          <a:p>
            <a:endParaRPr lang="en-US" dirty="0"/>
          </a:p>
        </p:txBody>
      </p:sp>
      <p:sp>
        <p:nvSpPr>
          <p:cNvPr id="5" name="TextBox 4"/>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3" y="1381125"/>
            <a:ext cx="7456487" cy="23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9934086"/>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
        <p:nvSpPr>
          <p:cNvPr id="3" name="AutoShape 2" descr="data:image/jpeg;base64,/9j/4AAQSkZJRgABAQAAAQABAAD/2wCEAAkGBxQTEhQUEhQVFBQXGBQXFBgXFhQUGBcVFBQWFhccFxYcHSggGBwlHRQWITEhJSkrLi4uFx8zODMsNygtLisBCgoKDg0OGhAQGywkICQsLCwsLCwsLCw0LCwsLCwsLCwsLCwsLCwsLCwsLCwsLCwsLCwsLCwsLCwsLCwsLCwsLP/AABEIAIIBhQMBEQACEQEDEQH/xAAbAAEAAgMBAQAAAAAAAAAAAAAABAUDBgcCAf/EAEUQAAEDAQQGBwMJBwMFAQAAAAEAAgMRBAUSIQYxQVFhcRMiMoGRobFCwdE0UlNyc5Ky4fAHFiQzYoLSFLPxI2OiwuJD/8QAGgEBAAIDAQAAAAAAAAAAAAAAAAQFAgMGAf/EADMRAAICAQEFBQgCAgMBAAAAAAABAgMRBAUSITFBUVJxobETFBUyM2GBkSPRIvA0QuHB/9oADAMBAAIRAxEAPwDuKAIAgCAIAgCAIAgCAIAgCAIAgCAIAgCAIAgCAIAgCAIAgCAIAgCAIAgCAIAgCAIAgCAIAgCAIAgCAIAgCAIAgCAIAgCAIAgCAIAgCAIAgCAIAgCAIAgCAIAgCAIAgCAIAgCAIAgCAIAgNZvTSV8UrmBjSGkZkncCp9OjjOCk2QbdW4TccGW7NKGyODZG4Ccga1BPhksbdFKCzF5MqtZGTxJYNgqoRMAQH1AEAQBAEAQBAEAQBAEAQBAEAQBAEAQBAEAQBAEAQBAEAQBAEAQBAEAQBAEAQBAEAQBAEAQBAEAKA57pH8pk5j8IV3pfoxKbU/VZWKQaDpthfWJhOssaT3tC5+xYm192XtbzBP7GSB1QsDMyIAgCAIAgCAIAgCAIAgCAIDDaLSxgxPcGjeTRZRjKTxFZMZSUVmTKa0aVwtyaHv4gADzNfJSo6Gx88Iiy1ta5ZZH/AHwb9E77w+C2e4PvGHvy7CTZtKoXZOxM5gEeIK1z0VkeXE2R1lb58C6hna8AtIcDqINQokouLwyVGSksoyLw9CAIDHNM1gq4ho3k0C9inJ4R45KKyymtOlULcm4n/VAA8SQpUNFY+fAiy1la5cSL++DfonfeHwW34fLvGv35dhKsulMLsnYmfWFR4ha56KyPLibIayt8+BdRShwBaQQdRBqFEaaeGSk01lCaUNaXHUASabgKpFZeA3hZKb96oP6/uqV7lb9v2RvfK/uTrBesU38t1TuOR8CtNlM6/mRtruhZ8rJtVqNp9QHiSUN7RA5kBepN8jxtLmfGTtd2XNPIgo4tc0eKSfJmReGQQBAUlo0nhY5zSHktJBoG0qO9S46OyST4EWWrri2uJJu++4pjhaSHbnChPLetdunsrWWuBnXqIWPCLJaDeYbTa2RjE9waOJ/VVlCEpvEVkxlOMVlsprRpZCMmh7+QAHma+Slx0Nj54RFlrYLllkf98G/RO+8Pgs/h77xh78uwlWXSqF2Tg5nMAjxBWueisjy4myGsrfPgXUUocAWkEHUQahRGmnhkpNNZR6K8PTn2kfymTmPwhXel+lEptT9VlYpBoOmXZ/Ji+oz8IXP2/PLxZe1fJHwR6snZWBmZ0B5e8AVJAA1k5BEs8EeN4Ke1aTQMyBLz/SMvEkBSoaO2XPh4kaerrj9/AhHTBv0TvvBbvh8u8avfo9hns+lkLu017OJAI8s/JYS0Ni5cTOOtg+fAu7PaWvGJjg4bwaqJKLi8SWCVGSkspmRYmR9QBAEAQBAV19Xo2CPEc3HJrd5+C3UUu2WFy6mm65VRyc/ttvfK7E91T5DkNiu66o1rESmnZKbzIj41swY5HSJg8yMaYPcky7b0fC7Ew5e03Y7n8VqtpjasM2V3SreUdCu23NmjD26jrG0HaCqO2t1ycWXNVisjvIlBazYQb4vNsEeJ2ZOTW/OPw4rbTTK2WEabrlVHLNAvC8nzOxPdXcNg5BXdVMa1iJT2XSseZETGtuDDJlMT9eF1ORWOY9p7uy7DFjWWDzJPuq93wOq01b7Tdh+B4rRdp42rD59ptqvlW+H6Og2W0NmjDm5tcPyIKpJwcJYfNFzGSnHK5M5nO3C5zT7JI8DRdBF7yTKKSw2j7ZrUY3te3W01CTgpxcWIzcXvI6iHAtqNRFR3jJc61h4Zfp5WT7GaheHpp+nNq68ce4Fx5nIeQPirTZ8ODkVmunxUTWWyEGoNDvGRVg1nmQU8cjeNE72dKxzHmr2Uz2lp1V4inoqfWUKuSlHky10lzmmpc0X1c1DJh5nkDWlx1AEnuFV6k5NJHknhZOWPmLiSdZJJ5nNdGopLBz7ll5J1wVNoiA14ge4ZnyBWnU4VUs9ht0/G2ODdr9vYWdldbjkwbzvPAKo09Dtljp1LW+5VRz1NAtdtfI7E9xceOzkNiu4VxgsRRTzslN5kzBjWeDDJ6Fdx815wPTzjXuBku9FrzdHM1leo8gEbidRHeoespU4OXVErS3OM1HozflTFuc50ld/Ey8x+EK90i/hiUupf8rKzGpGCPk6hdn8mL6jPwhc7b9SXiy+q+SPgj1ZOysDYebfbGxML3mgHiTsA4rOut2S3YmFlihHeZz+9r5fO7rGjfZaNQ57yrunTxqXDn2lNbfKx8eRX41vwasmURPpXC6n1Sscx7T3EuwxlyyweZJFgvB8LsTDTeNh4ELXZVGxYkZ12yg8xOhXTeLZ4w9uWxw3HaFR3VOqW6y5ptVkd5E0FajafUAQBAEBznTC3Y7Q5uyPqjnrd5+ivdDVu1J9vEpNZZvWtdhSY1MwRcm9aM6PsEbZJWhz3AEAioaDqy3qm1eqk5OEXhLzLfS6aKipSXFl+Yoz1aMPCjT5KCpSXHJMcU+aNU0suFrGdNEMIFMbRqodo3bFZ6LVSlLcnx7Cu1emUVvwNRxq0wVuTZ9BLdSV0R1PFR9Zv5eirto1Zgp9hP0Fn+bj2m8qnLY5ppNeZlndn1WHC3u1nvNfJX+ko9nWu18yi1V2/Y+xFWwkkAZkkAcSVJeEssjrLeEdHuO4WQNBIDpPacRWh3N3BUGo1UrX2LsLyjTRrXHmXFFGJJrWl10sMTpWtDXszJApiFQDXep+ivkpqD5Mg6yiLg5rmjRMausFRk3LQG1kiSPdRw78j6BVO0q0nGX4LPZ88px/JS6WQdHaX7nUeO8Z+YKl6KW/SvtwIurju2v78SnxqXgjZOl6MWrpLNGdoGE825fBc9q4bl0l+S90s9+pMs2toFHJBzHSC29JaJHbA4tHJuXur3rotNVuVRX+8Sg1Fm/Y2V+Nb8GnJdaIW3BaWg6ngs7zmPMDxUPXVb1LfZxJWjs3bUu3gdFc3UqIuyn0vtXR2Z+91GDv1+QKl6KG/cvtxIusnu1P78DnGNX2CkybPoJZsUr5NjG0HN/5A+KrtozxBR7SfoI5m5dhG01tJNpLdjWtA78z6+S2aCCVOe0w108247Chxqbgh5OhaMXVE2GOTC1z3NDi4gGlc6DdTUqLV3zdjjnCXDBc6WmCgpY4svQwbh4KHlkvBgtFhjf22MdzaD5rONk4/K2jGVcZc0U8mizBLHJEcOF7XFpzBAIJptBUpa2Tg4z45XMivRxU1KPDDNhUImnM9KX/xUvMfhC6DRr+GJRap/wA0iqxqTgj5Or3V/Ji+zj/CFzV31JeL9Toavkj4IyWUdULWbDRtNbyxzdED1Y9fFxFT4DLxV1oKVGG++b9Cn1129PcXJGu41PwQsm+6M3A1jGySNDpHCoBFQwHVlv4qk1WqlOTjF4S8y402mUY70uZsYCgk0p9ILnZLG40AkAJa4Chyzod4UnTaiVc0uhG1FEZxbxxOb9IugwUeTZdBbWRM6PY5pP8Ac0/AlV+0a8wUuwnaCf8Am49pvLzmFTFue0AQBAEByO+nfxE/2sv4yunoX8UPBehzd7/kl4v1IjTmOYW1o1rmdicKMy2Ny8Fyj5nTrkV1hu0AA7ddV4eki/GVs8wP0b/JpK26d4tj4o1XrNcvBnJMS6jBzeS60Od/GQ/3/wC09RNcv4Jfj1RK0b/nj+fRnR7fNgie75rXHwBKoK4700u1l5ZLdi2cexLqcHM5Jd12oRzRvcCWtcCQKVNOa13VudbiupsqsUJqT6G5fv3D9FL/AOH+SqvhdneXmWnxKHdfl/Z4dp5HsheeZaPivVsufeR58Sh3WU996WPnYY2tDGHtZ1JFa0rsClUaCNUt5vLIt+ulZHdSwjXsSnYIWTcf2eWc1lk2Ua0cTWp9yqdqTX+MfyWmzYv/ACkZ/wBoNjqyOUeyS13J2Y8x5rDZlmJOD68TPaNeYqa6GjYlc4KjJun7PbdnJCfrt8mu/wDVVO06vln+C02dZzh+TZb+tvQwSP2hpDfrHIeZVfp6/aWxiT9RZ7OtyOT4l02DncmR0Tg1ryOq4uAO8tpX8QXiacnHqj1ppKXaeYpi1wcNbSCOYNR6JKKksM8jLDyddu+1CWNkjdTmg+IzC5eyDrm4vodLXNTipLqaZ+0C3VkZENTRid9Z2Q8h5q22ZViLm+vAq9o25kodnE1PErTBW5OmaHWLo7M2oo5/XPfq8qLnddZv3PHJcC+0de5Us9eJr2nt3ubIJgKscAHHc4aq8xTwU7ZtqcfZvmiHtCpqW/0NUxKzwVuSbYL4mhyjkLRuyI8CtVmmrs+ZG6vUWV/Ky4s+m047TY3dxafI+5RJbMqfJtEmO0bFzSZbWLTmMkCVjmcR1h37fVRrNmTXGDySYbRg/mWDZrLamSNDo3BzTqINVXThKDxJYZPjOMlmLyZgsTI5dpYf4uXmPwhdHol/BE5/WfWkVGJSsEbJ166P5EP2cf4AuWu+pLxfqdLT9OPgjPCKNHILWbDkNtnxyPd85zj4krqq4bsEvsjmbJb0m/uY4ngOBOYBBPEA5r1rK4GKaTyzeRp1D9FL/wCH+SpvhdneXn/Rb/Eod1+R8dp5Hsik7y0e9erZc+skefEod1lbemmj5GlsbAwEEEk4jQ7tgUinZsYyUpPJot2hKSaisGrYlZYK/JsugcBdaC/2WNNTxdkB6+CrtpSSq3erZP2fFu3e7Eb7aHZtHH0/5VGXRnCAIAgCA5FfXyif7WX8ZXUaf6UfBehzV/1ZeL9SIzWOYW18jWuZ2Q9k8vcuTfM6lHyz9kLwEe+vk832b/wlbaPqx8Ua7vpy8GciXUnMlzod8sh/v/2nqJrv+PL8eqJWi+vH8+jOi3tGXQSgayx9PulUFLxZF/dF5cswkvszkIXVHMnuCFz3BrRVzjQDLMnmsZSUU2+RlGLk8Is/3atX0LvFn+Sj++0d71/o3+53d30Po0YtX0J+8z/Jee+0d71/o99zv7vp/Zni0QtR1sa3m5vuqsHtChdfIyWgufTzLawaDGoM0gp81g/9j8FGt2n0gv2Sa9m99/o26z2dkTA1jaNaMgP1mVVTnKct6T4lnCEYLdiuBjvKyiaF7Dqe004HWD40WVVjrmproY21qyDi+pySWMtcWuFC0kEcQaFdRFqSTRzTTTaZKua3GGZkmwHrcWnI+S16ir2tbj/uTbRZ7OxSNi09vMOLImGooHupxHV8iT3hV+zaMZm/Bf8A0nbQuziC8f6NQVqVZvF+3LhsEYA60VHO/u7fma9yp9Nqd7VSfSXD+i31Gn3dMl2f6zR1clQbtoPe4bFJHIaCMF7fqe14H1VNtHTtzU49eH5LbQXpQcZdOJqN42syyvkOtxJ5DYO4UVrVWq4KC6FbbNzm5PqZrlsJmmZHsJBd9UZu8lhqLfZVuX+56GVFftLFH/cHVpXYW5CuoAegXMHSHqWIOaQ4AgjMHMd69TaeUeNJrDNYvDQiN1TE8x8CMbfWvmrGradkeE1nyK+zZ0JcYPHmU02hNoHZdG7vI9Qpcdp1PmmiNLZ1q5NMq7ZcNoiFXxOpvFHDy1KRDV0z4KX74EeemthziVqkmgtdHb2dZ5QQeo4gSDYRqrzCi6rTq6H3XIkaa91T+z5nVAVzZ0Jy3S35XLzH4Quj0X0InP6z60ioUsinXro/kQ/Zx/gC5W76kvF+p01P04+C9CTGeqOQWs2HG5mYXOadYJB7jRdZF5SZy8lhtM8gL08LX92rV9C7xZ/ko3vtHe9f6JHud3d9D6NGbX9C770f+Se+0d71/o99zv7vp/Zlj0StR/8AzDebm+4rB7QoXXyMlobn08yzsWgryf8AqyNaNzRiPich5qPZtSK+SP7N8Nmy/wCzNvu67o4GYI20Gs7STvJ2lVVtsrZb0mWdVUa44ieYXF7y4igGQC1mwnIAgCAIDkV9fKJ/tZfxldRp/pR8F6HNX/Vl4v1IjNY5hbXyNa5nZD2e73Lk3zOpR8s/ZC8BHvr5PN9m/wDCVto+rHxRru+nLwZyJdScyXOh3yyH+/8A2nqJrv8Ajy/HqiVovrx/PozqC5w6A5Nf13GCd7KZVqzi06vDV3LptNd7WtS69TnNRV7Kxx6dCDG8tIINCCCDuINVvaTWGaU2nlHS9H9I452gOIbLtacq8WnbyXO6nRzqeVxRfafVxtWHwZeBQyWF6CJb7zihFZHhvDWTybrK2V0zseILJrsthWsyZ5ue8haI+kaCAS4CuvqmlVlfS6p7rPKbVbHeRKYdY3LSbTQ9PLrwSCZo6r8ncHj4j0Ku9m3b0PZvmvQptoU7st9cn6mqqzK4+udXXn+WQXnI9LrRC7+mtDajqs67u7sjx9FD113s6mur4ErR1e0tXYuJ0uaIOaWuFQQQRwORXPJtPKL5pNYZyO9LEYZXxn2TlxBzB8KLqabVbBTXU5u2t1zcX0IwcRqNNnctmDXk+L08N80BuzCx07hm/Jn1Acz3keSpNpXb0lWunqXGz6cRc31NnElZCPmjPmfy9VWFkQL5v1lmfGJAcL8XWGdMNNm3WpNGlldFuPQj3amNMkpdSZY7wilFY3tdyOfhrC1WVTreJLBshbCazF5JK1mw8SyBoJcQANZOQHeiTbwjxtJZZyS9pWOmkdH2C4ltMsq7vNdTRGUa4qXPBzdzi7G48iKG1yGs5DvWzODXjJ2WEUaBwHouTlzZ1C5HMdL20tcvNp8WhdFoXmiJQaxYukU6lkU6ro3bWyWePCQS1jWuG0FoANfBczqq5Qtlnq8nRaayM61jsLMCmQUckHNdM7uMVoLgOpJ1m8/aHjn3roNBcrKkuq/1FFranCxvoyhU4hHQdGNJmPY2OZwbIBQE6ngas96otXopQk5wWV6f+F1pdZGSUZvj6m0BVxYBAYLXbWRCsj2sHE0/5WUISm8RWTCc4wWZPBFue+GWjGYwcLXBtTlXKtabFtv08qcKXNmum+NuXHoThrK0G8yIAgCAIDk2kUDmWmYOFKvc4cWvcXD1XTaWalTFrs9OBzmpi42yT7WQGaxzC3vkaVzOyHs93uXJs6k+WfsheAx3jCXxSMGtzHAcy0gLOuW7NPsZhZHeg0uw4+5pBIIoRkQdhXVZT4o5nGODLjQ75ZD/AH/7T1F13/Hl+PVEnRfXj+fRnTpJKUrvoucOgKvSG5W2mOmp7c2O3HceBUnTal0Tz06kfU6dXRx16HNLfYXwvLJGlpHgeIO0LoarY2R3osobK5VvdkiOthrJkN6zsFGyyAbsRWmVFUuLiv0bY32R4KTPsl7zu1zSH+4j0Raepcor9HrvsfOT/ZDzJ2knvJW3kjVzZ1TRixGGzRsdk7NzhuLiTTuqua1disuclyOh0tbrqUXzJcDqknj5KOSDzedibPE6N2pw17iMwe4rZVa65qa6Gu2tWQcWcottkdE90bxRzT47iOBXTV2RsipROcsrlCTjIwLYYnTdEbr6CAYh130c7hUZDuHmSuc1t/tbeHJcEX2jp9nXx5ss4LRie4eyMhzGv9cFEJZrunV0Y2CZg6zBR42lm/u9CVZbP1G5L2cuT5eJXa+jejvx5r0NBV4UxOua7jaJWxt1HNx3NGs/retF9yqg5M3UVO2aijqjsMUdAKBoAaOWQC5ltyeWdHFKKwjxd8ZAJOs5leHprv7QLA57GSNBIZixAbA6mfiPNWezbYxm4vqV20anKKkuhoQKuimJTLymGQlkA+u74rW6a3ziv0bFdYuUn+zFPanv7b3O+s4u9VlGEY/KkjyU5S+Z5MSzMDY9D7kdLI2V4pEw1FfacNQG8A61X67UqEXBc35E7RadzlvvkvM6LiFabVQl4aZp7dJJE7BUABslNgGp3LOh7lbbO1CWa5eK/oqtoUN/yL8/2aUrgqj3FK5pq1xad4JB8QsXFS4NGSbXFFtclvmdaIW9LIQXtqC9xBANTUV3VUbUVVRqk91cuwkUWWStit58+06HfF2MtEZY/m0jW12whUNF0qZqUS7upjbHdZzG9rqks78Mgy9lw7LhwPuXRUXwujmP6KC6idUsSRBW80kqz3jLGKMle0bg408NS1SprlxlFGyN1keTZkffNoOuaT7xHosVpql/1X6MnqLXzkyFI8k1cSTvJJPitySXI1N54s6NoPYHR2erhQvdiAOXVpQeOtUG0LVO3C6cC80FbhXl9eJdsdV7uFAoJNJCAIAgPJdRAQL1uaK0AdI3MdlwNHDv3cFvp1FlL/xZpu08LfmRR/uLHXKV/g34KZ8Un3URPhsM82bRKaNPJVhYn2AZBAesSAp720ZgncXEFrzrc00rzGoqVTrLalhcV2Mi3aSu15fB/YjXVoiyCVsrZHuLa5ENoatLdnNbLtfK2Dg0uJrq0Ma5qab4F3atg4+igk49B2HiPRAY7XZI5m4ZGte3js5HWFnCyVbzF4MJ1xmsSWTW7ZoNGc4pHM4EYx6gqwr2nNfMs+RAns6L+V48yAdBJfpWeDlv+KQ7rNPw2feRmh0DPtzD+1nvJ9yxltRdI+ZlHZj6y8i9urRqCAhwBc8anOzpyGoKDdrLbVhvC+xMq0ldbyuL+5MtNq9hmbtpGz81FJRIs0dBRAe605ICvvi5YrSBjGY7Lhk4fEcFvo1M6X/j+jRdp4Wr/Ip7v0KbHK17pMbWmoaW0zGqprn4KXbtGU4OKWM9ckWrZ8YT3m8rsNgt0+EYR2nZDgNpVaWJ6ssGFqAzA1yKA1q89DIpHF0bjETmQBibXgKinirCnaM4LElkgW6CE3mLwWGj1wtsrXdbG9xzdTDlsAFTktOq1Ur2uGEuhu02mVK7X2maR3SPoOy3zP696ikksA2gQHkOrkgKG8tD4JCS2sTj83s/dPuop1W0LYLD4r7kK3Q1zeVw8Cmk0Df7MzSOLSPeVLW1I9Yv9kV7Nl0kfY9A3+1M0cmk+8I9qR6Rf7C2bLrLyLawaGwMIL6ykfOyb90a+9Rbdo2y4R4eBJr0FceL4l1NOyMAZf0tGvw2BQG88yclgwWdjnOxuyOwbhuQE3EDke8FAUNv0PgkJLaxk/N1fdOQ7lOq2hbBYfHxIVmhqnxXDwK06BD6c0+z/wDpSPij7vn/AOGj4Yu95f8ApcXJo1FZzjBL36g47AddBsUTUayy5br4Ik0aSFTyuLLGW2UeGtGL53DkohLPcsTJWlrgHNOsEV8llGTi8xeGYyipLDRr1u0IhdnG50fDtjzz81Pr2lZH5lnyINmzq38rx5lY7QSTZKw82uHxUlbUh3WR/hs+8v0e4tA3e1M0cmE+pCxltRdI+Z6tmPrLyLm7dEoIiHGsjhqLtQP1Rl4qJdr7bFhcF9iXVoa4cebLW1WsN6rc37Bu5qETD3Y46DPXtQEhAEAQHwhAYHxOHZNEBhc6Xh4IAyF5NXmvDUEBNaEB8e2qAjvjeOy7xzQGIul3jw/NAZIYDWrjUoCVRAYH2faDQ8EBjLpBudzy9EB5Nrf9GPvfkgPBtUp1MaOdT8EB46GV/aeabhl6ICVZrIG6ggJSA+EIDA+Nw7J7kBidLLubzz+KAQWY1xONSgJgQHmRlUBgcZBqoeYQGFxldkaNHDX4oCTZoA0UCAzoDHJECgMDmyDUa880B4NqkHsA95CA8m1ybGAcySgMZEztbsI/pFPPWgMtnsAGZzO85lATmtogPEkQKAwOZINTq880BjM0u5vn8UB4LJXa3UH9OXnrQEmzWUNCA9SQVzGR4IDEekbqIPMIDybW/wCYPH8kB4NrlOpjRzJPwQHjBM7W6g/py89aAkWaxBvNASwEB9QBAEAQBAEAQBAEAQHxAEB9qgCA+IBRAKID6gCAj2S1tkxYa9U0NckBIQBAfEB9QHh8oFKkCpoK7SUB7QBAfEB9QBAEAQHyiAUQBAfUAQBAEB8QESz3ix8j4hXGztAjZwKAmIAgCA+UQCiA+oAgCAIAgCAIAgCAIAgCAqdJbxdDDVnacQ0HXSoJr5ICotb7TZejkfMZWuID2kaqiuXnuQEu/ryd0rIGSCKoxPkNBQZ5Z8vMICPd9tkEr4BP0wdG4seKVa6hpnn67kAsl9v/ANHI9zqysdgBIFakimWo0qfBAfTfjjYXSF1JQ7o6igOKoNabDhzQGO8rwlaYYnSmEFjXPkw1Jca5f8IC4uIOo6s7Z2ZYXClQc6g5nggM95l1BSQRDa46+ACAgXbbXCbo+k6VpGRpqOv3ICPdsMj3Shj8AxVJpUk1NB6oCbd9uc0yslOIxgmu8D9BAYIBPKwyiTDrwtAyy/XFAfZLye6zYwcLw4AkICVedpc2zh7TRxwZjjSqAh3uXOdZ6GjnUNdxOHNAW9ige0EPfjNddKUQESG0ObaXRuNWuFWV93n4IDBFeDv+vITVjTRg2VrRAYqT9H03S7MWGmWH01cEBktl5OMUT2nCXOo4ctaAkX5aXMDC00q7PiEB4vS0SGVkUbsFRUnx+CAsbKxzWgPdicNtKV3ZICgmnmtFokiik6JkeRIFSTq4HXXbsQHq6bzkZJNDO7GY2l4dtLRQnyIKArm3hJKx0xtTYiK4Iqt2bCK1z5FATJ7+k/0sTgAJZDhB2VBoSBxy8UBjtzrTZMEjpulaSA9pG8E5eBzyQEy+7wkL4oYHYXSCpdub/wAAoDA20TWaeOOWUyxyZAkUIOr1I2oD3dXy+0fV97EBHnvF800jRaG2eNhoMwC45g6yK6kBYaL3g+VsjXuxljqB49oZ09PMIC8QBAEAQBAEAQBAEAQBAEAQBAEBS6U2F80bRGMRDw4ioGVCNvNAedJ7BJLC1sYxODgSKgZUI2oDDf8AdD3SMmjY2QgAOjdSjgK558/IIDPcrZMRrZmWdlNmHE47NWzWgIFo0febT1f5DnCR+YoC2ppTmTTmgPk2j7zav+w53SOzFMQ2U/WRQFnfZlqMMDJ46Zg0qHd+xAR9GLtkjMr3tEYeRhYDUAAk+9AS75sb3ljmgPw62nagMVjsr3TCR0YiaBQAUzPdzQHzoJYZHmNmNjzWlaEH9EoDLYLvcekdLk6QEUGdAf15ICPAy0RNMbWBwzwuqMq96Aztuk/6cx16x63Cu73ICLLDaJGNiLAAKAuqNTcggJd6WF56J0YqY6ZHKoFPggJtikkcCZGhhrkAa5cUBXaRUAY9po9poKayD+vNAZoLt/h+jORcKn6xz9wQEQNtHR9D0YpTDiqOz4oCRa7qJgaxpq5mY2VOdfVAYJYZpiwPZga01cajNAS57K42lkgHVDaE5ZHPZ3oCzQGlWKWZlqtLoWCSj3Ym1pUF5oQgLS6brkc+Wa0DC6RpZhBBo00B8gEBXwXbLASw2WO0CvVecFe+vvQFlet1yTQMyayVhxBrcmj+kHlTwQES1QWq1YI5IhEwEF7qg1IFMhXiUBjv1rxbIeiAxhgwg6jTFkeYyQEiOyz2ieOSaMRMjzAqCSdfqB4ID1JZZ4rW+WOMSNkAB6wbTVWvggI9qul8Uz3tgZaI3mtHYatJzyrxJQF3cwfgOOJkOfVY2mQptplVAWKAIAgCAIAgCAIAgCAIAgCAIAgCAIAgCAIAgCAIAgCAIAgCAIAgCAICK674y/pC3rb89Y4akBKQBAEAQBAEBGgsLGPe9raOf2jnn3ICSgCAIAgI0thY6Rshb12dk57a+OtASUAQBAEAQBAEAQBAEAQBAEAQBAEAQBAEAQBAEAQBAEAQBAEAQBAEAQBAEAQBAEAQBAEAQBAEAQBAEAQBAEAQBAEAQBAEAQBAEAQBAE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data:image/jpeg;base64,/9j/4AAQSkZJRgABAQAAAQABAAD/2wCEAAkGBxQTEhQUEhQVFBQXGBQXFBgXFhQUGBcVFBQWFhccFxYcHSggGBwlHRQWITEhJSkrLi4uFx8zODMsNygtLisBCgoKDg0OGhAQGywkICQsLCwsLCwsLCw0LCwsLCwsLCwsLCwsLCwsLCwsLCwsLCwsLCwsLCwsLCwsLCwsLCwsLP/AABEIAIIBhQMBEQACEQEDEQH/xAAbAAEAAgMBAQAAAAAAAAAAAAAABAUDBgcCAf/EAEUQAAEDAQQGBwMJBwMFAQAAAAEAAgMRBAUSIQYxQVFhcRMiMoGRobFCwdE0UlNyc5Ky4fAHFiQzYoLSFLPxI2OiwuJD/8QAGgEBAAIDAQAAAAAAAAAAAAAAAAQFAgMGAf/EADMRAAICAQEFBQgCAgMBAAAAAAABAgMRBAUSITFBUVJxobETFBUyM2GBkSPRIvA0QuHB/9oADAMBAAIRAxEAPwDuKAIAgCAIAgCAIAgCAIAgCAIAgCAIAgCAIAgCAIAgCAIAgCAIAgCAIAgCAIAgCAIAgCAIAgCAIAgCAIAgCAIAgCAIAgCAIAgCAIAgCAIAgCAIAgCAIAgCAIAgCAIAgCAIAgCAIAgCAIAgNZvTSV8UrmBjSGkZkncCp9OjjOCk2QbdW4TccGW7NKGyODZG4Ccga1BPhksbdFKCzF5MqtZGTxJYNgqoRMAQH1AEAQBAEAQBAEAQBAEAQBAEAQBAEAQBAEAQBAEAQBAEAQBAEAQBAEAQBAEAQBAEAQBAEAQBAEAKA57pH8pk5j8IV3pfoxKbU/VZWKQaDpthfWJhOssaT3tC5+xYm192XtbzBP7GSB1QsDMyIAgCAIAgCAIAgCAIAgCAIDDaLSxgxPcGjeTRZRjKTxFZMZSUVmTKa0aVwtyaHv4gADzNfJSo6Gx88Iiy1ta5ZZH/AHwb9E77w+C2e4PvGHvy7CTZtKoXZOxM5gEeIK1z0VkeXE2R1lb58C6hna8AtIcDqINQokouLwyVGSksoyLw9CAIDHNM1gq4ho3k0C9inJ4R45KKyymtOlULcm4n/VAA8SQpUNFY+fAiy1la5cSL++DfonfeHwW34fLvGv35dhKsulMLsnYmfWFR4ha56KyPLibIayt8+BdRShwBaQQdRBqFEaaeGSk01lCaUNaXHUASabgKpFZeA3hZKb96oP6/uqV7lb9v2RvfK/uTrBesU38t1TuOR8CtNlM6/mRtruhZ8rJtVqNp9QHiSUN7RA5kBepN8jxtLmfGTtd2XNPIgo4tc0eKSfJmReGQQBAUlo0nhY5zSHktJBoG0qO9S46OyST4EWWrri2uJJu++4pjhaSHbnChPLetdunsrWWuBnXqIWPCLJaDeYbTa2RjE9waOJ/VVlCEpvEVkxlOMVlsprRpZCMmh7+QAHma+Slx0Nj54RFlrYLllkf98G/RO+8Pgs/h77xh78uwlWXSqF2Tg5nMAjxBWueisjy4myGsrfPgXUUocAWkEHUQahRGmnhkpNNZR6K8PTn2kfymTmPwhXel+lEptT9VlYpBoOmXZ/Ji+oz8IXP2/PLxZe1fJHwR6snZWBmZ0B5e8AVJAA1k5BEs8EeN4Ke1aTQMyBLz/SMvEkBSoaO2XPh4kaerrj9/AhHTBv0TvvBbvh8u8avfo9hns+lkLu017OJAI8s/JYS0Ni5cTOOtg+fAu7PaWvGJjg4bwaqJKLi8SWCVGSkspmRYmR9QBAEAQBAV19Xo2CPEc3HJrd5+C3UUu2WFy6mm65VRyc/ttvfK7E91T5DkNiu66o1rESmnZKbzIj41swY5HSJg8yMaYPcky7b0fC7Ew5e03Y7n8VqtpjasM2V3SreUdCu23NmjD26jrG0HaCqO2t1ycWXNVisjvIlBazYQb4vNsEeJ2ZOTW/OPw4rbTTK2WEabrlVHLNAvC8nzOxPdXcNg5BXdVMa1iJT2XSseZETGtuDDJlMT9eF1ORWOY9p7uy7DFjWWDzJPuq93wOq01b7Tdh+B4rRdp42rD59ptqvlW+H6Og2W0NmjDm5tcPyIKpJwcJYfNFzGSnHK5M5nO3C5zT7JI8DRdBF7yTKKSw2j7ZrUY3te3W01CTgpxcWIzcXvI6iHAtqNRFR3jJc61h4Zfp5WT7GaheHpp+nNq68ce4Fx5nIeQPirTZ8ODkVmunxUTWWyEGoNDvGRVg1nmQU8cjeNE72dKxzHmr2Uz2lp1V4inoqfWUKuSlHky10lzmmpc0X1c1DJh5nkDWlx1AEnuFV6k5NJHknhZOWPmLiSdZJJ5nNdGopLBz7ll5J1wVNoiA14ge4ZnyBWnU4VUs9ht0/G2ODdr9vYWdldbjkwbzvPAKo09Dtljp1LW+5VRz1NAtdtfI7E9xceOzkNiu4VxgsRRTzslN5kzBjWeDDJ6Fdx815wPTzjXuBku9FrzdHM1leo8gEbidRHeoespU4OXVErS3OM1HozflTFuc50ld/Ey8x+EK90i/hiUupf8rKzGpGCPk6hdn8mL6jPwhc7b9SXiy+q+SPgj1ZOysDYebfbGxML3mgHiTsA4rOut2S3YmFlihHeZz+9r5fO7rGjfZaNQ57yrunTxqXDn2lNbfKx8eRX41vwasmURPpXC6n1Sscx7T3EuwxlyyweZJFgvB8LsTDTeNh4ELXZVGxYkZ12yg8xOhXTeLZ4w9uWxw3HaFR3VOqW6y5ptVkd5E0FajafUAQBAEBznTC3Y7Q5uyPqjnrd5+ivdDVu1J9vEpNZZvWtdhSY1MwRcm9aM6PsEbZJWhz3AEAioaDqy3qm1eqk5OEXhLzLfS6aKipSXFl+Yoz1aMPCjT5KCpSXHJMcU+aNU0suFrGdNEMIFMbRqodo3bFZ6LVSlLcnx7Cu1emUVvwNRxq0wVuTZ9BLdSV0R1PFR9Zv5eirto1Zgp9hP0Fn+bj2m8qnLY5ppNeZlndn1WHC3u1nvNfJX+ko9nWu18yi1V2/Y+xFWwkkAZkkAcSVJeEssjrLeEdHuO4WQNBIDpPacRWh3N3BUGo1UrX2LsLyjTRrXHmXFFGJJrWl10sMTpWtDXszJApiFQDXep+ivkpqD5Mg6yiLg5rmjRMausFRk3LQG1kiSPdRw78j6BVO0q0nGX4LPZ88px/JS6WQdHaX7nUeO8Z+YKl6KW/SvtwIurju2v78SnxqXgjZOl6MWrpLNGdoGE825fBc9q4bl0l+S90s9+pMs2toFHJBzHSC29JaJHbA4tHJuXur3rotNVuVRX+8Sg1Fm/Y2V+Nb8GnJdaIW3BaWg6ngs7zmPMDxUPXVb1LfZxJWjs3bUu3gdFc3UqIuyn0vtXR2Z+91GDv1+QKl6KG/cvtxIusnu1P78DnGNX2CkybPoJZsUr5NjG0HN/5A+KrtozxBR7SfoI5m5dhG01tJNpLdjWtA78z6+S2aCCVOe0w108247Chxqbgh5OhaMXVE2GOTC1z3NDi4gGlc6DdTUqLV3zdjjnCXDBc6WmCgpY4svQwbh4KHlkvBgtFhjf22MdzaD5rONk4/K2jGVcZc0U8mizBLHJEcOF7XFpzBAIJptBUpa2Tg4z45XMivRxU1KPDDNhUImnM9KX/xUvMfhC6DRr+GJRap/wA0iqxqTgj5Or3V/Ji+zj/CFzV31JeL9Toavkj4IyWUdULWbDRtNbyxzdED1Y9fFxFT4DLxV1oKVGG++b9Cn1129PcXJGu41PwQsm+6M3A1jGySNDpHCoBFQwHVlv4qk1WqlOTjF4S8y402mUY70uZsYCgk0p9ILnZLG40AkAJa4Chyzod4UnTaiVc0uhG1FEZxbxxOb9IugwUeTZdBbWRM6PY5pP8Ac0/AlV+0a8wUuwnaCf8Am49pvLzmFTFue0AQBAEByO+nfxE/2sv4yunoX8UPBehzd7/kl4v1IjTmOYW1o1rmdicKMy2Ny8Fyj5nTrkV1hu0AA7ddV4eki/GVs8wP0b/JpK26d4tj4o1XrNcvBnJMS6jBzeS60Od/GQ/3/wC09RNcv4Jfj1RK0b/nj+fRnR7fNgie75rXHwBKoK4700u1l5ZLdi2cexLqcHM5Jd12oRzRvcCWtcCQKVNOa13VudbiupsqsUJqT6G5fv3D9FL/AOH+SqvhdneXmWnxKHdfl/Z4dp5HsheeZaPivVsufeR58Sh3WU996WPnYY2tDGHtZ1JFa0rsClUaCNUt5vLIt+ulZHdSwjXsSnYIWTcf2eWc1lk2Ua0cTWp9yqdqTX+MfyWmzYv/ACkZ/wBoNjqyOUeyS13J2Y8x5rDZlmJOD68TPaNeYqa6GjYlc4KjJun7PbdnJCfrt8mu/wDVVO06vln+C02dZzh+TZb+tvQwSP2hpDfrHIeZVfp6/aWxiT9RZ7OtyOT4l02DncmR0Tg1ryOq4uAO8tpX8QXiacnHqj1ppKXaeYpi1wcNbSCOYNR6JKKksM8jLDyddu+1CWNkjdTmg+IzC5eyDrm4vodLXNTipLqaZ+0C3VkZENTRid9Z2Q8h5q22ZViLm+vAq9o25kodnE1PErTBW5OmaHWLo7M2oo5/XPfq8qLnddZv3PHJcC+0de5Us9eJr2nt3ubIJgKscAHHc4aq8xTwU7ZtqcfZvmiHtCpqW/0NUxKzwVuSbYL4mhyjkLRuyI8CtVmmrs+ZG6vUWV/Ky4s+m047TY3dxafI+5RJbMqfJtEmO0bFzSZbWLTmMkCVjmcR1h37fVRrNmTXGDySYbRg/mWDZrLamSNDo3BzTqINVXThKDxJYZPjOMlmLyZgsTI5dpYf4uXmPwhdHol/BE5/WfWkVGJSsEbJ166P5EP2cf4AuWu+pLxfqdLT9OPgjPCKNHILWbDkNtnxyPd85zj4krqq4bsEvsjmbJb0m/uY4ngOBOYBBPEA5r1rK4GKaTyzeRp1D9FL/wCH+SpvhdneXn/Rb/Eod1+R8dp5Hsik7y0e9erZc+skefEod1lbemmj5GlsbAwEEEk4jQ7tgUinZsYyUpPJot2hKSaisGrYlZYK/JsugcBdaC/2WNNTxdkB6+CrtpSSq3erZP2fFu3e7Eb7aHZtHH0/5VGXRnCAIAgCA5FfXyif7WX8ZXUaf6UfBehzV/1ZeL9SIzWOYW18jWuZ2Q9k8vcuTfM6lHyz9kLwEe+vk832b/wlbaPqx8Ua7vpy8GciXUnMlzod8sh/v/2nqJrv+PL8eqJWi+vH8+jOi3tGXQSgayx9PulUFLxZF/dF5cswkvszkIXVHMnuCFz3BrRVzjQDLMnmsZSUU2+RlGLk8Is/3atX0LvFn+Sj++0d71/o3+53d30Po0YtX0J+8z/Jee+0d71/o99zv7vp/Zni0QtR1sa3m5vuqsHtChdfIyWgufTzLawaDGoM0gp81g/9j8FGt2n0gv2Sa9m99/o26z2dkTA1jaNaMgP1mVVTnKct6T4lnCEYLdiuBjvKyiaF7Dqe004HWD40WVVjrmproY21qyDi+pySWMtcWuFC0kEcQaFdRFqSTRzTTTaZKua3GGZkmwHrcWnI+S16ir2tbj/uTbRZ7OxSNi09vMOLImGooHupxHV8iT3hV+zaMZm/Bf8A0nbQuziC8f6NQVqVZvF+3LhsEYA60VHO/u7fma9yp9Nqd7VSfSXD+i31Gn3dMl2f6zR1clQbtoPe4bFJHIaCMF7fqe14H1VNtHTtzU49eH5LbQXpQcZdOJqN42syyvkOtxJ5DYO4UVrVWq4KC6FbbNzm5PqZrlsJmmZHsJBd9UZu8lhqLfZVuX+56GVFftLFH/cHVpXYW5CuoAegXMHSHqWIOaQ4AgjMHMd69TaeUeNJrDNYvDQiN1TE8x8CMbfWvmrGradkeE1nyK+zZ0JcYPHmU02hNoHZdG7vI9Qpcdp1PmmiNLZ1q5NMq7ZcNoiFXxOpvFHDy1KRDV0z4KX74EeemthziVqkmgtdHb2dZ5QQeo4gSDYRqrzCi6rTq6H3XIkaa91T+z5nVAVzZ0Jy3S35XLzH4Quj0X0InP6z60ioUsinXro/kQ/Zx/gC5W76kvF+p01P04+C9CTGeqOQWs2HG5mYXOadYJB7jRdZF5SZy8lhtM8gL08LX92rV9C7xZ/ko3vtHe9f6JHud3d9D6NGbX9C770f+Se+0d71/o99zv7vp/Zlj0StR/8AzDebm+4rB7QoXXyMlobn08yzsWgryf8AqyNaNzRiPich5qPZtSK+SP7N8Nmy/wCzNvu67o4GYI20Gs7STvJ2lVVtsrZb0mWdVUa44ieYXF7y4igGQC1mwnIAgCAIDkV9fKJ/tZfxldRp/pR8F6HNX/Vl4v1IjNY5hbXyNa5nZD2e73Lk3zOpR8s/ZC8BHvr5PN9m/wDCVto+rHxRru+nLwZyJdScyXOh3yyH+/8A2nqJrv8Ajy/HqiVovrx/PozqC5w6A5Nf13GCd7KZVqzi06vDV3LptNd7WtS69TnNRV7Kxx6dCDG8tIINCCCDuINVvaTWGaU2nlHS9H9I452gOIbLtacq8WnbyXO6nRzqeVxRfafVxtWHwZeBQyWF6CJb7zihFZHhvDWTybrK2V0zseILJrsthWsyZ5ue8haI+kaCAS4CuvqmlVlfS6p7rPKbVbHeRKYdY3LSbTQ9PLrwSCZo6r8ncHj4j0Ku9m3b0PZvmvQptoU7st9cn6mqqzK4+udXXn+WQXnI9LrRC7+mtDajqs67u7sjx9FD113s6mur4ErR1e0tXYuJ0uaIOaWuFQQQRwORXPJtPKL5pNYZyO9LEYZXxn2TlxBzB8KLqabVbBTXU5u2t1zcX0IwcRqNNnctmDXk+L08N80BuzCx07hm/Jn1Acz3keSpNpXb0lWunqXGz6cRc31NnElZCPmjPmfy9VWFkQL5v1lmfGJAcL8XWGdMNNm3WpNGlldFuPQj3amNMkpdSZY7wilFY3tdyOfhrC1WVTreJLBshbCazF5JK1mw8SyBoJcQANZOQHeiTbwjxtJZZyS9pWOmkdH2C4ltMsq7vNdTRGUa4qXPBzdzi7G48iKG1yGs5DvWzODXjJ2WEUaBwHouTlzZ1C5HMdL20tcvNp8WhdFoXmiJQaxYukU6lkU6ro3bWyWePCQS1jWuG0FoANfBczqq5Qtlnq8nRaayM61jsLMCmQUckHNdM7uMVoLgOpJ1m8/aHjn3roNBcrKkuq/1FFranCxvoyhU4hHQdGNJmPY2OZwbIBQE6ngas96otXopQk5wWV6f+F1pdZGSUZvj6m0BVxYBAYLXbWRCsj2sHE0/5WUISm8RWTCc4wWZPBFue+GWjGYwcLXBtTlXKtabFtv08qcKXNmum+NuXHoThrK0G8yIAgCAIDk2kUDmWmYOFKvc4cWvcXD1XTaWalTFrs9OBzmpi42yT7WQGaxzC3vkaVzOyHs93uXJs6k+WfsheAx3jCXxSMGtzHAcy0gLOuW7NPsZhZHeg0uw4+5pBIIoRkQdhXVZT4o5nGODLjQ75ZD/AH/7T1F13/Hl+PVEnRfXj+fRnTpJKUrvoucOgKvSG5W2mOmp7c2O3HceBUnTal0Tz06kfU6dXRx16HNLfYXwvLJGlpHgeIO0LoarY2R3osobK5VvdkiOthrJkN6zsFGyyAbsRWmVFUuLiv0bY32R4KTPsl7zu1zSH+4j0Raepcor9HrvsfOT/ZDzJ2knvJW3kjVzZ1TRixGGzRsdk7NzhuLiTTuqua1disuclyOh0tbrqUXzJcDqknj5KOSDzedibPE6N2pw17iMwe4rZVa65qa6Gu2tWQcWcottkdE90bxRzT47iOBXTV2RsipROcsrlCTjIwLYYnTdEbr6CAYh130c7hUZDuHmSuc1t/tbeHJcEX2jp9nXx5ss4LRie4eyMhzGv9cFEJZrunV0Y2CZg6zBR42lm/u9CVZbP1G5L2cuT5eJXa+jejvx5r0NBV4UxOua7jaJWxt1HNx3NGs/retF9yqg5M3UVO2aijqjsMUdAKBoAaOWQC5ltyeWdHFKKwjxd8ZAJOs5leHprv7QLA57GSNBIZixAbA6mfiPNWezbYxm4vqV20anKKkuhoQKuimJTLymGQlkA+u74rW6a3ziv0bFdYuUn+zFPanv7b3O+s4u9VlGEY/KkjyU5S+Z5MSzMDY9D7kdLI2V4pEw1FfacNQG8A61X67UqEXBc35E7RadzlvvkvM6LiFabVQl4aZp7dJJE7BUABslNgGp3LOh7lbbO1CWa5eK/oqtoUN/yL8/2aUrgqj3FK5pq1xad4JB8QsXFS4NGSbXFFtclvmdaIW9LIQXtqC9xBANTUV3VUbUVVRqk91cuwkUWWStit58+06HfF2MtEZY/m0jW12whUNF0qZqUS7upjbHdZzG9rqks78Mgy9lw7LhwPuXRUXwujmP6KC6idUsSRBW80kqz3jLGKMle0bg408NS1SprlxlFGyN1keTZkffNoOuaT7xHosVpql/1X6MnqLXzkyFI8k1cSTvJJPitySXI1N54s6NoPYHR2erhQvdiAOXVpQeOtUG0LVO3C6cC80FbhXl9eJdsdV7uFAoJNJCAIAgPJdRAQL1uaK0AdI3MdlwNHDv3cFvp1FlL/xZpu08LfmRR/uLHXKV/g34KZ8Un3URPhsM82bRKaNPJVhYn2AZBAesSAp720ZgncXEFrzrc00rzGoqVTrLalhcV2Mi3aSu15fB/YjXVoiyCVsrZHuLa5ENoatLdnNbLtfK2Dg0uJrq0Ma5qab4F3atg4+igk49B2HiPRAY7XZI5m4ZGte3js5HWFnCyVbzF4MJ1xmsSWTW7ZoNGc4pHM4EYx6gqwr2nNfMs+RAns6L+V48yAdBJfpWeDlv+KQ7rNPw2feRmh0DPtzD+1nvJ9yxltRdI+ZlHZj6y8i9urRqCAhwBc8anOzpyGoKDdrLbVhvC+xMq0ldbyuL+5MtNq9hmbtpGz81FJRIs0dBRAe605ICvvi5YrSBjGY7Lhk4fEcFvo1M6X/j+jRdp4Wr/Ip7v0KbHK17pMbWmoaW0zGqprn4KXbtGU4OKWM9ckWrZ8YT3m8rsNgt0+EYR2nZDgNpVaWJ6ssGFqAzA1yKA1q89DIpHF0bjETmQBibXgKinirCnaM4LElkgW6CE3mLwWGj1wtsrXdbG9xzdTDlsAFTktOq1Ur2uGEuhu02mVK7X2maR3SPoOy3zP696ikksA2gQHkOrkgKG8tD4JCS2sTj83s/dPuop1W0LYLD4r7kK3Q1zeVw8Cmk0Df7MzSOLSPeVLW1I9Yv9kV7Nl0kfY9A3+1M0cmk+8I9qR6Rf7C2bLrLyLawaGwMIL6ykfOyb90a+9Rbdo2y4R4eBJr0FceL4l1NOyMAZf0tGvw2BQG88yclgwWdjnOxuyOwbhuQE3EDke8FAUNv0PgkJLaxk/N1fdOQ7lOq2hbBYfHxIVmhqnxXDwK06BD6c0+z/wDpSPij7vn/AOGj4Yu95f8ApcXJo1FZzjBL36g47AddBsUTUayy5br4Ik0aSFTyuLLGW2UeGtGL53DkohLPcsTJWlrgHNOsEV8llGTi8xeGYyipLDRr1u0IhdnG50fDtjzz81Pr2lZH5lnyINmzq38rx5lY7QSTZKw82uHxUlbUh3WR/hs+8v0e4tA3e1M0cmE+pCxltRdI+Z6tmPrLyLm7dEoIiHGsjhqLtQP1Rl4qJdr7bFhcF9iXVoa4cebLW1WsN6rc37Bu5qETD3Y46DPXtQEhAEAQHwhAYHxOHZNEBhc6Xh4IAyF5NXmvDUEBNaEB8e2qAjvjeOy7xzQGIul3jw/NAZIYDWrjUoCVRAYH2faDQ8EBjLpBudzy9EB5Nrf9GPvfkgPBtUp1MaOdT8EB46GV/aeabhl6ICVZrIG6ggJSA+EIDA+Nw7J7kBidLLubzz+KAQWY1xONSgJgQHmRlUBgcZBqoeYQGFxldkaNHDX4oCTZoA0UCAzoDHJECgMDmyDUa880B4NqkHsA95CA8m1ybGAcySgMZEztbsI/pFPPWgMtnsAGZzO85lATmtogPEkQKAwOZINTq880BjM0u5vn8UB4LJXa3UH9OXnrQEmzWUNCA9SQVzGR4IDEekbqIPMIDybW/wCYPH8kB4NrlOpjRzJPwQHjBM7W6g/py89aAkWaxBvNASwEB9QBAEAQBAEAQBAEAQHxAEB9qgCA+IBRAKID6gCAj2S1tkxYa9U0NckBIQBAfEB9QHh8oFKkCpoK7SUB7QBAfEB9QBAEAQHyiAUQBAfUAQBAEB8QESz3ix8j4hXGztAjZwKAmIAgCA+UQCiA+oAgCAIAgCAIAgCAIAgCAqdJbxdDDVnacQ0HXSoJr5ICotb7TZejkfMZWuID2kaqiuXnuQEu/ryd0rIGSCKoxPkNBQZ5Z8vMICPd9tkEr4BP0wdG4seKVa6hpnn67kAsl9v/ANHI9zqysdgBIFakimWo0qfBAfTfjjYXSF1JQ7o6igOKoNabDhzQGO8rwlaYYnSmEFjXPkw1Jca5f8IC4uIOo6s7Z2ZYXClQc6g5nggM95l1BSQRDa46+ACAgXbbXCbo+k6VpGRpqOv3ICPdsMj3Shj8AxVJpUk1NB6oCbd9uc0yslOIxgmu8D9BAYIBPKwyiTDrwtAyy/XFAfZLye6zYwcLw4AkICVedpc2zh7TRxwZjjSqAh3uXOdZ6GjnUNdxOHNAW9ige0EPfjNddKUQESG0ObaXRuNWuFWV93n4IDBFeDv+vITVjTRg2VrRAYqT9H03S7MWGmWH01cEBktl5OMUT2nCXOo4ctaAkX5aXMDC00q7PiEB4vS0SGVkUbsFRUnx+CAsbKxzWgPdicNtKV3ZICgmnmtFokiik6JkeRIFSTq4HXXbsQHq6bzkZJNDO7GY2l4dtLRQnyIKArm3hJKx0xtTYiK4Iqt2bCK1z5FATJ7+k/0sTgAJZDhB2VBoSBxy8UBjtzrTZMEjpulaSA9pG8E5eBzyQEy+7wkL4oYHYXSCpdub/wAAoDA20TWaeOOWUyxyZAkUIOr1I2oD3dXy+0fV97EBHnvF800jRaG2eNhoMwC45g6yK6kBYaL3g+VsjXuxljqB49oZ09PMIC8QBAEAQBAEAQBAEAQBAEAQBAEBS6U2F80bRGMRDw4ioGVCNvNAedJ7BJLC1sYxODgSKgZUI2oDDf8AdD3SMmjY2QgAOjdSjgK558/IIDPcrZMRrZmWdlNmHE47NWzWgIFo0febT1f5DnCR+YoC2ppTmTTmgPk2j7zav+w53SOzFMQ2U/WRQFnfZlqMMDJ46Zg0qHd+xAR9GLtkjMr3tEYeRhYDUAAk+9AS75sb3ljmgPw62nagMVjsr3TCR0YiaBQAUzPdzQHzoJYZHmNmNjzWlaEH9EoDLYLvcekdLk6QEUGdAf15ICPAy0RNMbWBwzwuqMq96Aztuk/6cx16x63Cu73ICLLDaJGNiLAAKAuqNTcggJd6WF56J0YqY6ZHKoFPggJtikkcCZGhhrkAa5cUBXaRUAY9po9poKayD+vNAZoLt/h+jORcKn6xz9wQEQNtHR9D0YpTDiqOz4oCRa7qJgaxpq5mY2VOdfVAYJYZpiwPZga01cajNAS57K42lkgHVDaE5ZHPZ3oCzQGlWKWZlqtLoWCSj3Ym1pUF5oQgLS6brkc+Wa0DC6RpZhBBo00B8gEBXwXbLASw2WO0CvVecFe+vvQFlet1yTQMyayVhxBrcmj+kHlTwQES1QWq1YI5IhEwEF7qg1IFMhXiUBjv1rxbIeiAxhgwg6jTFkeYyQEiOyz2ieOSaMRMjzAqCSdfqB4ID1JZZ4rW+WOMSNkAB6wbTVWvggI9qul8Uz3tgZaI3mtHYatJzyrxJQF3cwfgOOJkOfVY2mQptplVAWKAIAgCAIAgCAIAgCAIAgCAIAgCAIAgCAIAgCAIAgCAIAgCAIAgCAICK674y/pC3rb89Y4akBKQBAEAQBAEBGgsLGPe9raOf2jnn3ICSgCAIAgI0thY6Rshb12dk57a+OtASUAQBAEAQBAEAQBAEAQBAEAQBAEAQBAEAQBAEAQBAEAQBAEAQBAEAQBAEAQBAEAQBAEAQBAEAQBAEAQBAEAQBAEAQBAEAQBAEAQBAEB//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jpeg;base64,/9j/4AAQSkZJRgABAQAAAQABAAD/2wCEAAkGBxQTEhQUEhQVFBQXGBQXFBgXFhQUGBcVFBQWFhccFxYcHSggGBwlHRQWITEhJSkrLi4uFx8zODMsNygtLisBCgoKDg0OGhAQGywkICQsLCwsLCwsLCw0LCwsLCwsLCwsLCwsLCwsLCwsLCwsLCwsLCwsLCwsLCwsLCwsLCwsLP/AABEIAIIBhQMBEQACEQEDEQH/xAAbAAEAAgMBAQAAAAAAAAAAAAAABAUDBgcCAf/EAEUQAAEDAQQGBwMJBwMFAQAAAAEAAgMRBAUSIQYxQVFhcRMiMoGRobFCwdE0UlNyc5Ky4fAHFiQzYoLSFLPxI2OiwuJD/8QAGgEBAAIDAQAAAAAAAAAAAAAAAAQFAgMGAf/EADMRAAICAQEFBQgCAgMBAAAAAAABAgMRBAUSITFBUVJxobETFBUyM2GBkSPRIvA0QuHB/9oADAMBAAIRAxEAPwDuKAIAgCAIAgCAIAgCAIAgCAIAgCAIAgCAIAgCAIAgCAIAgCAIAgCAIAgCAIAgCAIAgCAIAgCAIAgCAIAgCAIAgCAIAgCAIAgCAIAgCAIAgCAIAgCAIAgCAIAgCAIAgCAIAgCAIAgCAIAgNZvTSV8UrmBjSGkZkncCp9OjjOCk2QbdW4TccGW7NKGyODZG4Ccga1BPhksbdFKCzF5MqtZGTxJYNgqoRMAQH1AEAQBAEAQBAEAQBAEAQBAEAQBAEAQBAEAQBAEAQBAEAQBAEAQBAEAQBAEAQBAEAQBAEAQBAEAKA57pH8pk5j8IV3pfoxKbU/VZWKQaDpthfWJhOssaT3tC5+xYm192XtbzBP7GSB1QsDMyIAgCAIAgCAIAgCAIAgCAIDDaLSxgxPcGjeTRZRjKTxFZMZSUVmTKa0aVwtyaHv4gADzNfJSo6Gx88Iiy1ta5ZZH/AHwb9E77w+C2e4PvGHvy7CTZtKoXZOxM5gEeIK1z0VkeXE2R1lb58C6hna8AtIcDqINQokouLwyVGSksoyLw9CAIDHNM1gq4ho3k0C9inJ4R45KKyymtOlULcm4n/VAA8SQpUNFY+fAiy1la5cSL++DfonfeHwW34fLvGv35dhKsulMLsnYmfWFR4ha56KyPLibIayt8+BdRShwBaQQdRBqFEaaeGSk01lCaUNaXHUASabgKpFZeA3hZKb96oP6/uqV7lb9v2RvfK/uTrBesU38t1TuOR8CtNlM6/mRtruhZ8rJtVqNp9QHiSUN7RA5kBepN8jxtLmfGTtd2XNPIgo4tc0eKSfJmReGQQBAUlo0nhY5zSHktJBoG0qO9S46OyST4EWWrri2uJJu++4pjhaSHbnChPLetdunsrWWuBnXqIWPCLJaDeYbTa2RjE9waOJ/VVlCEpvEVkxlOMVlsprRpZCMmh7+QAHma+Slx0Nj54RFlrYLllkf98G/RO+8Pgs/h77xh78uwlWXSqF2Tg5nMAjxBWueisjy4myGsrfPgXUUocAWkEHUQahRGmnhkpNNZR6K8PTn2kfymTmPwhXel+lEptT9VlYpBoOmXZ/Ji+oz8IXP2/PLxZe1fJHwR6snZWBmZ0B5e8AVJAA1k5BEs8EeN4Ke1aTQMyBLz/SMvEkBSoaO2XPh4kaerrj9/AhHTBv0TvvBbvh8u8avfo9hns+lkLu017OJAI8s/JYS0Ni5cTOOtg+fAu7PaWvGJjg4bwaqJKLi8SWCVGSkspmRYmR9QBAEAQBAV19Xo2CPEc3HJrd5+C3UUu2WFy6mm65VRyc/ttvfK7E91T5DkNiu66o1rESmnZKbzIj41swY5HSJg8yMaYPcky7b0fC7Ew5e03Y7n8VqtpjasM2V3SreUdCu23NmjD26jrG0HaCqO2t1ycWXNVisjvIlBazYQb4vNsEeJ2ZOTW/OPw4rbTTK2WEabrlVHLNAvC8nzOxPdXcNg5BXdVMa1iJT2XSseZETGtuDDJlMT9eF1ORWOY9p7uy7DFjWWDzJPuq93wOq01b7Tdh+B4rRdp42rD59ptqvlW+H6Og2W0NmjDm5tcPyIKpJwcJYfNFzGSnHK5M5nO3C5zT7JI8DRdBF7yTKKSw2j7ZrUY3te3W01CTgpxcWIzcXvI6iHAtqNRFR3jJc61h4Zfp5WT7GaheHpp+nNq68ce4Fx5nIeQPirTZ8ODkVmunxUTWWyEGoNDvGRVg1nmQU8cjeNE72dKxzHmr2Uz2lp1V4inoqfWUKuSlHky10lzmmpc0X1c1DJh5nkDWlx1AEnuFV6k5NJHknhZOWPmLiSdZJJ5nNdGopLBz7ll5J1wVNoiA14ge4ZnyBWnU4VUs9ht0/G2ODdr9vYWdldbjkwbzvPAKo09Dtljp1LW+5VRz1NAtdtfI7E9xceOzkNiu4VxgsRRTzslN5kzBjWeDDJ6Fdx815wPTzjXuBku9FrzdHM1leo8gEbidRHeoespU4OXVErS3OM1HozflTFuc50ld/Ey8x+EK90i/hiUupf8rKzGpGCPk6hdn8mL6jPwhc7b9SXiy+q+SPgj1ZOysDYebfbGxML3mgHiTsA4rOut2S3YmFlihHeZz+9r5fO7rGjfZaNQ57yrunTxqXDn2lNbfKx8eRX41vwasmURPpXC6n1Sscx7T3EuwxlyyweZJFgvB8LsTDTeNh4ELXZVGxYkZ12yg8xOhXTeLZ4w9uWxw3HaFR3VOqW6y5ptVkd5E0FajafUAQBAEBznTC3Y7Q5uyPqjnrd5+ivdDVu1J9vEpNZZvWtdhSY1MwRcm9aM6PsEbZJWhz3AEAioaDqy3qm1eqk5OEXhLzLfS6aKipSXFl+Yoz1aMPCjT5KCpSXHJMcU+aNU0suFrGdNEMIFMbRqodo3bFZ6LVSlLcnx7Cu1emUVvwNRxq0wVuTZ9BLdSV0R1PFR9Zv5eirto1Zgp9hP0Fn+bj2m8qnLY5ppNeZlndn1WHC3u1nvNfJX+ko9nWu18yi1V2/Y+xFWwkkAZkkAcSVJeEssjrLeEdHuO4WQNBIDpPacRWh3N3BUGo1UrX2LsLyjTRrXHmXFFGJJrWl10sMTpWtDXszJApiFQDXep+ivkpqD5Mg6yiLg5rmjRMausFRk3LQG1kiSPdRw78j6BVO0q0nGX4LPZ88px/JS6WQdHaX7nUeO8Z+YKl6KW/SvtwIurju2v78SnxqXgjZOl6MWrpLNGdoGE825fBc9q4bl0l+S90s9+pMs2toFHJBzHSC29JaJHbA4tHJuXur3rotNVuVRX+8Sg1Fm/Y2V+Nb8GnJdaIW3BaWg6ngs7zmPMDxUPXVb1LfZxJWjs3bUu3gdFc3UqIuyn0vtXR2Z+91GDv1+QKl6KG/cvtxIusnu1P78DnGNX2CkybPoJZsUr5NjG0HN/5A+KrtozxBR7SfoI5m5dhG01tJNpLdjWtA78z6+S2aCCVOe0w108247Chxqbgh5OhaMXVE2GOTC1z3NDi4gGlc6DdTUqLV3zdjjnCXDBc6WmCgpY4svQwbh4KHlkvBgtFhjf22MdzaD5rONk4/K2jGVcZc0U8mizBLHJEcOF7XFpzBAIJptBUpa2Tg4z45XMivRxU1KPDDNhUImnM9KX/xUvMfhC6DRr+GJRap/wA0iqxqTgj5Or3V/Ji+zj/CFzV31JeL9Toavkj4IyWUdULWbDRtNbyxzdED1Y9fFxFT4DLxV1oKVGG++b9Cn1129PcXJGu41PwQsm+6M3A1jGySNDpHCoBFQwHVlv4qk1WqlOTjF4S8y402mUY70uZsYCgk0p9ILnZLG40AkAJa4Chyzod4UnTaiVc0uhG1FEZxbxxOb9IugwUeTZdBbWRM6PY5pP8Ac0/AlV+0a8wUuwnaCf8Am49pvLzmFTFue0AQBAEByO+nfxE/2sv4yunoX8UPBehzd7/kl4v1IjTmOYW1o1rmdicKMy2Ny8Fyj5nTrkV1hu0AA7ddV4eki/GVs8wP0b/JpK26d4tj4o1XrNcvBnJMS6jBzeS60Od/GQ/3/wC09RNcv4Jfj1RK0b/nj+fRnR7fNgie75rXHwBKoK4700u1l5ZLdi2cexLqcHM5Jd12oRzRvcCWtcCQKVNOa13VudbiupsqsUJqT6G5fv3D9FL/AOH+SqvhdneXmWnxKHdfl/Z4dp5HsheeZaPivVsufeR58Sh3WU996WPnYY2tDGHtZ1JFa0rsClUaCNUt5vLIt+ulZHdSwjXsSnYIWTcf2eWc1lk2Ua0cTWp9yqdqTX+MfyWmzYv/ACkZ/wBoNjqyOUeyS13J2Y8x5rDZlmJOD68TPaNeYqa6GjYlc4KjJun7PbdnJCfrt8mu/wDVVO06vln+C02dZzh+TZb+tvQwSP2hpDfrHIeZVfp6/aWxiT9RZ7OtyOT4l02DncmR0Tg1ryOq4uAO8tpX8QXiacnHqj1ppKXaeYpi1wcNbSCOYNR6JKKksM8jLDyddu+1CWNkjdTmg+IzC5eyDrm4vodLXNTipLqaZ+0C3VkZENTRid9Z2Q8h5q22ZViLm+vAq9o25kodnE1PErTBW5OmaHWLo7M2oo5/XPfq8qLnddZv3PHJcC+0de5Us9eJr2nt3ubIJgKscAHHc4aq8xTwU7ZtqcfZvmiHtCpqW/0NUxKzwVuSbYL4mhyjkLRuyI8CtVmmrs+ZG6vUWV/Ky4s+m047TY3dxafI+5RJbMqfJtEmO0bFzSZbWLTmMkCVjmcR1h37fVRrNmTXGDySYbRg/mWDZrLamSNDo3BzTqINVXThKDxJYZPjOMlmLyZgsTI5dpYf4uXmPwhdHol/BE5/WfWkVGJSsEbJ166P5EP2cf4AuWu+pLxfqdLT9OPgjPCKNHILWbDkNtnxyPd85zj4krqq4bsEvsjmbJb0m/uY4ngOBOYBBPEA5r1rK4GKaTyzeRp1D9FL/wCH+SpvhdneXn/Rb/Eod1+R8dp5Hsik7y0e9erZc+skefEod1lbemmj5GlsbAwEEEk4jQ7tgUinZsYyUpPJot2hKSaisGrYlZYK/JsugcBdaC/2WNNTxdkB6+CrtpSSq3erZP2fFu3e7Eb7aHZtHH0/5VGXRnCAIAgCA5FfXyif7WX8ZXUaf6UfBehzV/1ZeL9SIzWOYW18jWuZ2Q9k8vcuTfM6lHyz9kLwEe+vk832b/wlbaPqx8Ua7vpy8GciXUnMlzod8sh/v/2nqJrv+PL8eqJWi+vH8+jOi3tGXQSgayx9PulUFLxZF/dF5cswkvszkIXVHMnuCFz3BrRVzjQDLMnmsZSUU2+RlGLk8Is/3atX0LvFn+Sj++0d71/o3+53d30Po0YtX0J+8z/Jee+0d71/o99zv7vp/Zni0QtR1sa3m5vuqsHtChdfIyWgufTzLawaDGoM0gp81g/9j8FGt2n0gv2Sa9m99/o26z2dkTA1jaNaMgP1mVVTnKct6T4lnCEYLdiuBjvKyiaF7Dqe004HWD40WVVjrmproY21qyDi+pySWMtcWuFC0kEcQaFdRFqSTRzTTTaZKua3GGZkmwHrcWnI+S16ir2tbj/uTbRZ7OxSNi09vMOLImGooHupxHV8iT3hV+zaMZm/Bf8A0nbQuziC8f6NQVqVZvF+3LhsEYA60VHO/u7fma9yp9Nqd7VSfSXD+i31Gn3dMl2f6zR1clQbtoPe4bFJHIaCMF7fqe14H1VNtHTtzU49eH5LbQXpQcZdOJqN42syyvkOtxJ5DYO4UVrVWq4KC6FbbNzm5PqZrlsJmmZHsJBd9UZu8lhqLfZVuX+56GVFftLFH/cHVpXYW5CuoAegXMHSHqWIOaQ4AgjMHMd69TaeUeNJrDNYvDQiN1TE8x8CMbfWvmrGradkeE1nyK+zZ0JcYPHmU02hNoHZdG7vI9Qpcdp1PmmiNLZ1q5NMq7ZcNoiFXxOpvFHDy1KRDV0z4KX74EeemthziVqkmgtdHb2dZ5QQeo4gSDYRqrzCi6rTq6H3XIkaa91T+z5nVAVzZ0Jy3S35XLzH4Quj0X0InP6z60ioUsinXro/kQ/Zx/gC5W76kvF+p01P04+C9CTGeqOQWs2HG5mYXOadYJB7jRdZF5SZy8lhtM8gL08LX92rV9C7xZ/ko3vtHe9f6JHud3d9D6NGbX9C770f+Se+0d71/o99zv7vp/Zlj0StR/8AzDebm+4rB7QoXXyMlobn08yzsWgryf8AqyNaNzRiPich5qPZtSK+SP7N8Nmy/wCzNvu67o4GYI20Gs7STvJ2lVVtsrZb0mWdVUa44ieYXF7y4igGQC1mwnIAgCAIDkV9fKJ/tZfxldRp/pR8F6HNX/Vl4v1IjNY5hbXyNa5nZD2e73Lk3zOpR8s/ZC8BHvr5PN9m/wDCVto+rHxRru+nLwZyJdScyXOh3yyH+/8A2nqJrv8Ajy/HqiVovrx/PozqC5w6A5Nf13GCd7KZVqzi06vDV3LptNd7WtS69TnNRV7Kxx6dCDG8tIINCCCDuINVvaTWGaU2nlHS9H9I452gOIbLtacq8WnbyXO6nRzqeVxRfafVxtWHwZeBQyWF6CJb7zihFZHhvDWTybrK2V0zseILJrsthWsyZ5ue8haI+kaCAS4CuvqmlVlfS6p7rPKbVbHeRKYdY3LSbTQ9PLrwSCZo6r8ncHj4j0Ku9m3b0PZvmvQptoU7st9cn6mqqzK4+udXXn+WQXnI9LrRC7+mtDajqs67u7sjx9FD113s6mur4ErR1e0tXYuJ0uaIOaWuFQQQRwORXPJtPKL5pNYZyO9LEYZXxn2TlxBzB8KLqabVbBTXU5u2t1zcX0IwcRqNNnctmDXk+L08N80BuzCx07hm/Jn1Acz3keSpNpXb0lWunqXGz6cRc31NnElZCPmjPmfy9VWFkQL5v1lmfGJAcL8XWGdMNNm3WpNGlldFuPQj3amNMkpdSZY7wilFY3tdyOfhrC1WVTreJLBshbCazF5JK1mw8SyBoJcQANZOQHeiTbwjxtJZZyS9pWOmkdH2C4ltMsq7vNdTRGUa4qXPBzdzi7G48iKG1yGs5DvWzODXjJ2WEUaBwHouTlzZ1C5HMdL20tcvNp8WhdFoXmiJQaxYukU6lkU6ro3bWyWePCQS1jWuG0FoANfBczqq5Qtlnq8nRaayM61jsLMCmQUckHNdM7uMVoLgOpJ1m8/aHjn3roNBcrKkuq/1FFranCxvoyhU4hHQdGNJmPY2OZwbIBQE6ngas96otXopQk5wWV6f+F1pdZGSUZvj6m0BVxYBAYLXbWRCsj2sHE0/5WUISm8RWTCc4wWZPBFue+GWjGYwcLXBtTlXKtabFtv08qcKXNmum+NuXHoThrK0G8yIAgCAIDk2kUDmWmYOFKvc4cWvcXD1XTaWalTFrs9OBzmpi42yT7WQGaxzC3vkaVzOyHs93uXJs6k+WfsheAx3jCXxSMGtzHAcy0gLOuW7NPsZhZHeg0uw4+5pBIIoRkQdhXVZT4o5nGODLjQ75ZD/AH/7T1F13/Hl+PVEnRfXj+fRnTpJKUrvoucOgKvSG5W2mOmp7c2O3HceBUnTal0Tz06kfU6dXRx16HNLfYXwvLJGlpHgeIO0LoarY2R3osobK5VvdkiOthrJkN6zsFGyyAbsRWmVFUuLiv0bY32R4KTPsl7zu1zSH+4j0Raepcor9HrvsfOT/ZDzJ2knvJW3kjVzZ1TRixGGzRsdk7NzhuLiTTuqua1disuclyOh0tbrqUXzJcDqknj5KOSDzedibPE6N2pw17iMwe4rZVa65qa6Gu2tWQcWcottkdE90bxRzT47iOBXTV2RsipROcsrlCTjIwLYYnTdEbr6CAYh130c7hUZDuHmSuc1t/tbeHJcEX2jp9nXx5ss4LRie4eyMhzGv9cFEJZrunV0Y2CZg6zBR42lm/u9CVZbP1G5L2cuT5eJXa+jejvx5r0NBV4UxOua7jaJWxt1HNx3NGs/retF9yqg5M3UVO2aijqjsMUdAKBoAaOWQC5ltyeWdHFKKwjxd8ZAJOs5leHprv7QLA57GSNBIZixAbA6mfiPNWezbYxm4vqV20anKKkuhoQKuimJTLymGQlkA+u74rW6a3ziv0bFdYuUn+zFPanv7b3O+s4u9VlGEY/KkjyU5S+Z5MSzMDY9D7kdLI2V4pEw1FfacNQG8A61X67UqEXBc35E7RadzlvvkvM6LiFabVQl4aZp7dJJE7BUABslNgGp3LOh7lbbO1CWa5eK/oqtoUN/yL8/2aUrgqj3FK5pq1xad4JB8QsXFS4NGSbXFFtclvmdaIW9LIQXtqC9xBANTUV3VUbUVVRqk91cuwkUWWStit58+06HfF2MtEZY/m0jW12whUNF0qZqUS7upjbHdZzG9rqks78Mgy9lw7LhwPuXRUXwujmP6KC6idUsSRBW80kqz3jLGKMle0bg408NS1SprlxlFGyN1keTZkffNoOuaT7xHosVpql/1X6MnqLXzkyFI8k1cSTvJJPitySXI1N54s6NoPYHR2erhQvdiAOXVpQeOtUG0LVO3C6cC80FbhXl9eJdsdV7uFAoJNJCAIAgPJdRAQL1uaK0AdI3MdlwNHDv3cFvp1FlL/xZpu08LfmRR/uLHXKV/g34KZ8Un3URPhsM82bRKaNPJVhYn2AZBAesSAp720ZgncXEFrzrc00rzGoqVTrLalhcV2Mi3aSu15fB/YjXVoiyCVsrZHuLa5ENoatLdnNbLtfK2Dg0uJrq0Ma5qab4F3atg4+igk49B2HiPRAY7XZI5m4ZGte3js5HWFnCyVbzF4MJ1xmsSWTW7ZoNGc4pHM4EYx6gqwr2nNfMs+RAns6L+V48yAdBJfpWeDlv+KQ7rNPw2feRmh0DPtzD+1nvJ9yxltRdI+ZlHZj6y8i9urRqCAhwBc8anOzpyGoKDdrLbVhvC+xMq0ldbyuL+5MtNq9hmbtpGz81FJRIs0dBRAe605ICvvi5YrSBjGY7Lhk4fEcFvo1M6X/j+jRdp4Wr/Ip7v0KbHK17pMbWmoaW0zGqprn4KXbtGU4OKWM9ckWrZ8YT3m8rsNgt0+EYR2nZDgNpVaWJ6ssGFqAzA1yKA1q89DIpHF0bjETmQBibXgKinirCnaM4LElkgW6CE3mLwWGj1wtsrXdbG9xzdTDlsAFTktOq1Ur2uGEuhu02mVK7X2maR3SPoOy3zP696ikksA2gQHkOrkgKG8tD4JCS2sTj83s/dPuop1W0LYLD4r7kK3Q1zeVw8Cmk0Df7MzSOLSPeVLW1I9Yv9kV7Nl0kfY9A3+1M0cmk+8I9qR6Rf7C2bLrLyLawaGwMIL6ykfOyb90a+9Rbdo2y4R4eBJr0FceL4l1NOyMAZf0tGvw2BQG88yclgwWdjnOxuyOwbhuQE3EDke8FAUNv0PgkJLaxk/N1fdOQ7lOq2hbBYfHxIVmhqnxXDwK06BD6c0+z/wDpSPij7vn/AOGj4Yu95f8ApcXJo1FZzjBL36g47AddBsUTUayy5br4Ik0aSFTyuLLGW2UeGtGL53DkohLPcsTJWlrgHNOsEV8llGTi8xeGYyipLDRr1u0IhdnG50fDtjzz81Pr2lZH5lnyINmzq38rx5lY7QSTZKw82uHxUlbUh3WR/hs+8v0e4tA3e1M0cmE+pCxltRdI+Z6tmPrLyLm7dEoIiHGsjhqLtQP1Rl4qJdr7bFhcF9iXVoa4cebLW1WsN6rc37Bu5qETD3Y46DPXtQEhAEAQHwhAYHxOHZNEBhc6Xh4IAyF5NXmvDUEBNaEB8e2qAjvjeOy7xzQGIul3jw/NAZIYDWrjUoCVRAYH2faDQ8EBjLpBudzy9EB5Nrf9GPvfkgPBtUp1MaOdT8EB46GV/aeabhl6ICVZrIG6ggJSA+EIDA+Nw7J7kBidLLubzz+KAQWY1xONSgJgQHmRlUBgcZBqoeYQGFxldkaNHDX4oCTZoA0UCAzoDHJECgMDmyDUa880B4NqkHsA95CA8m1ybGAcySgMZEztbsI/pFPPWgMtnsAGZzO85lATmtogPEkQKAwOZINTq880BjM0u5vn8UB4LJXa3UH9OXnrQEmzWUNCA9SQVzGR4IDEekbqIPMIDybW/wCYPH8kB4NrlOpjRzJPwQHjBM7W6g/py89aAkWaxBvNASwEB9QBAEAQBAEAQBAEAQHxAEB9qgCA+IBRAKID6gCAj2S1tkxYa9U0NckBIQBAfEB9QHh8oFKkCpoK7SUB7QBAfEB9QBAEAQHyiAUQBAfUAQBAEB8QESz3ix8j4hXGztAjZwKAmIAgCA+UQCiA+oAgCAIAgCAIAgCAIAgCAqdJbxdDDVnacQ0HXSoJr5ICotb7TZejkfMZWuID2kaqiuXnuQEu/ryd0rIGSCKoxPkNBQZ5Z8vMICPd9tkEr4BP0wdG4seKVa6hpnn67kAsl9v/ANHI9zqysdgBIFakimWo0qfBAfTfjjYXSF1JQ7o6igOKoNabDhzQGO8rwlaYYnSmEFjXPkw1Jca5f8IC4uIOo6s7Z2ZYXClQc6g5nggM95l1BSQRDa46+ACAgXbbXCbo+k6VpGRpqOv3ICPdsMj3Shj8AxVJpUk1NB6oCbd9uc0yslOIxgmu8D9BAYIBPKwyiTDrwtAyy/XFAfZLye6zYwcLw4AkICVedpc2zh7TRxwZjjSqAh3uXOdZ6GjnUNdxOHNAW9ige0EPfjNddKUQESG0ObaXRuNWuFWV93n4IDBFeDv+vITVjTRg2VrRAYqT9H03S7MWGmWH01cEBktl5OMUT2nCXOo4ctaAkX5aXMDC00q7PiEB4vS0SGVkUbsFRUnx+CAsbKxzWgPdicNtKV3ZICgmnmtFokiik6JkeRIFSTq4HXXbsQHq6bzkZJNDO7GY2l4dtLRQnyIKArm3hJKx0xtTYiK4Iqt2bCK1z5FATJ7+k/0sTgAJZDhB2VBoSBxy8UBjtzrTZMEjpulaSA9pG8E5eBzyQEy+7wkL4oYHYXSCpdub/wAAoDA20TWaeOOWUyxyZAkUIOr1I2oD3dXy+0fV97EBHnvF800jRaG2eNhoMwC45g6yK6kBYaL3g+VsjXuxljqB49oZ09PMIC8QBAEAQBAEAQBAEAQBAEAQBAEBS6U2F80bRGMRDw4ioGVCNvNAedJ7BJLC1sYxODgSKgZUI2oDDf8AdD3SMmjY2QgAOjdSjgK558/IIDPcrZMRrZmWdlNmHE47NWzWgIFo0febT1f5DnCR+YoC2ppTmTTmgPk2j7zav+w53SOzFMQ2U/WRQFnfZlqMMDJ46Zg0qHd+xAR9GLtkjMr3tEYeRhYDUAAk+9AS75sb3ljmgPw62nagMVjsr3TCR0YiaBQAUzPdzQHzoJYZHmNmNjzWlaEH9EoDLYLvcekdLk6QEUGdAf15ICPAy0RNMbWBwzwuqMq96Aztuk/6cx16x63Cu73ICLLDaJGNiLAAKAuqNTcggJd6WF56J0YqY6ZHKoFPggJtikkcCZGhhrkAa5cUBXaRUAY9po9poKayD+vNAZoLt/h+jORcKn6xz9wQEQNtHR9D0YpTDiqOz4oCRa7qJgaxpq5mY2VOdfVAYJYZpiwPZga01cajNAS57K42lkgHVDaE5ZHPZ3oCzQGlWKWZlqtLoWCSj3Ym1pUF5oQgLS6brkc+Wa0DC6RpZhBBo00B8gEBXwXbLASw2WO0CvVecFe+vvQFlet1yTQMyayVhxBrcmj+kHlTwQES1QWq1YI5IhEwEF7qg1IFMhXiUBjv1rxbIeiAxhgwg6jTFkeYyQEiOyz2ieOSaMRMjzAqCSdfqB4ID1JZZ4rW+WOMSNkAB6wbTVWvggI9qul8Uz3tgZaI3mtHYatJzyrxJQF3cwfgOOJkOfVY2mQptplVAWKAIAgCAIAgCAIAgCAIAgCAIAgCAIAgCAIAgCAIAgCAIAgCAIAgCAICK674y/pC3rb89Y4akBKQBAEAQBAEBGgsLGPe9raOf2jnn3ICSgCAIAgI0thY6Rshb12dk57a+OtASUAQBAEAQBAEAQBAEAQBAEAQBAEAQBAEAQBAEAQBAEAQBAEAQBAEAQBAEAQBAEAQBAEAQBAEAQBAEAQBAEAQBAEAQBAEAQBAEAQBAEB//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data:image/jpeg;base64,/9j/4AAQSkZJRgABAQAAAQABAAD/2wCEAAkGBxQTEhQUEhQVFBQXGBQXFBgXFhQUGBcVFBQWFhccFxYcHSggGBwlHRQWITEhJSkrLi4uFx8zODMsNygtLisBCgoKDg0OGhAQGywkICQsLCwsLCwsLCw0LCwsLCwsLCwsLCwsLCwsLCwsLCwsLCwsLCwsLCwsLCwsLCwsLCwsLP/AABEIAIIBhQMBEQACEQEDEQH/xAAbAAEAAgMBAQAAAAAAAAAAAAAABAUDBgcCAf/EAEUQAAEDAQQGBwMJBwMFAQAAAAEAAgMRBAUSIQYxQVFhcRMiMoGRobFCwdE0UlNyc5Ky4fAHFiQzYoLSFLPxI2OiwuJD/8QAGgEBAAIDAQAAAAAAAAAAAAAAAAQFAgMGAf/EADMRAAICAQEFBQgCAgMBAAAAAAABAgMRBAUSITFBUVJxobETFBUyM2GBkSPRIvA0QuHB/9oADAMBAAIRAxEAPwDuKAIAgCAIAgCAIAgCAIAgCAIAgCAIAgCAIAgCAIAgCAIAgCAIAgCAIAgCAIAgCAIAgCAIAgCAIAgCAIAgCAIAgCAIAgCAIAgCAIAgCAIAgCAIAgCAIAgCAIAgCAIAgCAIAgCAIAgCAIAgNZvTSV8UrmBjSGkZkncCp9OjjOCk2QbdW4TccGW7NKGyODZG4Ccga1BPhksbdFKCzF5MqtZGTxJYNgqoRMAQH1AEAQBAEAQBAEAQBAEAQBAEAQBAEAQBAEAQBAEAQBAEAQBAEAQBAEAQBAEAQBAEAQBAEAQBAEAKA57pH8pk5j8IV3pfoxKbU/VZWKQaDpthfWJhOssaT3tC5+xYm192XtbzBP7GSB1QsDMyIAgCAIAgCAIAgCAIAgCAIDDaLSxgxPcGjeTRZRjKTxFZMZSUVmTKa0aVwtyaHv4gADzNfJSo6Gx88Iiy1ta5ZZH/AHwb9E77w+C2e4PvGHvy7CTZtKoXZOxM5gEeIK1z0VkeXE2R1lb58C6hna8AtIcDqINQokouLwyVGSksoyLw9CAIDHNM1gq4ho3k0C9inJ4R45KKyymtOlULcm4n/VAA8SQpUNFY+fAiy1la5cSL++DfonfeHwW34fLvGv35dhKsulMLsnYmfWFR4ha56KyPLibIayt8+BdRShwBaQQdRBqFEaaeGSk01lCaUNaXHUASabgKpFZeA3hZKb96oP6/uqV7lb9v2RvfK/uTrBesU38t1TuOR8CtNlM6/mRtruhZ8rJtVqNp9QHiSUN7RA5kBepN8jxtLmfGTtd2XNPIgo4tc0eKSfJmReGQQBAUlo0nhY5zSHktJBoG0qO9S46OyST4EWWrri2uJJu++4pjhaSHbnChPLetdunsrWWuBnXqIWPCLJaDeYbTa2RjE9waOJ/VVlCEpvEVkxlOMVlsprRpZCMmh7+QAHma+Slx0Nj54RFlrYLllkf98G/RO+8Pgs/h77xh78uwlWXSqF2Tg5nMAjxBWueisjy4myGsrfPgXUUocAWkEHUQahRGmnhkpNNZR6K8PTn2kfymTmPwhXel+lEptT9VlYpBoOmXZ/Ji+oz8IXP2/PLxZe1fJHwR6snZWBmZ0B5e8AVJAA1k5BEs8EeN4Ke1aTQMyBLz/SMvEkBSoaO2XPh4kaerrj9/AhHTBv0TvvBbvh8u8avfo9hns+lkLu017OJAI8s/JYS0Ni5cTOOtg+fAu7PaWvGJjg4bwaqJKLi8SWCVGSkspmRYmR9QBAEAQBAV19Xo2CPEc3HJrd5+C3UUu2WFy6mm65VRyc/ttvfK7E91T5DkNiu66o1rESmnZKbzIj41swY5HSJg8yMaYPcky7b0fC7Ew5e03Y7n8VqtpjasM2V3SreUdCu23NmjD26jrG0HaCqO2t1ycWXNVisjvIlBazYQb4vNsEeJ2ZOTW/OPw4rbTTK2WEabrlVHLNAvC8nzOxPdXcNg5BXdVMa1iJT2XSseZETGtuDDJlMT9eF1ORWOY9p7uy7DFjWWDzJPuq93wOq01b7Tdh+B4rRdp42rD59ptqvlW+H6Og2W0NmjDm5tcPyIKpJwcJYfNFzGSnHK5M5nO3C5zT7JI8DRdBF7yTKKSw2j7ZrUY3te3W01CTgpxcWIzcXvI6iHAtqNRFR3jJc61h4Zfp5WT7GaheHpp+nNq68ce4Fx5nIeQPirTZ8ODkVmunxUTWWyEGoNDvGRVg1nmQU8cjeNE72dKxzHmr2Uz2lp1V4inoqfWUKuSlHky10lzmmpc0X1c1DJh5nkDWlx1AEnuFV6k5NJHknhZOWPmLiSdZJJ5nNdGopLBz7ll5J1wVNoiA14ge4ZnyBWnU4VUs9ht0/G2ODdr9vYWdldbjkwbzvPAKo09Dtljp1LW+5VRz1NAtdtfI7E9xceOzkNiu4VxgsRRTzslN5kzBjWeDDJ6Fdx815wPTzjXuBku9FrzdHM1leo8gEbidRHeoespU4OXVErS3OM1HozflTFuc50ld/Ey8x+EK90i/hiUupf8rKzGpGCPk6hdn8mL6jPwhc7b9SXiy+q+SPgj1ZOysDYebfbGxML3mgHiTsA4rOut2S3YmFlihHeZz+9r5fO7rGjfZaNQ57yrunTxqXDn2lNbfKx8eRX41vwasmURPpXC6n1Sscx7T3EuwxlyyweZJFgvB8LsTDTeNh4ELXZVGxYkZ12yg8xOhXTeLZ4w9uWxw3HaFR3VOqW6y5ptVkd5E0FajafUAQBAEBznTC3Y7Q5uyPqjnrd5+ivdDVu1J9vEpNZZvWtdhSY1MwRcm9aM6PsEbZJWhz3AEAioaDqy3qm1eqk5OEXhLzLfS6aKipSXFl+Yoz1aMPCjT5KCpSXHJMcU+aNU0suFrGdNEMIFMbRqodo3bFZ6LVSlLcnx7Cu1emUVvwNRxq0wVuTZ9BLdSV0R1PFR9Zv5eirto1Zgp9hP0Fn+bj2m8qnLY5ppNeZlndn1WHC3u1nvNfJX+ko9nWu18yi1V2/Y+xFWwkkAZkkAcSVJeEssjrLeEdHuO4WQNBIDpPacRWh3N3BUGo1UrX2LsLyjTRrXHmXFFGJJrWl10sMTpWtDXszJApiFQDXep+ivkpqD5Mg6yiLg5rmjRMausFRk3LQG1kiSPdRw78j6BVO0q0nGX4LPZ88px/JS6WQdHaX7nUeO8Z+YKl6KW/SvtwIurju2v78SnxqXgjZOl6MWrpLNGdoGE825fBc9q4bl0l+S90s9+pMs2toFHJBzHSC29JaJHbA4tHJuXur3rotNVuVRX+8Sg1Fm/Y2V+Nb8GnJdaIW3BaWg6ngs7zmPMDxUPXVb1LfZxJWjs3bUu3gdFc3UqIuyn0vtXR2Z+91GDv1+QKl6KG/cvtxIusnu1P78DnGNX2CkybPoJZsUr5NjG0HN/5A+KrtozxBR7SfoI5m5dhG01tJNpLdjWtA78z6+S2aCCVOe0w108247Chxqbgh5OhaMXVE2GOTC1z3NDi4gGlc6DdTUqLV3zdjjnCXDBc6WmCgpY4svQwbh4KHlkvBgtFhjf22MdzaD5rONk4/K2jGVcZc0U8mizBLHJEcOF7XFpzBAIJptBUpa2Tg4z45XMivRxU1KPDDNhUImnM9KX/xUvMfhC6DRr+GJRap/wA0iqxqTgj5Or3V/Ji+zj/CFzV31JeL9Toavkj4IyWUdULWbDRtNbyxzdED1Y9fFxFT4DLxV1oKVGG++b9Cn1129PcXJGu41PwQsm+6M3A1jGySNDpHCoBFQwHVlv4qk1WqlOTjF4S8y402mUY70uZsYCgk0p9ILnZLG40AkAJa4Chyzod4UnTaiVc0uhG1FEZxbxxOb9IugwUeTZdBbWRM6PY5pP8Ac0/AlV+0a8wUuwnaCf8Am49pvLzmFTFue0AQBAEByO+nfxE/2sv4yunoX8UPBehzd7/kl4v1IjTmOYW1o1rmdicKMy2Ny8Fyj5nTrkV1hu0AA7ddV4eki/GVs8wP0b/JpK26d4tj4o1XrNcvBnJMS6jBzeS60Od/GQ/3/wC09RNcv4Jfj1RK0b/nj+fRnR7fNgie75rXHwBKoK4700u1l5ZLdi2cexLqcHM5Jd12oRzRvcCWtcCQKVNOa13VudbiupsqsUJqT6G5fv3D9FL/AOH+SqvhdneXmWnxKHdfl/Z4dp5HsheeZaPivVsufeR58Sh3WU996WPnYY2tDGHtZ1JFa0rsClUaCNUt5vLIt+ulZHdSwjXsSnYIWTcf2eWc1lk2Ua0cTWp9yqdqTX+MfyWmzYv/ACkZ/wBoNjqyOUeyS13J2Y8x5rDZlmJOD68TPaNeYqa6GjYlc4KjJun7PbdnJCfrt8mu/wDVVO06vln+C02dZzh+TZb+tvQwSP2hpDfrHIeZVfp6/aWxiT9RZ7OtyOT4l02DncmR0Tg1ryOq4uAO8tpX8QXiacnHqj1ppKXaeYpi1wcNbSCOYNR6JKKksM8jLDyddu+1CWNkjdTmg+IzC5eyDrm4vodLXNTipLqaZ+0C3VkZENTRid9Z2Q8h5q22ZViLm+vAq9o25kodnE1PErTBW5OmaHWLo7M2oo5/XPfq8qLnddZv3PHJcC+0de5Us9eJr2nt3ubIJgKscAHHc4aq8xTwU7ZtqcfZvmiHtCpqW/0NUxKzwVuSbYL4mhyjkLRuyI8CtVmmrs+ZG6vUWV/Ky4s+m047TY3dxafI+5RJbMqfJtEmO0bFzSZbWLTmMkCVjmcR1h37fVRrNmTXGDySYbRg/mWDZrLamSNDo3BzTqINVXThKDxJYZPjOMlmLyZgsTI5dpYf4uXmPwhdHol/BE5/WfWkVGJSsEbJ166P5EP2cf4AuWu+pLxfqdLT9OPgjPCKNHILWbDkNtnxyPd85zj4krqq4bsEvsjmbJb0m/uY4ngOBOYBBPEA5r1rK4GKaTyzeRp1D9FL/wCH+SpvhdneXn/Rb/Eod1+R8dp5Hsik7y0e9erZc+skefEod1lbemmj5GlsbAwEEEk4jQ7tgUinZsYyUpPJot2hKSaisGrYlZYK/JsugcBdaC/2WNNTxdkB6+CrtpSSq3erZP2fFu3e7Eb7aHZtHH0/5VGXRnCAIAgCA5FfXyif7WX8ZXUaf6UfBehzV/1ZeL9SIzWOYW18jWuZ2Q9k8vcuTfM6lHyz9kLwEe+vk832b/wlbaPqx8Ua7vpy8GciXUnMlzod8sh/v/2nqJrv+PL8eqJWi+vH8+jOi3tGXQSgayx9PulUFLxZF/dF5cswkvszkIXVHMnuCFz3BrRVzjQDLMnmsZSUU2+RlGLk8Is/3atX0LvFn+Sj++0d71/o3+53d30Po0YtX0J+8z/Jee+0d71/o99zv7vp/Zni0QtR1sa3m5vuqsHtChdfIyWgufTzLawaDGoM0gp81g/9j8FGt2n0gv2Sa9m99/o26z2dkTA1jaNaMgP1mVVTnKct6T4lnCEYLdiuBjvKyiaF7Dqe004HWD40WVVjrmproY21qyDi+pySWMtcWuFC0kEcQaFdRFqSTRzTTTaZKua3GGZkmwHrcWnI+S16ir2tbj/uTbRZ7OxSNi09vMOLImGooHupxHV8iT3hV+zaMZm/Bf8A0nbQuziC8f6NQVqVZvF+3LhsEYA60VHO/u7fma9yp9Nqd7VSfSXD+i31Gn3dMl2f6zR1clQbtoPe4bFJHIaCMF7fqe14H1VNtHTtzU49eH5LbQXpQcZdOJqN42syyvkOtxJ5DYO4UVrVWq4KC6FbbNzm5PqZrlsJmmZHsJBd9UZu8lhqLfZVuX+56GVFftLFH/cHVpXYW5CuoAegXMHSHqWIOaQ4AgjMHMd69TaeUeNJrDNYvDQiN1TE8x8CMbfWvmrGradkeE1nyK+zZ0JcYPHmU02hNoHZdG7vI9Qpcdp1PmmiNLZ1q5NMq7ZcNoiFXxOpvFHDy1KRDV0z4KX74EeemthziVqkmgtdHb2dZ5QQeo4gSDYRqrzCi6rTq6H3XIkaa91T+z5nVAVzZ0Jy3S35XLzH4Quj0X0InP6z60ioUsinXro/kQ/Zx/gC5W76kvF+p01P04+C9CTGeqOQWs2HG5mYXOadYJB7jRdZF5SZy8lhtM8gL08LX92rV9C7xZ/ko3vtHe9f6JHud3d9D6NGbX9C770f+Se+0d71/o99zv7vp/Zlj0StR/8AzDebm+4rB7QoXXyMlobn08yzsWgryf8AqyNaNzRiPich5qPZtSK+SP7N8Nmy/wCzNvu67o4GYI20Gs7STvJ2lVVtsrZb0mWdVUa44ieYXF7y4igGQC1mwnIAgCAIDkV9fKJ/tZfxldRp/pR8F6HNX/Vl4v1IjNY5hbXyNa5nZD2e73Lk3zOpR8s/ZC8BHvr5PN9m/wDCVto+rHxRru+nLwZyJdScyXOh3yyH+/8A2nqJrv8Ajy/HqiVovrx/PozqC5w6A5Nf13GCd7KZVqzi06vDV3LptNd7WtS69TnNRV7Kxx6dCDG8tIINCCCDuINVvaTWGaU2nlHS9H9I452gOIbLtacq8WnbyXO6nRzqeVxRfafVxtWHwZeBQyWF6CJb7zihFZHhvDWTybrK2V0zseILJrsthWsyZ5ue8haI+kaCAS4CuvqmlVlfS6p7rPKbVbHeRKYdY3LSbTQ9PLrwSCZo6r8ncHj4j0Ku9m3b0PZvmvQptoU7st9cn6mqqzK4+udXXn+WQXnI9LrRC7+mtDajqs67u7sjx9FD113s6mur4ErR1e0tXYuJ0uaIOaWuFQQQRwORXPJtPKL5pNYZyO9LEYZXxn2TlxBzB8KLqabVbBTXU5u2t1zcX0IwcRqNNnctmDXk+L08N80BuzCx07hm/Jn1Acz3keSpNpXb0lWunqXGz6cRc31NnElZCPmjPmfy9VWFkQL5v1lmfGJAcL8XWGdMNNm3WpNGlldFuPQj3amNMkpdSZY7wilFY3tdyOfhrC1WVTreJLBshbCazF5JK1mw8SyBoJcQANZOQHeiTbwjxtJZZyS9pWOmkdH2C4ltMsq7vNdTRGUa4qXPBzdzi7G48iKG1yGs5DvWzODXjJ2WEUaBwHouTlzZ1C5HMdL20tcvNp8WhdFoXmiJQaxYukU6lkU6ro3bWyWePCQS1jWuG0FoANfBczqq5Qtlnq8nRaayM61jsLMCmQUckHNdM7uMVoLgOpJ1m8/aHjn3roNBcrKkuq/1FFranCxvoyhU4hHQdGNJmPY2OZwbIBQE6ngas96otXopQk5wWV6f+F1pdZGSUZvj6m0BVxYBAYLXbWRCsj2sHE0/5WUISm8RWTCc4wWZPBFue+GWjGYwcLXBtTlXKtabFtv08qcKXNmum+NuXHoThrK0G8yIAgCAIDk2kUDmWmYOFKvc4cWvcXD1XTaWalTFrs9OBzmpi42yT7WQGaxzC3vkaVzOyHs93uXJs6k+WfsheAx3jCXxSMGtzHAcy0gLOuW7NPsZhZHeg0uw4+5pBIIoRkQdhXVZT4o5nGODLjQ75ZD/AH/7T1F13/Hl+PVEnRfXj+fRnTpJKUrvoucOgKvSG5W2mOmp7c2O3HceBUnTal0Tz06kfU6dXRx16HNLfYXwvLJGlpHgeIO0LoarY2R3osobK5VvdkiOthrJkN6zsFGyyAbsRWmVFUuLiv0bY32R4KTPsl7zu1zSH+4j0Raepcor9HrvsfOT/ZDzJ2knvJW3kjVzZ1TRixGGzRsdk7NzhuLiTTuqua1disuclyOh0tbrqUXzJcDqknj5KOSDzedibPE6N2pw17iMwe4rZVa65qa6Gu2tWQcWcottkdE90bxRzT47iOBXTV2RsipROcsrlCTjIwLYYnTdEbr6CAYh130c7hUZDuHmSuc1t/tbeHJcEX2jp9nXx5ss4LRie4eyMhzGv9cFEJZrunV0Y2CZg6zBR42lm/u9CVZbP1G5L2cuT5eJXa+jejvx5r0NBV4UxOua7jaJWxt1HNx3NGs/retF9yqg5M3UVO2aijqjsMUdAKBoAaOWQC5ltyeWdHFKKwjxd8ZAJOs5leHprv7QLA57GSNBIZixAbA6mfiPNWezbYxm4vqV20anKKkuhoQKuimJTLymGQlkA+u74rW6a3ziv0bFdYuUn+zFPanv7b3O+s4u9VlGEY/KkjyU5S+Z5MSzMDY9D7kdLI2V4pEw1FfacNQG8A61X67UqEXBc35E7RadzlvvkvM6LiFabVQl4aZp7dJJE7BUABslNgGp3LOh7lbbO1CWa5eK/oqtoUN/yL8/2aUrgqj3FK5pq1xad4JB8QsXFS4NGSbXFFtclvmdaIW9LIQXtqC9xBANTUV3VUbUVVRqk91cuwkUWWStit58+06HfF2MtEZY/m0jW12whUNF0qZqUS7upjbHdZzG9rqks78Mgy9lw7LhwPuXRUXwujmP6KC6idUsSRBW80kqz3jLGKMle0bg408NS1SprlxlFGyN1keTZkffNoOuaT7xHosVpql/1X6MnqLXzkyFI8k1cSTvJJPitySXI1N54s6NoPYHR2erhQvdiAOXVpQeOtUG0LVO3C6cC80FbhXl9eJdsdV7uFAoJNJCAIAgPJdRAQL1uaK0AdI3MdlwNHDv3cFvp1FlL/xZpu08LfmRR/uLHXKV/g34KZ8Un3URPhsM82bRKaNPJVhYn2AZBAesSAp720ZgncXEFrzrc00rzGoqVTrLalhcV2Mi3aSu15fB/YjXVoiyCVsrZHuLa5ENoatLdnNbLtfK2Dg0uJrq0Ma5qab4F3atg4+igk49B2HiPRAY7XZI5m4ZGte3js5HWFnCyVbzF4MJ1xmsSWTW7ZoNGc4pHM4EYx6gqwr2nNfMs+RAns6L+V48yAdBJfpWeDlv+KQ7rNPw2feRmh0DPtzD+1nvJ9yxltRdI+ZlHZj6y8i9urRqCAhwBc8anOzpyGoKDdrLbVhvC+xMq0ldbyuL+5MtNq9hmbtpGz81FJRIs0dBRAe605ICvvi5YrSBjGY7Lhk4fEcFvo1M6X/j+jRdp4Wr/Ip7v0KbHK17pMbWmoaW0zGqprn4KXbtGU4OKWM9ckWrZ8YT3m8rsNgt0+EYR2nZDgNpVaWJ6ssGFqAzA1yKA1q89DIpHF0bjETmQBibXgKinirCnaM4LElkgW6CE3mLwWGj1wtsrXdbG9xzdTDlsAFTktOq1Ur2uGEuhu02mVK7X2maR3SPoOy3zP696ikksA2gQHkOrkgKG8tD4JCS2sTj83s/dPuop1W0LYLD4r7kK3Q1zeVw8Cmk0Df7MzSOLSPeVLW1I9Yv9kV7Nl0kfY9A3+1M0cmk+8I9qR6Rf7C2bLrLyLawaGwMIL6ykfOyb90a+9Rbdo2y4R4eBJr0FceL4l1NOyMAZf0tGvw2BQG88yclgwWdjnOxuyOwbhuQE3EDke8FAUNv0PgkJLaxk/N1fdOQ7lOq2hbBYfHxIVmhqnxXDwK06BD6c0+z/wDpSPij7vn/AOGj4Yu95f8ApcXJo1FZzjBL36g47AddBsUTUayy5br4Ik0aSFTyuLLGW2UeGtGL53DkohLPcsTJWlrgHNOsEV8llGTi8xeGYyipLDRr1u0IhdnG50fDtjzz81Pr2lZH5lnyINmzq38rx5lY7QSTZKw82uHxUlbUh3WR/hs+8v0e4tA3e1M0cmE+pCxltRdI+Z6tmPrLyLm7dEoIiHGsjhqLtQP1Rl4qJdr7bFhcF9iXVoa4cebLW1WsN6rc37Bu5qETD3Y46DPXtQEhAEAQHwhAYHxOHZNEBhc6Xh4IAyF5NXmvDUEBNaEB8e2qAjvjeOy7xzQGIul3jw/NAZIYDWrjUoCVRAYH2faDQ8EBjLpBudzy9EB5Nrf9GPvfkgPBtUp1MaOdT8EB46GV/aeabhl6ICVZrIG6ggJSA+EIDA+Nw7J7kBidLLubzz+KAQWY1xONSgJgQHmRlUBgcZBqoeYQGFxldkaNHDX4oCTZoA0UCAzoDHJECgMDmyDUa880B4NqkHsA95CA8m1ybGAcySgMZEztbsI/pFPPWgMtnsAGZzO85lATmtogPEkQKAwOZINTq880BjM0u5vn8UB4LJXa3UH9OXnrQEmzWUNCA9SQVzGR4IDEekbqIPMIDybW/wCYPH8kB4NrlOpjRzJPwQHjBM7W6g/py89aAkWaxBvNASwEB9QBAEAQBAEAQBAEAQHxAEB9qgCA+IBRAKID6gCAj2S1tkxYa9U0NckBIQBAfEB9QHh8oFKkCpoK7SUB7QBAfEB9QBAEAQHyiAUQBAfUAQBAEB8QESz3ix8j4hXGztAjZwKAmIAgCA+UQCiA+oAgCAIAgCAIAgCAIAgCAqdJbxdDDVnacQ0HXSoJr5ICotb7TZejkfMZWuID2kaqiuXnuQEu/ryd0rIGSCKoxPkNBQZ5Z8vMICPd9tkEr4BP0wdG4seKVa6hpnn67kAsl9v/ANHI9zqysdgBIFakimWo0qfBAfTfjjYXSF1JQ7o6igOKoNabDhzQGO8rwlaYYnSmEFjXPkw1Jca5f8IC4uIOo6s7Z2ZYXClQc6g5nggM95l1BSQRDa46+ACAgXbbXCbo+k6VpGRpqOv3ICPdsMj3Shj8AxVJpUk1NB6oCbd9uc0yslOIxgmu8D9BAYIBPKwyiTDrwtAyy/XFAfZLye6zYwcLw4AkICVedpc2zh7TRxwZjjSqAh3uXOdZ6GjnUNdxOHNAW9ige0EPfjNddKUQESG0ObaXRuNWuFWV93n4IDBFeDv+vITVjTRg2VrRAYqT9H03S7MWGmWH01cEBktl5OMUT2nCXOo4ctaAkX5aXMDC00q7PiEB4vS0SGVkUbsFRUnx+CAsbKxzWgPdicNtKV3ZICgmnmtFokiik6JkeRIFSTq4HXXbsQHq6bzkZJNDO7GY2l4dtLRQnyIKArm3hJKx0xtTYiK4Iqt2bCK1z5FATJ7+k/0sTgAJZDhB2VBoSBxy8UBjtzrTZMEjpulaSA9pG8E5eBzyQEy+7wkL4oYHYXSCpdub/wAAoDA20TWaeOOWUyxyZAkUIOr1I2oD3dXy+0fV97EBHnvF800jRaG2eNhoMwC45g6yK6kBYaL3g+VsjXuxljqB49oZ09PMIC8QBAEAQBAEAQBAEAQBAEAQBAEBS6U2F80bRGMRDw4ioGVCNvNAedJ7BJLC1sYxODgSKgZUI2oDDf8AdD3SMmjY2QgAOjdSjgK558/IIDPcrZMRrZmWdlNmHE47NWzWgIFo0febT1f5DnCR+YoC2ppTmTTmgPk2j7zav+w53SOzFMQ2U/WRQFnfZlqMMDJ46Zg0qHd+xAR9GLtkjMr3tEYeRhYDUAAk+9AS75sb3ljmgPw62nagMVjsr3TCR0YiaBQAUzPdzQHzoJYZHmNmNjzWlaEH9EoDLYLvcekdLk6QEUGdAf15ICPAy0RNMbWBwzwuqMq96Aztuk/6cx16x63Cu73ICLLDaJGNiLAAKAuqNTcggJd6WF56J0YqY6ZHKoFPggJtikkcCZGhhrkAa5cUBXaRUAY9po9poKayD+vNAZoLt/h+jORcKn6xz9wQEQNtHR9D0YpTDiqOz4oCRa7qJgaxpq5mY2VOdfVAYJYZpiwPZga01cajNAS57K42lkgHVDaE5ZHPZ3oCzQGlWKWZlqtLoWCSj3Ym1pUF5oQgLS6brkc+Wa0DC6RpZhBBo00B8gEBXwXbLASw2WO0CvVecFe+vvQFlet1yTQMyayVhxBrcmj+kHlTwQES1QWq1YI5IhEwEF7qg1IFMhXiUBjv1rxbIeiAxhgwg6jTFkeYyQEiOyz2ieOSaMRMjzAqCSdfqB4ID1JZZ4rW+WOMSNkAB6wbTVWvggI9qul8Uz3tgZaI3mtHYatJzyrxJQF3cwfgOOJkOfVY2mQptplVAWKAIAgCAIAgCAIAgCAIAgCAIAgCAIAgCAIAgCAIAgCAIAgCAIAgCAICK674y/pC3rb89Y4akBKQBAEAQBAEBGgsLGPe9raOf2jnn3ICSgCAIAgI0thY6Rshb12dk57a+OtASUAQBAEAQBAEAQBAEAQBAEAQBAEAQBAEAQBAEAQBAEAQBAEAQBAEAQBAEAQBAEAQBAEAQBAEAQBAEAQBAEAQBAEAQBAEAQBAEAQBAEB//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4826" name="Picture 10" descr="http://mediaserver.pulse2.com/wp-content/uploads/2013/05/Newsle-Logo-550x1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 y="971550"/>
            <a:ext cx="8769212" cy="293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131632"/>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
        <p:nvSpPr>
          <p:cNvPr id="3" name="AutoShape 2" descr="data:image/jpeg;base64,/9j/4AAQSkZJRgABAQAAAQABAAD/2wCEAAkGBxQTEhQUEhQVFBQXGBQXFBgXFhQUGBcVFBQWFhccFxYcHSggGBwlHRQWITEhJSkrLi4uFx8zODMsNygtLisBCgoKDg0OGhAQGywkICQsLCwsLCwsLCw0LCwsLCwsLCwsLCwsLCwsLCwsLCwsLCwsLCwsLCwsLCwsLCwsLCwsLP/AABEIAIIBhQMBEQACEQEDEQH/xAAbAAEAAgMBAQAAAAAAAAAAAAAABAUDBgcCAf/EAEUQAAEDAQQGBwMJBwMFAQAAAAEAAgMRBAUSIQYxQVFhcRMiMoGRobFCwdE0UlNyc5Ky4fAHFiQzYoLSFLPxI2OiwuJD/8QAGgEBAAIDAQAAAAAAAAAAAAAAAAQFAgMGAf/EADMRAAICAQEFBQgCAgMBAAAAAAABAgMRBAUSITFBUVJxobETFBUyM2GBkSPRIvA0QuHB/9oADAMBAAIRAxEAPwDuKAIAgCAIAgCAIAgCAIAgCAIAgCAIAgCAIAgCAIAgCAIAgCAIAgCAIAgCAIAgCAIAgCAIAgCAIAgCAIAgCAIAgCAIAgCAIAgCAIAgCAIAgCAIAgCAIAgCAIAgCAIAgCAIAgCAIAgCAIAgNZvTSV8UrmBjSGkZkncCp9OjjOCk2QbdW4TccGW7NKGyODZG4Ccga1BPhksbdFKCzF5MqtZGTxJYNgqoRMAQH1AEAQBAEAQBAEAQBAEAQBAEAQBAEAQBAEAQBAEAQBAEAQBAEAQBAEAQBAEAQBAEAQBAEAQBAEAKA57pH8pk5j8IV3pfoxKbU/VZWKQaDpthfWJhOssaT3tC5+xYm192XtbzBP7GSB1QsDMyIAgCAIAgCAIAgCAIAgCAIDDaLSxgxPcGjeTRZRjKTxFZMZSUVmTKa0aVwtyaHv4gADzNfJSo6Gx88Iiy1ta5ZZH/AHwb9E77w+C2e4PvGHvy7CTZtKoXZOxM5gEeIK1z0VkeXE2R1lb58C6hna8AtIcDqINQokouLwyVGSksoyLw9CAIDHNM1gq4ho3k0C9inJ4R45KKyymtOlULcm4n/VAA8SQpUNFY+fAiy1la5cSL++DfonfeHwW34fLvGv35dhKsulMLsnYmfWFR4ha56KyPLibIayt8+BdRShwBaQQdRBqFEaaeGSk01lCaUNaXHUASabgKpFZeA3hZKb96oP6/uqV7lb9v2RvfK/uTrBesU38t1TuOR8CtNlM6/mRtruhZ8rJtVqNp9QHiSUN7RA5kBepN8jxtLmfGTtd2XNPIgo4tc0eKSfJmReGQQBAUlo0nhY5zSHktJBoG0qO9S46OyST4EWWrri2uJJu++4pjhaSHbnChPLetdunsrWWuBnXqIWPCLJaDeYbTa2RjE9waOJ/VVlCEpvEVkxlOMVlsprRpZCMmh7+QAHma+Slx0Nj54RFlrYLllkf98G/RO+8Pgs/h77xh78uwlWXSqF2Tg5nMAjxBWueisjy4myGsrfPgXUUocAWkEHUQahRGmnhkpNNZR6K8PTn2kfymTmPwhXel+lEptT9VlYpBoOmXZ/Ji+oz8IXP2/PLxZe1fJHwR6snZWBmZ0B5e8AVJAA1k5BEs8EeN4Ke1aTQMyBLz/SMvEkBSoaO2XPh4kaerrj9/AhHTBv0TvvBbvh8u8avfo9hns+lkLu017OJAI8s/JYS0Ni5cTOOtg+fAu7PaWvGJjg4bwaqJKLi8SWCVGSkspmRYmR9QBAEAQBAV19Xo2CPEc3HJrd5+C3UUu2WFy6mm65VRyc/ttvfK7E91T5DkNiu66o1rESmnZKbzIj41swY5HSJg8yMaYPcky7b0fC7Ew5e03Y7n8VqtpjasM2V3SreUdCu23NmjD26jrG0HaCqO2t1ycWXNVisjvIlBazYQb4vNsEeJ2ZOTW/OPw4rbTTK2WEabrlVHLNAvC8nzOxPdXcNg5BXdVMa1iJT2XSseZETGtuDDJlMT9eF1ORWOY9p7uy7DFjWWDzJPuq93wOq01b7Tdh+B4rRdp42rD59ptqvlW+H6Og2W0NmjDm5tcPyIKpJwcJYfNFzGSnHK5M5nO3C5zT7JI8DRdBF7yTKKSw2j7ZrUY3te3W01CTgpxcWIzcXvI6iHAtqNRFR3jJc61h4Zfp5WT7GaheHpp+nNq68ce4Fx5nIeQPirTZ8ODkVmunxUTWWyEGoNDvGRVg1nmQU8cjeNE72dKxzHmr2Uz2lp1V4inoqfWUKuSlHky10lzmmpc0X1c1DJh5nkDWlx1AEnuFV6k5NJHknhZOWPmLiSdZJJ5nNdGopLBz7ll5J1wVNoiA14ge4ZnyBWnU4VUs9ht0/G2ODdr9vYWdldbjkwbzvPAKo09Dtljp1LW+5VRz1NAtdtfI7E9xceOzkNiu4VxgsRRTzslN5kzBjWeDDJ6Fdx815wPTzjXuBku9FrzdHM1leo8gEbidRHeoespU4OXVErS3OM1HozflTFuc50ld/Ey8x+EK90i/hiUupf8rKzGpGCPk6hdn8mL6jPwhc7b9SXiy+q+SPgj1ZOysDYebfbGxML3mgHiTsA4rOut2S3YmFlihHeZz+9r5fO7rGjfZaNQ57yrunTxqXDn2lNbfKx8eRX41vwasmURPpXC6n1Sscx7T3EuwxlyyweZJFgvB8LsTDTeNh4ELXZVGxYkZ12yg8xOhXTeLZ4w9uWxw3HaFR3VOqW6y5ptVkd5E0FajafUAQBAEBznTC3Y7Q5uyPqjnrd5+ivdDVu1J9vEpNZZvWtdhSY1MwRcm9aM6PsEbZJWhz3AEAioaDqy3qm1eqk5OEXhLzLfS6aKipSXFl+Yoz1aMPCjT5KCpSXHJMcU+aNU0suFrGdNEMIFMbRqodo3bFZ6LVSlLcnx7Cu1emUVvwNRxq0wVuTZ9BLdSV0R1PFR9Zv5eirto1Zgp9hP0Fn+bj2m8qnLY5ppNeZlndn1WHC3u1nvNfJX+ko9nWu18yi1V2/Y+xFWwkkAZkkAcSVJeEssjrLeEdHuO4WQNBIDpPacRWh3N3BUGo1UrX2LsLyjTRrXHmXFFGJJrWl10sMTpWtDXszJApiFQDXep+ivkpqD5Mg6yiLg5rmjRMausFRk3LQG1kiSPdRw78j6BVO0q0nGX4LPZ88px/JS6WQdHaX7nUeO8Z+YKl6KW/SvtwIurju2v78SnxqXgjZOl6MWrpLNGdoGE825fBc9q4bl0l+S90s9+pMs2toFHJBzHSC29JaJHbA4tHJuXur3rotNVuVRX+8Sg1Fm/Y2V+Nb8GnJdaIW3BaWg6ngs7zmPMDxUPXVb1LfZxJWjs3bUu3gdFc3UqIuyn0vtXR2Z+91GDv1+QKl6KG/cvtxIusnu1P78DnGNX2CkybPoJZsUr5NjG0HN/5A+KrtozxBR7SfoI5m5dhG01tJNpLdjWtA78z6+S2aCCVOe0w108247Chxqbgh5OhaMXVE2GOTC1z3NDi4gGlc6DdTUqLV3zdjjnCXDBc6WmCgpY4svQwbh4KHlkvBgtFhjf22MdzaD5rONk4/K2jGVcZc0U8mizBLHJEcOF7XFpzBAIJptBUpa2Tg4z45XMivRxU1KPDDNhUImnM9KX/xUvMfhC6DRr+GJRap/wA0iqxqTgj5Or3V/Ji+zj/CFzV31JeL9Toavkj4IyWUdULWbDRtNbyxzdED1Y9fFxFT4DLxV1oKVGG++b9Cn1129PcXJGu41PwQsm+6M3A1jGySNDpHCoBFQwHVlv4qk1WqlOTjF4S8y402mUY70uZsYCgk0p9ILnZLG40AkAJa4Chyzod4UnTaiVc0uhG1FEZxbxxOb9IugwUeTZdBbWRM6PY5pP8Ac0/AlV+0a8wUuwnaCf8Am49pvLzmFTFue0AQBAEByO+nfxE/2sv4yunoX8UPBehzd7/kl4v1IjTmOYW1o1rmdicKMy2Ny8Fyj5nTrkV1hu0AA7ddV4eki/GVs8wP0b/JpK26d4tj4o1XrNcvBnJMS6jBzeS60Od/GQ/3/wC09RNcv4Jfj1RK0b/nj+fRnR7fNgie75rXHwBKoK4700u1l5ZLdi2cexLqcHM5Jd12oRzRvcCWtcCQKVNOa13VudbiupsqsUJqT6G5fv3D9FL/AOH+SqvhdneXmWnxKHdfl/Z4dp5HsheeZaPivVsufeR58Sh3WU996WPnYY2tDGHtZ1JFa0rsClUaCNUt5vLIt+ulZHdSwjXsSnYIWTcf2eWc1lk2Ua0cTWp9yqdqTX+MfyWmzYv/ACkZ/wBoNjqyOUeyS13J2Y8x5rDZlmJOD68TPaNeYqa6GjYlc4KjJun7PbdnJCfrt8mu/wDVVO06vln+C02dZzh+TZb+tvQwSP2hpDfrHIeZVfp6/aWxiT9RZ7OtyOT4l02DncmR0Tg1ryOq4uAO8tpX8QXiacnHqj1ppKXaeYpi1wcNbSCOYNR6JKKksM8jLDyddu+1CWNkjdTmg+IzC5eyDrm4vodLXNTipLqaZ+0C3VkZENTRid9Z2Q8h5q22ZViLm+vAq9o25kodnE1PErTBW5OmaHWLo7M2oo5/XPfq8qLnddZv3PHJcC+0de5Us9eJr2nt3ubIJgKscAHHc4aq8xTwU7ZtqcfZvmiHtCpqW/0NUxKzwVuSbYL4mhyjkLRuyI8CtVmmrs+ZG6vUWV/Ky4s+m047TY3dxafI+5RJbMqfJtEmO0bFzSZbWLTmMkCVjmcR1h37fVRrNmTXGDySYbRg/mWDZrLamSNDo3BzTqINVXThKDxJYZPjOMlmLyZgsTI5dpYf4uXmPwhdHol/BE5/WfWkVGJSsEbJ166P5EP2cf4AuWu+pLxfqdLT9OPgjPCKNHILWbDkNtnxyPd85zj4krqq4bsEvsjmbJb0m/uY4ngOBOYBBPEA5r1rK4GKaTyzeRp1D9FL/wCH+SpvhdneXn/Rb/Eod1+R8dp5Hsik7y0e9erZc+skefEod1lbemmj5GlsbAwEEEk4jQ7tgUinZsYyUpPJot2hKSaisGrYlZYK/JsugcBdaC/2WNNTxdkB6+CrtpSSq3erZP2fFu3e7Eb7aHZtHH0/5VGXRnCAIAgCA5FfXyif7WX8ZXUaf6UfBehzV/1ZeL9SIzWOYW18jWuZ2Q9k8vcuTfM6lHyz9kLwEe+vk832b/wlbaPqx8Ua7vpy8GciXUnMlzod8sh/v/2nqJrv+PL8eqJWi+vH8+jOi3tGXQSgayx9PulUFLxZF/dF5cswkvszkIXVHMnuCFz3BrRVzjQDLMnmsZSUU2+RlGLk8Is/3atX0LvFn+Sj++0d71/o3+53d30Po0YtX0J+8z/Jee+0d71/o99zv7vp/Zni0QtR1sa3m5vuqsHtChdfIyWgufTzLawaDGoM0gp81g/9j8FGt2n0gv2Sa9m99/o26z2dkTA1jaNaMgP1mVVTnKct6T4lnCEYLdiuBjvKyiaF7Dqe004HWD40WVVjrmproY21qyDi+pySWMtcWuFC0kEcQaFdRFqSTRzTTTaZKua3GGZkmwHrcWnI+S16ir2tbj/uTbRZ7OxSNi09vMOLImGooHupxHV8iT3hV+zaMZm/Bf8A0nbQuziC8f6NQVqVZvF+3LhsEYA60VHO/u7fma9yp9Nqd7VSfSXD+i31Gn3dMl2f6zR1clQbtoPe4bFJHIaCMF7fqe14H1VNtHTtzU49eH5LbQXpQcZdOJqN42syyvkOtxJ5DYO4UVrVWq4KC6FbbNzm5PqZrlsJmmZHsJBd9UZu8lhqLfZVuX+56GVFftLFH/cHVpXYW5CuoAegXMHSHqWIOaQ4AgjMHMd69TaeUeNJrDNYvDQiN1TE8x8CMbfWvmrGradkeE1nyK+zZ0JcYPHmU02hNoHZdG7vI9Qpcdp1PmmiNLZ1q5NMq7ZcNoiFXxOpvFHDy1KRDV0z4KX74EeemthziVqkmgtdHb2dZ5QQeo4gSDYRqrzCi6rTq6H3XIkaa91T+z5nVAVzZ0Jy3S35XLzH4Quj0X0InP6z60ioUsinXro/kQ/Zx/gC5W76kvF+p01P04+C9CTGeqOQWs2HG5mYXOadYJB7jRdZF5SZy8lhtM8gL08LX92rV9C7xZ/ko3vtHe9f6JHud3d9D6NGbX9C770f+Se+0d71/o99zv7vp/Zlj0StR/8AzDebm+4rB7QoXXyMlobn08yzsWgryf8AqyNaNzRiPich5qPZtSK+SP7N8Nmy/wCzNvu67o4GYI20Gs7STvJ2lVVtsrZb0mWdVUa44ieYXF7y4igGQC1mwnIAgCAIDkV9fKJ/tZfxldRp/pR8F6HNX/Vl4v1IjNY5hbXyNa5nZD2e73Lk3zOpR8s/ZC8BHvr5PN9m/wDCVto+rHxRru+nLwZyJdScyXOh3yyH+/8A2nqJrv8Ajy/HqiVovrx/PozqC5w6A5Nf13GCd7KZVqzi06vDV3LptNd7WtS69TnNRV7Kxx6dCDG8tIINCCCDuINVvaTWGaU2nlHS9H9I452gOIbLtacq8WnbyXO6nRzqeVxRfafVxtWHwZeBQyWF6CJb7zihFZHhvDWTybrK2V0zseILJrsthWsyZ5ue8haI+kaCAS4CuvqmlVlfS6p7rPKbVbHeRKYdY3LSbTQ9PLrwSCZo6r8ncHj4j0Ku9m3b0PZvmvQptoU7st9cn6mqqzK4+udXXn+WQXnI9LrRC7+mtDajqs67u7sjx9FD113s6mur4ErR1e0tXYuJ0uaIOaWuFQQQRwORXPJtPKL5pNYZyO9LEYZXxn2TlxBzB8KLqabVbBTXU5u2t1zcX0IwcRqNNnctmDXk+L08N80BuzCx07hm/Jn1Acz3keSpNpXb0lWunqXGz6cRc31NnElZCPmjPmfy9VWFkQL5v1lmfGJAcL8XWGdMNNm3WpNGlldFuPQj3amNMkpdSZY7wilFY3tdyOfhrC1WVTreJLBshbCazF5JK1mw8SyBoJcQANZOQHeiTbwjxtJZZyS9pWOmkdH2C4ltMsq7vNdTRGUa4qXPBzdzi7G48iKG1yGs5DvWzODXjJ2WEUaBwHouTlzZ1C5HMdL20tcvNp8WhdFoXmiJQaxYukU6lkU6ro3bWyWePCQS1jWuG0FoANfBczqq5Qtlnq8nRaayM61jsLMCmQUckHNdM7uMVoLgOpJ1m8/aHjn3roNBcrKkuq/1FFranCxvoyhU4hHQdGNJmPY2OZwbIBQE6ngas96otXopQk5wWV6f+F1pdZGSUZvj6m0BVxYBAYLXbWRCsj2sHE0/5WUISm8RWTCc4wWZPBFue+GWjGYwcLXBtTlXKtabFtv08qcKXNmum+NuXHoThrK0G8yIAgCAIDk2kUDmWmYOFKvc4cWvcXD1XTaWalTFrs9OBzmpi42yT7WQGaxzC3vkaVzOyHs93uXJs6k+WfsheAx3jCXxSMGtzHAcy0gLOuW7NPsZhZHeg0uw4+5pBIIoRkQdhXVZT4o5nGODLjQ75ZD/AH/7T1F13/Hl+PVEnRfXj+fRnTpJKUrvoucOgKvSG5W2mOmp7c2O3HceBUnTal0Tz06kfU6dXRx16HNLfYXwvLJGlpHgeIO0LoarY2R3osobK5VvdkiOthrJkN6zsFGyyAbsRWmVFUuLiv0bY32R4KTPsl7zu1zSH+4j0Raepcor9HrvsfOT/ZDzJ2knvJW3kjVzZ1TRixGGzRsdk7NzhuLiTTuqua1disuclyOh0tbrqUXzJcDqknj5KOSDzedibPE6N2pw17iMwe4rZVa65qa6Gu2tWQcWcottkdE90bxRzT47iOBXTV2RsipROcsrlCTjIwLYYnTdEbr6CAYh130c7hUZDuHmSuc1t/tbeHJcEX2jp9nXx5ss4LRie4eyMhzGv9cFEJZrunV0Y2CZg6zBR42lm/u9CVZbP1G5L2cuT5eJXa+jejvx5r0NBV4UxOua7jaJWxt1HNx3NGs/retF9yqg5M3UVO2aijqjsMUdAKBoAaOWQC5ltyeWdHFKKwjxd8ZAJOs5leHprv7QLA57GSNBIZixAbA6mfiPNWezbYxm4vqV20anKKkuhoQKuimJTLymGQlkA+u74rW6a3ziv0bFdYuUn+zFPanv7b3O+s4u9VlGEY/KkjyU5S+Z5MSzMDY9D7kdLI2V4pEw1FfacNQG8A61X67UqEXBc35E7RadzlvvkvM6LiFabVQl4aZp7dJJE7BUABslNgGp3LOh7lbbO1CWa5eK/oqtoUN/yL8/2aUrgqj3FK5pq1xad4JB8QsXFS4NGSbXFFtclvmdaIW9LIQXtqC9xBANTUV3VUbUVVRqk91cuwkUWWStit58+06HfF2MtEZY/m0jW12whUNF0qZqUS7upjbHdZzG9rqks78Mgy9lw7LhwPuXRUXwujmP6KC6idUsSRBW80kqz3jLGKMle0bg408NS1SprlxlFGyN1keTZkffNoOuaT7xHosVpql/1X6MnqLXzkyFI8k1cSTvJJPitySXI1N54s6NoPYHR2erhQvdiAOXVpQeOtUG0LVO3C6cC80FbhXl9eJdsdV7uFAoJNJCAIAgPJdRAQL1uaK0AdI3MdlwNHDv3cFvp1FlL/xZpu08LfmRR/uLHXKV/g34KZ8Un3URPhsM82bRKaNPJVhYn2AZBAesSAp720ZgncXEFrzrc00rzGoqVTrLalhcV2Mi3aSu15fB/YjXVoiyCVsrZHuLa5ENoatLdnNbLtfK2Dg0uJrq0Ma5qab4F3atg4+igk49B2HiPRAY7XZI5m4ZGte3js5HWFnCyVbzF4MJ1xmsSWTW7ZoNGc4pHM4EYx6gqwr2nNfMs+RAns6L+V48yAdBJfpWeDlv+KQ7rNPw2feRmh0DPtzD+1nvJ9yxltRdI+ZlHZj6y8i9urRqCAhwBc8anOzpyGoKDdrLbVhvC+xMq0ldbyuL+5MtNq9hmbtpGz81FJRIs0dBRAe605ICvvi5YrSBjGY7Lhk4fEcFvo1M6X/j+jRdp4Wr/Ip7v0KbHK17pMbWmoaW0zGqprn4KXbtGU4OKWM9ckWrZ8YT3m8rsNgt0+EYR2nZDgNpVaWJ6ssGFqAzA1yKA1q89DIpHF0bjETmQBibXgKinirCnaM4LElkgW6CE3mLwWGj1wtsrXdbG9xzdTDlsAFTktOq1Ur2uGEuhu02mVK7X2maR3SPoOy3zP696ikksA2gQHkOrkgKG8tD4JCS2sTj83s/dPuop1W0LYLD4r7kK3Q1zeVw8Cmk0Df7MzSOLSPeVLW1I9Yv9kV7Nl0kfY9A3+1M0cmk+8I9qR6Rf7C2bLrLyLawaGwMIL6ykfOyb90a+9Rbdo2y4R4eBJr0FceL4l1NOyMAZf0tGvw2BQG88yclgwWdjnOxuyOwbhuQE3EDke8FAUNv0PgkJLaxk/N1fdOQ7lOq2hbBYfHxIVmhqnxXDwK06BD6c0+z/wDpSPij7vn/AOGj4Yu95f8ApcXJo1FZzjBL36g47AddBsUTUayy5br4Ik0aSFTyuLLGW2UeGtGL53DkohLPcsTJWlrgHNOsEV8llGTi8xeGYyipLDRr1u0IhdnG50fDtjzz81Pr2lZH5lnyINmzq38rx5lY7QSTZKw82uHxUlbUh3WR/hs+8v0e4tA3e1M0cmE+pCxltRdI+Z6tmPrLyLm7dEoIiHGsjhqLtQP1Rl4qJdr7bFhcF9iXVoa4cebLW1WsN6rc37Bu5qETD3Y46DPXtQEhAEAQHwhAYHxOHZNEBhc6Xh4IAyF5NXmvDUEBNaEB8e2qAjvjeOy7xzQGIul3jw/NAZIYDWrjUoCVRAYH2faDQ8EBjLpBudzy9EB5Nrf9GPvfkgPBtUp1MaOdT8EB46GV/aeabhl6ICVZrIG6ggJSA+EIDA+Nw7J7kBidLLubzz+KAQWY1xONSgJgQHmRlUBgcZBqoeYQGFxldkaNHDX4oCTZoA0UCAzoDHJECgMDmyDUa880B4NqkHsA95CA8m1ybGAcySgMZEztbsI/pFPPWgMtnsAGZzO85lATmtogPEkQKAwOZINTq880BjM0u5vn8UB4LJXa3UH9OXnrQEmzWUNCA9SQVzGR4IDEekbqIPMIDybW/wCYPH8kB4NrlOpjRzJPwQHjBM7W6g/py89aAkWaxBvNASwEB9QBAEAQBAEAQBAEAQHxAEB9qgCA+IBRAKID6gCAj2S1tkxYa9U0NckBIQBAfEB9QHh8oFKkCpoK7SUB7QBAfEB9QBAEAQHyiAUQBAfUAQBAEB8QESz3ix8j4hXGztAjZwKAmIAgCA+UQCiA+oAgCAIAgCAIAgCAIAgCAqdJbxdDDVnacQ0HXSoJr5ICotb7TZejkfMZWuID2kaqiuXnuQEu/ryd0rIGSCKoxPkNBQZ5Z8vMICPd9tkEr4BP0wdG4seKVa6hpnn67kAsl9v/ANHI9zqysdgBIFakimWo0qfBAfTfjjYXSF1JQ7o6igOKoNabDhzQGO8rwlaYYnSmEFjXPkw1Jca5f8IC4uIOo6s7Z2ZYXClQc6g5nggM95l1BSQRDa46+ACAgXbbXCbo+k6VpGRpqOv3ICPdsMj3Shj8AxVJpUk1NB6oCbd9uc0yslOIxgmu8D9BAYIBPKwyiTDrwtAyy/XFAfZLye6zYwcLw4AkICVedpc2zh7TRxwZjjSqAh3uXOdZ6GjnUNdxOHNAW9ige0EPfjNddKUQESG0ObaXRuNWuFWV93n4IDBFeDv+vITVjTRg2VrRAYqT9H03S7MWGmWH01cEBktl5OMUT2nCXOo4ctaAkX5aXMDC00q7PiEB4vS0SGVkUbsFRUnx+CAsbKxzWgPdicNtKV3ZICgmnmtFokiik6JkeRIFSTq4HXXbsQHq6bzkZJNDO7GY2l4dtLRQnyIKArm3hJKx0xtTYiK4Iqt2bCK1z5FATJ7+k/0sTgAJZDhB2VBoSBxy8UBjtzrTZMEjpulaSA9pG8E5eBzyQEy+7wkL4oYHYXSCpdub/wAAoDA20TWaeOOWUyxyZAkUIOr1I2oD3dXy+0fV97EBHnvF800jRaG2eNhoMwC45g6yK6kBYaL3g+VsjXuxljqB49oZ09PMIC8QBAEAQBAEAQBAEAQBAEAQBAEBS6U2F80bRGMRDw4ioGVCNvNAedJ7BJLC1sYxODgSKgZUI2oDDf8AdD3SMmjY2QgAOjdSjgK558/IIDPcrZMRrZmWdlNmHE47NWzWgIFo0febT1f5DnCR+YoC2ppTmTTmgPk2j7zav+w53SOzFMQ2U/WRQFnfZlqMMDJ46Zg0qHd+xAR9GLtkjMr3tEYeRhYDUAAk+9AS75sb3ljmgPw62nagMVjsr3TCR0YiaBQAUzPdzQHzoJYZHmNmNjzWlaEH9EoDLYLvcekdLk6QEUGdAf15ICPAy0RNMbWBwzwuqMq96Aztuk/6cx16x63Cu73ICLLDaJGNiLAAKAuqNTcggJd6WF56J0YqY6ZHKoFPggJtikkcCZGhhrkAa5cUBXaRUAY9po9poKayD+vNAZoLt/h+jORcKn6xz9wQEQNtHR9D0YpTDiqOz4oCRa7qJgaxpq5mY2VOdfVAYJYZpiwPZga01cajNAS57K42lkgHVDaE5ZHPZ3oCzQGlWKWZlqtLoWCSj3Ym1pUF5oQgLS6brkc+Wa0DC6RpZhBBo00B8gEBXwXbLASw2WO0CvVecFe+vvQFlet1yTQMyayVhxBrcmj+kHlTwQES1QWq1YI5IhEwEF7qg1IFMhXiUBjv1rxbIeiAxhgwg6jTFkeYyQEiOyz2ieOSaMRMjzAqCSdfqB4ID1JZZ4rW+WOMSNkAB6wbTVWvggI9qul8Uz3tgZaI3mtHYatJzyrxJQF3cwfgOOJkOfVY2mQptplVAWKAIAgCAIAgCAIAgCAIAgCAIAgCAIAgCAIAgCAIAgCAIAgCAIAgCAICK674y/pC3rb89Y4akBKQBAEAQBAEBGgsLGPe9raOf2jnn3ICSgCAIAgI0thY6Rshb12dk57a+OtASUAQBAEAQBAEAQBAEAQBAEAQBAEAQBAEAQBAEAQBAEAQBAEAQBAEAQBAEAQBAEAQBAEAQBAEAQBAEAQBAEAQBAEAQBAEAQBAEAQBAE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data:image/jpeg;base64,/9j/4AAQSkZJRgABAQAAAQABAAD/2wCEAAkGBxQTEhQUEhQVFBQXGBQXFBgXFhQUGBcVFBQWFhccFxYcHSggGBwlHRQWITEhJSkrLi4uFx8zODMsNygtLisBCgoKDg0OGhAQGywkICQsLCwsLCwsLCw0LCwsLCwsLCwsLCwsLCwsLCwsLCwsLCwsLCwsLCwsLCwsLCwsLCwsLP/AABEIAIIBhQMBEQACEQEDEQH/xAAbAAEAAgMBAQAAAAAAAAAAAAAABAUDBgcCAf/EAEUQAAEDAQQGBwMJBwMFAQAAAAEAAgMRBAUSIQYxQVFhcRMiMoGRobFCwdE0UlNyc5Ky4fAHFiQzYoLSFLPxI2OiwuJD/8QAGgEBAAIDAQAAAAAAAAAAAAAAAAQFAgMGAf/EADMRAAICAQEFBQgCAgMBAAAAAAABAgMRBAUSITFBUVJxobETFBUyM2GBkSPRIvA0QuHB/9oADAMBAAIRAxEAPwDuKAIAgCAIAgCAIAgCAIAgCAIAgCAIAgCAIAgCAIAgCAIAgCAIAgCAIAgCAIAgCAIAgCAIAgCAIAgCAIAgCAIAgCAIAgCAIAgCAIAgCAIAgCAIAgCAIAgCAIAgCAIAgCAIAgCAIAgCAIAgNZvTSV8UrmBjSGkZkncCp9OjjOCk2QbdW4TccGW7NKGyODZG4Ccga1BPhksbdFKCzF5MqtZGTxJYNgqoRMAQH1AEAQBAEAQBAEAQBAEAQBAEAQBAEAQBAEAQBAEAQBAEAQBAEAQBAEAQBAEAQBAEAQBAEAQBAEAKA57pH8pk5j8IV3pfoxKbU/VZWKQaDpthfWJhOssaT3tC5+xYm192XtbzBP7GSB1QsDMyIAgCAIAgCAIAgCAIAgCAIDDaLSxgxPcGjeTRZRjKTxFZMZSUVmTKa0aVwtyaHv4gADzNfJSo6Gx88Iiy1ta5ZZH/AHwb9E77w+C2e4PvGHvy7CTZtKoXZOxM5gEeIK1z0VkeXE2R1lb58C6hna8AtIcDqINQokouLwyVGSksoyLw9CAIDHNM1gq4ho3k0C9inJ4R45KKyymtOlULcm4n/VAA8SQpUNFY+fAiy1la5cSL++DfonfeHwW34fLvGv35dhKsulMLsnYmfWFR4ha56KyPLibIayt8+BdRShwBaQQdRBqFEaaeGSk01lCaUNaXHUASabgKpFZeA3hZKb96oP6/uqV7lb9v2RvfK/uTrBesU38t1TuOR8CtNlM6/mRtruhZ8rJtVqNp9QHiSUN7RA5kBepN8jxtLmfGTtd2XNPIgo4tc0eKSfJmReGQQBAUlo0nhY5zSHktJBoG0qO9S46OyST4EWWrri2uJJu++4pjhaSHbnChPLetdunsrWWuBnXqIWPCLJaDeYbTa2RjE9waOJ/VVlCEpvEVkxlOMVlsprRpZCMmh7+QAHma+Slx0Nj54RFlrYLllkf98G/RO+8Pgs/h77xh78uwlWXSqF2Tg5nMAjxBWueisjy4myGsrfPgXUUocAWkEHUQahRGmnhkpNNZR6K8PTn2kfymTmPwhXel+lEptT9VlYpBoOmXZ/Ji+oz8IXP2/PLxZe1fJHwR6snZWBmZ0B5e8AVJAA1k5BEs8EeN4Ke1aTQMyBLz/SMvEkBSoaO2XPh4kaerrj9/AhHTBv0TvvBbvh8u8avfo9hns+lkLu017OJAI8s/JYS0Ni5cTOOtg+fAu7PaWvGJjg4bwaqJKLi8SWCVGSkspmRYmR9QBAEAQBAV19Xo2CPEc3HJrd5+C3UUu2WFy6mm65VRyc/ttvfK7E91T5DkNiu66o1rESmnZKbzIj41swY5HSJg8yMaYPcky7b0fC7Ew5e03Y7n8VqtpjasM2V3SreUdCu23NmjD26jrG0HaCqO2t1ycWXNVisjvIlBazYQb4vNsEeJ2ZOTW/OPw4rbTTK2WEabrlVHLNAvC8nzOxPdXcNg5BXdVMa1iJT2XSseZETGtuDDJlMT9eF1ORWOY9p7uy7DFjWWDzJPuq93wOq01b7Tdh+B4rRdp42rD59ptqvlW+H6Og2W0NmjDm5tcPyIKpJwcJYfNFzGSnHK5M5nO3C5zT7JI8DRdBF7yTKKSw2j7ZrUY3te3W01CTgpxcWIzcXvI6iHAtqNRFR3jJc61h4Zfp5WT7GaheHpp+nNq68ce4Fx5nIeQPirTZ8ODkVmunxUTWWyEGoNDvGRVg1nmQU8cjeNE72dKxzHmr2Uz2lp1V4inoqfWUKuSlHky10lzmmpc0X1c1DJh5nkDWlx1AEnuFV6k5NJHknhZOWPmLiSdZJJ5nNdGopLBz7ll5J1wVNoiA14ge4ZnyBWnU4VUs9ht0/G2ODdr9vYWdldbjkwbzvPAKo09Dtljp1LW+5VRz1NAtdtfI7E9xceOzkNiu4VxgsRRTzslN5kzBjWeDDJ6Fdx815wPTzjXuBku9FrzdHM1leo8gEbidRHeoespU4OXVErS3OM1HozflTFuc50ld/Ey8x+EK90i/hiUupf8rKzGpGCPk6hdn8mL6jPwhc7b9SXiy+q+SPgj1ZOysDYebfbGxML3mgHiTsA4rOut2S3YmFlihHeZz+9r5fO7rGjfZaNQ57yrunTxqXDn2lNbfKx8eRX41vwasmURPpXC6n1Sscx7T3EuwxlyyweZJFgvB8LsTDTeNh4ELXZVGxYkZ12yg8xOhXTeLZ4w9uWxw3HaFR3VOqW6y5ptVkd5E0FajafUAQBAEBznTC3Y7Q5uyPqjnrd5+ivdDVu1J9vEpNZZvWtdhSY1MwRcm9aM6PsEbZJWhz3AEAioaDqy3qm1eqk5OEXhLzLfS6aKipSXFl+Yoz1aMPCjT5KCpSXHJMcU+aNU0suFrGdNEMIFMbRqodo3bFZ6LVSlLcnx7Cu1emUVvwNRxq0wVuTZ9BLdSV0R1PFR9Zv5eirto1Zgp9hP0Fn+bj2m8qnLY5ppNeZlndn1WHC3u1nvNfJX+ko9nWu18yi1V2/Y+xFWwkkAZkkAcSVJeEssjrLeEdHuO4WQNBIDpPacRWh3N3BUGo1UrX2LsLyjTRrXHmXFFGJJrWl10sMTpWtDXszJApiFQDXep+ivkpqD5Mg6yiLg5rmjRMausFRk3LQG1kiSPdRw78j6BVO0q0nGX4LPZ88px/JS6WQdHaX7nUeO8Z+YKl6KW/SvtwIurju2v78SnxqXgjZOl6MWrpLNGdoGE825fBc9q4bl0l+S90s9+pMs2toFHJBzHSC29JaJHbA4tHJuXur3rotNVuVRX+8Sg1Fm/Y2V+Nb8GnJdaIW3BaWg6ngs7zmPMDxUPXVb1LfZxJWjs3bUu3gdFc3UqIuyn0vtXR2Z+91GDv1+QKl6KG/cvtxIusnu1P78DnGNX2CkybPoJZsUr5NjG0HN/5A+KrtozxBR7SfoI5m5dhG01tJNpLdjWtA78z6+S2aCCVOe0w108247Chxqbgh5OhaMXVE2GOTC1z3NDi4gGlc6DdTUqLV3zdjjnCXDBc6WmCgpY4svQwbh4KHlkvBgtFhjf22MdzaD5rONk4/K2jGVcZc0U8mizBLHJEcOF7XFpzBAIJptBUpa2Tg4z45XMivRxU1KPDDNhUImnM9KX/xUvMfhC6DRr+GJRap/wA0iqxqTgj5Or3V/Ji+zj/CFzV31JeL9Toavkj4IyWUdULWbDRtNbyxzdED1Y9fFxFT4DLxV1oKVGG++b9Cn1129PcXJGu41PwQsm+6M3A1jGySNDpHCoBFQwHVlv4qk1WqlOTjF4S8y402mUY70uZsYCgk0p9ILnZLG40AkAJa4Chyzod4UnTaiVc0uhG1FEZxbxxOb9IugwUeTZdBbWRM6PY5pP8Ac0/AlV+0a8wUuwnaCf8Am49pvLzmFTFue0AQBAEByO+nfxE/2sv4yunoX8UPBehzd7/kl4v1IjTmOYW1o1rmdicKMy2Ny8Fyj5nTrkV1hu0AA7ddV4eki/GVs8wP0b/JpK26d4tj4o1XrNcvBnJMS6jBzeS60Od/GQ/3/wC09RNcv4Jfj1RK0b/nj+fRnR7fNgie75rXHwBKoK4700u1l5ZLdi2cexLqcHM5Jd12oRzRvcCWtcCQKVNOa13VudbiupsqsUJqT6G5fv3D9FL/AOH+SqvhdneXmWnxKHdfl/Z4dp5HsheeZaPivVsufeR58Sh3WU996WPnYY2tDGHtZ1JFa0rsClUaCNUt5vLIt+ulZHdSwjXsSnYIWTcf2eWc1lk2Ua0cTWp9yqdqTX+MfyWmzYv/ACkZ/wBoNjqyOUeyS13J2Y8x5rDZlmJOD68TPaNeYqa6GjYlc4KjJun7PbdnJCfrt8mu/wDVVO06vln+C02dZzh+TZb+tvQwSP2hpDfrHIeZVfp6/aWxiT9RZ7OtyOT4l02DncmR0Tg1ryOq4uAO8tpX8QXiacnHqj1ppKXaeYpi1wcNbSCOYNR6JKKksM8jLDyddu+1CWNkjdTmg+IzC5eyDrm4vodLXNTipLqaZ+0C3VkZENTRid9Z2Q8h5q22ZViLm+vAq9o25kodnE1PErTBW5OmaHWLo7M2oo5/XPfq8qLnddZv3PHJcC+0de5Us9eJr2nt3ubIJgKscAHHc4aq8xTwU7ZtqcfZvmiHtCpqW/0NUxKzwVuSbYL4mhyjkLRuyI8CtVmmrs+ZG6vUWV/Ky4s+m047TY3dxafI+5RJbMqfJtEmO0bFzSZbWLTmMkCVjmcR1h37fVRrNmTXGDySYbRg/mWDZrLamSNDo3BzTqINVXThKDxJYZPjOMlmLyZgsTI5dpYf4uXmPwhdHol/BE5/WfWkVGJSsEbJ166P5EP2cf4AuWu+pLxfqdLT9OPgjPCKNHILWbDkNtnxyPd85zj4krqq4bsEvsjmbJb0m/uY4ngOBOYBBPEA5r1rK4GKaTyzeRp1D9FL/wCH+SpvhdneXn/Rb/Eod1+R8dp5Hsik7y0e9erZc+skefEod1lbemmj5GlsbAwEEEk4jQ7tgUinZsYyUpPJot2hKSaisGrYlZYK/JsugcBdaC/2WNNTxdkB6+CrtpSSq3erZP2fFu3e7Eb7aHZtHH0/5VGXRnCAIAgCA5FfXyif7WX8ZXUaf6UfBehzV/1ZeL9SIzWOYW18jWuZ2Q9k8vcuTfM6lHyz9kLwEe+vk832b/wlbaPqx8Ua7vpy8GciXUnMlzod8sh/v/2nqJrv+PL8eqJWi+vH8+jOi3tGXQSgayx9PulUFLxZF/dF5cswkvszkIXVHMnuCFz3BrRVzjQDLMnmsZSUU2+RlGLk8Is/3atX0LvFn+Sj++0d71/o3+53d30Po0YtX0J+8z/Jee+0d71/o99zv7vp/Zni0QtR1sa3m5vuqsHtChdfIyWgufTzLawaDGoM0gp81g/9j8FGt2n0gv2Sa9m99/o26z2dkTA1jaNaMgP1mVVTnKct6T4lnCEYLdiuBjvKyiaF7Dqe004HWD40WVVjrmproY21qyDi+pySWMtcWuFC0kEcQaFdRFqSTRzTTTaZKua3GGZkmwHrcWnI+S16ir2tbj/uTbRZ7OxSNi09vMOLImGooHupxHV8iT3hV+zaMZm/Bf8A0nbQuziC8f6NQVqVZvF+3LhsEYA60VHO/u7fma9yp9Nqd7VSfSXD+i31Gn3dMl2f6zR1clQbtoPe4bFJHIaCMF7fqe14H1VNtHTtzU49eH5LbQXpQcZdOJqN42syyvkOtxJ5DYO4UVrVWq4KC6FbbNzm5PqZrlsJmmZHsJBd9UZu8lhqLfZVuX+56GVFftLFH/cHVpXYW5CuoAegXMHSHqWIOaQ4AgjMHMd69TaeUeNJrDNYvDQiN1TE8x8CMbfWvmrGradkeE1nyK+zZ0JcYPHmU02hNoHZdG7vI9Qpcdp1PmmiNLZ1q5NMq7ZcNoiFXxOpvFHDy1KRDV0z4KX74EeemthziVqkmgtdHb2dZ5QQeo4gSDYRqrzCi6rTq6H3XIkaa91T+z5nVAVzZ0Jy3S35XLzH4Quj0X0InP6z60ioUsinXro/kQ/Zx/gC5W76kvF+p01P04+C9CTGeqOQWs2HG5mYXOadYJB7jRdZF5SZy8lhtM8gL08LX92rV9C7xZ/ko3vtHe9f6JHud3d9D6NGbX9C770f+Se+0d71/o99zv7vp/Zlj0StR/8AzDebm+4rB7QoXXyMlobn08yzsWgryf8AqyNaNzRiPich5qPZtSK+SP7N8Nmy/wCzNvu67o4GYI20Gs7STvJ2lVVtsrZb0mWdVUa44ieYXF7y4igGQC1mwnIAgCAIDkV9fKJ/tZfxldRp/pR8F6HNX/Vl4v1IjNY5hbXyNa5nZD2e73Lk3zOpR8s/ZC8BHvr5PN9m/wDCVto+rHxRru+nLwZyJdScyXOh3yyH+/8A2nqJrv8Ajy/HqiVovrx/PozqC5w6A5Nf13GCd7KZVqzi06vDV3LptNd7WtS69TnNRV7Kxx6dCDG8tIINCCCDuINVvaTWGaU2nlHS9H9I452gOIbLtacq8WnbyXO6nRzqeVxRfafVxtWHwZeBQyWF6CJb7zihFZHhvDWTybrK2V0zseILJrsthWsyZ5ue8haI+kaCAS4CuvqmlVlfS6p7rPKbVbHeRKYdY3LSbTQ9PLrwSCZo6r8ncHj4j0Ku9m3b0PZvmvQptoU7st9cn6mqqzK4+udXXn+WQXnI9LrRC7+mtDajqs67u7sjx9FD113s6mur4ErR1e0tXYuJ0uaIOaWuFQQQRwORXPJtPKL5pNYZyO9LEYZXxn2TlxBzB8KLqabVbBTXU5u2t1zcX0IwcRqNNnctmDXk+L08N80BuzCx07hm/Jn1Acz3keSpNpXb0lWunqXGz6cRc31NnElZCPmjPmfy9VWFkQL5v1lmfGJAcL8XWGdMNNm3WpNGlldFuPQj3amNMkpdSZY7wilFY3tdyOfhrC1WVTreJLBshbCazF5JK1mw8SyBoJcQANZOQHeiTbwjxtJZZyS9pWOmkdH2C4ltMsq7vNdTRGUa4qXPBzdzi7G48iKG1yGs5DvWzODXjJ2WEUaBwHouTlzZ1C5HMdL20tcvNp8WhdFoXmiJQaxYukU6lkU6ro3bWyWePCQS1jWuG0FoANfBczqq5Qtlnq8nRaayM61jsLMCmQUckHNdM7uMVoLgOpJ1m8/aHjn3roNBcrKkuq/1FFranCxvoyhU4hHQdGNJmPY2OZwbIBQE6ngas96otXopQk5wWV6f+F1pdZGSUZvj6m0BVxYBAYLXbWRCsj2sHE0/5WUISm8RWTCc4wWZPBFue+GWjGYwcLXBtTlXKtabFtv08qcKXNmum+NuXHoThrK0G8yIAgCAIDk2kUDmWmYOFKvc4cWvcXD1XTaWalTFrs9OBzmpi42yT7WQGaxzC3vkaVzOyHs93uXJs6k+WfsheAx3jCXxSMGtzHAcy0gLOuW7NPsZhZHeg0uw4+5pBIIoRkQdhXVZT4o5nGODLjQ75ZD/AH/7T1F13/Hl+PVEnRfXj+fRnTpJKUrvoucOgKvSG5W2mOmp7c2O3HceBUnTal0Tz06kfU6dXRx16HNLfYXwvLJGlpHgeIO0LoarY2R3osobK5VvdkiOthrJkN6zsFGyyAbsRWmVFUuLiv0bY32R4KTPsl7zu1zSH+4j0Raepcor9HrvsfOT/ZDzJ2knvJW3kjVzZ1TRixGGzRsdk7NzhuLiTTuqua1disuclyOh0tbrqUXzJcDqknj5KOSDzedibPE6N2pw17iMwe4rZVa65qa6Gu2tWQcWcottkdE90bxRzT47iOBXTV2RsipROcsrlCTjIwLYYnTdEbr6CAYh130c7hUZDuHmSuc1t/tbeHJcEX2jp9nXx5ss4LRie4eyMhzGv9cFEJZrunV0Y2CZg6zBR42lm/u9CVZbP1G5L2cuT5eJXa+jejvx5r0NBV4UxOua7jaJWxt1HNx3NGs/retF9yqg5M3UVO2aijqjsMUdAKBoAaOWQC5ltyeWdHFKKwjxd8ZAJOs5leHprv7QLA57GSNBIZixAbA6mfiPNWezbYxm4vqV20anKKkuhoQKuimJTLymGQlkA+u74rW6a3ziv0bFdYuUn+zFPanv7b3O+s4u9VlGEY/KkjyU5S+Z5MSzMDY9D7kdLI2V4pEw1FfacNQG8A61X67UqEXBc35E7RadzlvvkvM6LiFabVQl4aZp7dJJE7BUABslNgGp3LOh7lbbO1CWa5eK/oqtoUN/yL8/2aUrgqj3FK5pq1xad4JB8QsXFS4NGSbXFFtclvmdaIW9LIQXtqC9xBANTUV3VUbUVVRqk91cuwkUWWStit58+06HfF2MtEZY/m0jW12whUNF0qZqUS7upjbHdZzG9rqks78Mgy9lw7LhwPuXRUXwujmP6KC6idUsSRBW80kqz3jLGKMle0bg408NS1SprlxlFGyN1keTZkffNoOuaT7xHosVpql/1X6MnqLXzkyFI8k1cSTvJJPitySXI1N54s6NoPYHR2erhQvdiAOXVpQeOtUG0LVO3C6cC80FbhXl9eJdsdV7uFAoJNJCAIAgPJdRAQL1uaK0AdI3MdlwNHDv3cFvp1FlL/xZpu08LfmRR/uLHXKV/g34KZ8Un3URPhsM82bRKaNPJVhYn2AZBAesSAp720ZgncXEFrzrc00rzGoqVTrLalhcV2Mi3aSu15fB/YjXVoiyCVsrZHuLa5ENoatLdnNbLtfK2Dg0uJrq0Ma5qab4F3atg4+igk49B2HiPRAY7XZI5m4ZGte3js5HWFnCyVbzF4MJ1xmsSWTW7ZoNGc4pHM4EYx6gqwr2nNfMs+RAns6L+V48yAdBJfpWeDlv+KQ7rNPw2feRmh0DPtzD+1nvJ9yxltRdI+ZlHZj6y8i9urRqCAhwBc8anOzpyGoKDdrLbVhvC+xMq0ldbyuL+5MtNq9hmbtpGz81FJRIs0dBRAe605ICvvi5YrSBjGY7Lhk4fEcFvo1M6X/j+jRdp4Wr/Ip7v0KbHK17pMbWmoaW0zGqprn4KXbtGU4OKWM9ckWrZ8YT3m8rsNgt0+EYR2nZDgNpVaWJ6ssGFqAzA1yKA1q89DIpHF0bjETmQBibXgKinirCnaM4LElkgW6CE3mLwWGj1wtsrXdbG9xzdTDlsAFTktOq1Ur2uGEuhu02mVK7X2maR3SPoOy3zP696ikksA2gQHkOrkgKG8tD4JCS2sTj83s/dPuop1W0LYLD4r7kK3Q1zeVw8Cmk0Df7MzSOLSPeVLW1I9Yv9kV7Nl0kfY9A3+1M0cmk+8I9qR6Rf7C2bLrLyLawaGwMIL6ykfOyb90a+9Rbdo2y4R4eBJr0FceL4l1NOyMAZf0tGvw2BQG88yclgwWdjnOxuyOwbhuQE3EDke8FAUNv0PgkJLaxk/N1fdOQ7lOq2hbBYfHxIVmhqnxXDwK06BD6c0+z/wDpSPij7vn/AOGj4Yu95f8ApcXJo1FZzjBL36g47AddBsUTUayy5br4Ik0aSFTyuLLGW2UeGtGL53DkohLPcsTJWlrgHNOsEV8llGTi8xeGYyipLDRr1u0IhdnG50fDtjzz81Pr2lZH5lnyINmzq38rx5lY7QSTZKw82uHxUlbUh3WR/hs+8v0e4tA3e1M0cmE+pCxltRdI+Z6tmPrLyLm7dEoIiHGsjhqLtQP1Rl4qJdr7bFhcF9iXVoa4cebLW1WsN6rc37Bu5qETD3Y46DPXtQEhAEAQHwhAYHxOHZNEBhc6Xh4IAyF5NXmvDUEBNaEB8e2qAjvjeOy7xzQGIul3jw/NAZIYDWrjUoCVRAYH2faDQ8EBjLpBudzy9EB5Nrf9GPvfkgPBtUp1MaOdT8EB46GV/aeabhl6ICVZrIG6ggJSA+EIDA+Nw7J7kBidLLubzz+KAQWY1xONSgJgQHmRlUBgcZBqoeYQGFxldkaNHDX4oCTZoA0UCAzoDHJECgMDmyDUa880B4NqkHsA95CA8m1ybGAcySgMZEztbsI/pFPPWgMtnsAGZzO85lATmtogPEkQKAwOZINTq880BjM0u5vn8UB4LJXa3UH9OXnrQEmzWUNCA9SQVzGR4IDEekbqIPMIDybW/wCYPH8kB4NrlOpjRzJPwQHjBM7W6g/py89aAkWaxBvNASwEB9QBAEAQBAEAQBAEAQHxAEB9qgCA+IBRAKID6gCAj2S1tkxYa9U0NckBIQBAfEB9QHh8oFKkCpoK7SUB7QBAfEB9QBAEAQHyiAUQBAfUAQBAEB8QESz3ix8j4hXGztAjZwKAmIAgCA+UQCiA+oAgCAIAgCAIAgCAIAgCAqdJbxdDDVnacQ0HXSoJr5ICotb7TZejkfMZWuID2kaqiuXnuQEu/ryd0rIGSCKoxPkNBQZ5Z8vMICPd9tkEr4BP0wdG4seKVa6hpnn67kAsl9v/ANHI9zqysdgBIFakimWo0qfBAfTfjjYXSF1JQ7o6igOKoNabDhzQGO8rwlaYYnSmEFjXPkw1Jca5f8IC4uIOo6s7Z2ZYXClQc6g5nggM95l1BSQRDa46+ACAgXbbXCbo+k6VpGRpqOv3ICPdsMj3Shj8AxVJpUk1NB6oCbd9uc0yslOIxgmu8D9BAYIBPKwyiTDrwtAyy/XFAfZLye6zYwcLw4AkICVedpc2zh7TRxwZjjSqAh3uXOdZ6GjnUNdxOHNAW9ige0EPfjNddKUQESG0ObaXRuNWuFWV93n4IDBFeDv+vITVjTRg2VrRAYqT9H03S7MWGmWH01cEBktl5OMUT2nCXOo4ctaAkX5aXMDC00q7PiEB4vS0SGVkUbsFRUnx+CAsbKxzWgPdicNtKV3ZICgmnmtFokiik6JkeRIFSTq4HXXbsQHq6bzkZJNDO7GY2l4dtLRQnyIKArm3hJKx0xtTYiK4Iqt2bCK1z5FATJ7+k/0sTgAJZDhB2VBoSBxy8UBjtzrTZMEjpulaSA9pG8E5eBzyQEy+7wkL4oYHYXSCpdub/wAAoDA20TWaeOOWUyxyZAkUIOr1I2oD3dXy+0fV97EBHnvF800jRaG2eNhoMwC45g6yK6kBYaL3g+VsjXuxljqB49oZ09PMIC8QBAEAQBAEAQBAEAQBAEAQBAEBS6U2F80bRGMRDw4ioGVCNvNAedJ7BJLC1sYxODgSKgZUI2oDDf8AdD3SMmjY2QgAOjdSjgK558/IIDPcrZMRrZmWdlNmHE47NWzWgIFo0febT1f5DnCR+YoC2ppTmTTmgPk2j7zav+w53SOzFMQ2U/WRQFnfZlqMMDJ46Zg0qHd+xAR9GLtkjMr3tEYeRhYDUAAk+9AS75sb3ljmgPw62nagMVjsr3TCR0YiaBQAUzPdzQHzoJYZHmNmNjzWlaEH9EoDLYLvcekdLk6QEUGdAf15ICPAy0RNMbWBwzwuqMq96Aztuk/6cx16x63Cu73ICLLDaJGNiLAAKAuqNTcggJd6WF56J0YqY6ZHKoFPggJtikkcCZGhhrkAa5cUBXaRUAY9po9poKayD+vNAZoLt/h+jORcKn6xz9wQEQNtHR9D0YpTDiqOz4oCRa7qJgaxpq5mY2VOdfVAYJYZpiwPZga01cajNAS57K42lkgHVDaE5ZHPZ3oCzQGlWKWZlqtLoWCSj3Ym1pUF5oQgLS6brkc+Wa0DC6RpZhBBo00B8gEBXwXbLASw2WO0CvVecFe+vvQFlet1yTQMyayVhxBrcmj+kHlTwQES1QWq1YI5IhEwEF7qg1IFMhXiUBjv1rxbIeiAxhgwg6jTFkeYyQEiOyz2ieOSaMRMjzAqCSdfqB4ID1JZZ4rW+WOMSNkAB6wbTVWvggI9qul8Uz3tgZaI3mtHYatJzyrxJQF3cwfgOOJkOfVY2mQptplVAWKAIAgCAIAgCAIAgCAIAgCAIAgCAIAgCAIAgCAIAgCAIAgCAIAgCAICK674y/pC3rb89Y4akBKQBAEAQBAEBGgsLGPe9raOf2jnn3ICSgCAIAgI0thY6Rshb12dk57a+OtASUAQBAEAQBAEAQBAEAQBAEAQBAEAQBAEAQBAEAQBAEAQBAEAQBAEAQBAEAQBAEAQBAEAQBAEAQBAEAQBAEAQBAEAQBAEAQBAEAQBAEB//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jpeg;base64,/9j/4AAQSkZJRgABAQAAAQABAAD/2wCEAAkGBxQTEhQUEhQVFBQXGBQXFBgXFhQUGBcVFBQWFhccFxYcHSggGBwlHRQWITEhJSkrLi4uFx8zODMsNygtLisBCgoKDg0OGhAQGywkICQsLCwsLCwsLCw0LCwsLCwsLCwsLCwsLCwsLCwsLCwsLCwsLCwsLCwsLCwsLCwsLCwsLP/AABEIAIIBhQMBEQACEQEDEQH/xAAbAAEAAgMBAQAAAAAAAAAAAAAABAUDBgcCAf/EAEUQAAEDAQQGBwMJBwMFAQAAAAEAAgMRBAUSIQYxQVFhcRMiMoGRobFCwdE0UlNyc5Ky4fAHFiQzYoLSFLPxI2OiwuJD/8QAGgEBAAIDAQAAAAAAAAAAAAAAAAQFAgMGAf/EADMRAAICAQEFBQgCAgMBAAAAAAABAgMRBAUSITFBUVJxobETFBUyM2GBkSPRIvA0QuHB/9oADAMBAAIRAxEAPwDuKAIAgCAIAgCAIAgCAIAgCAIAgCAIAgCAIAgCAIAgCAIAgCAIAgCAIAgCAIAgCAIAgCAIAgCAIAgCAIAgCAIAgCAIAgCAIAgCAIAgCAIAgCAIAgCAIAgCAIAgCAIAgCAIAgCAIAgCAIAgNZvTSV8UrmBjSGkZkncCp9OjjOCk2QbdW4TccGW7NKGyODZG4Ccga1BPhksbdFKCzF5MqtZGTxJYNgqoRMAQH1AEAQBAEAQBAEAQBAEAQBAEAQBAEAQBAEAQBAEAQBAEAQBAEAQBAEAQBAEAQBAEAQBAEAQBAEAKA57pH8pk5j8IV3pfoxKbU/VZWKQaDpthfWJhOssaT3tC5+xYm192XtbzBP7GSB1QsDMyIAgCAIAgCAIAgCAIAgCAIDDaLSxgxPcGjeTRZRjKTxFZMZSUVmTKa0aVwtyaHv4gADzNfJSo6Gx88Iiy1ta5ZZH/AHwb9E77w+C2e4PvGHvy7CTZtKoXZOxM5gEeIK1z0VkeXE2R1lb58C6hna8AtIcDqINQokouLwyVGSksoyLw9CAIDHNM1gq4ho3k0C9inJ4R45KKyymtOlULcm4n/VAA8SQpUNFY+fAiy1la5cSL++DfonfeHwW34fLvGv35dhKsulMLsnYmfWFR4ha56KyPLibIayt8+BdRShwBaQQdRBqFEaaeGSk01lCaUNaXHUASabgKpFZeA3hZKb96oP6/uqV7lb9v2RvfK/uTrBesU38t1TuOR8CtNlM6/mRtruhZ8rJtVqNp9QHiSUN7RA5kBepN8jxtLmfGTtd2XNPIgo4tc0eKSfJmReGQQBAUlo0nhY5zSHktJBoG0qO9S46OyST4EWWrri2uJJu++4pjhaSHbnChPLetdunsrWWuBnXqIWPCLJaDeYbTa2RjE9waOJ/VVlCEpvEVkxlOMVlsprRpZCMmh7+QAHma+Slx0Nj54RFlrYLllkf98G/RO+8Pgs/h77xh78uwlWXSqF2Tg5nMAjxBWueisjy4myGsrfPgXUUocAWkEHUQahRGmnhkpNNZR6K8PTn2kfymTmPwhXel+lEptT9VlYpBoOmXZ/Ji+oz8IXP2/PLxZe1fJHwR6snZWBmZ0B5e8AVJAA1k5BEs8EeN4Ke1aTQMyBLz/SMvEkBSoaO2XPh4kaerrj9/AhHTBv0TvvBbvh8u8avfo9hns+lkLu017OJAI8s/JYS0Ni5cTOOtg+fAu7PaWvGJjg4bwaqJKLi8SWCVGSkspmRYmR9QBAEAQBAV19Xo2CPEc3HJrd5+C3UUu2WFy6mm65VRyc/ttvfK7E91T5DkNiu66o1rESmnZKbzIj41swY5HSJg8yMaYPcky7b0fC7Ew5e03Y7n8VqtpjasM2V3SreUdCu23NmjD26jrG0HaCqO2t1ycWXNVisjvIlBazYQb4vNsEeJ2ZOTW/OPw4rbTTK2WEabrlVHLNAvC8nzOxPdXcNg5BXdVMa1iJT2XSseZETGtuDDJlMT9eF1ORWOY9p7uy7DFjWWDzJPuq93wOq01b7Tdh+B4rRdp42rD59ptqvlW+H6Og2W0NmjDm5tcPyIKpJwcJYfNFzGSnHK5M5nO3C5zT7JI8DRdBF7yTKKSw2j7ZrUY3te3W01CTgpxcWIzcXvI6iHAtqNRFR3jJc61h4Zfp5WT7GaheHpp+nNq68ce4Fx5nIeQPirTZ8ODkVmunxUTWWyEGoNDvGRVg1nmQU8cjeNE72dKxzHmr2Uz2lp1V4inoqfWUKuSlHky10lzmmpc0X1c1DJh5nkDWlx1AEnuFV6k5NJHknhZOWPmLiSdZJJ5nNdGopLBz7ll5J1wVNoiA14ge4ZnyBWnU4VUs9ht0/G2ODdr9vYWdldbjkwbzvPAKo09Dtljp1LW+5VRz1NAtdtfI7E9xceOzkNiu4VxgsRRTzslN5kzBjWeDDJ6Fdx815wPTzjXuBku9FrzdHM1leo8gEbidRHeoespU4OXVErS3OM1HozflTFuc50ld/Ey8x+EK90i/hiUupf8rKzGpGCPk6hdn8mL6jPwhc7b9SXiy+q+SPgj1ZOysDYebfbGxML3mgHiTsA4rOut2S3YmFlihHeZz+9r5fO7rGjfZaNQ57yrunTxqXDn2lNbfKx8eRX41vwasmURPpXC6n1Sscx7T3EuwxlyyweZJFgvB8LsTDTeNh4ELXZVGxYkZ12yg8xOhXTeLZ4w9uWxw3HaFR3VOqW6y5ptVkd5E0FajafUAQBAEBznTC3Y7Q5uyPqjnrd5+ivdDVu1J9vEpNZZvWtdhSY1MwRcm9aM6PsEbZJWhz3AEAioaDqy3qm1eqk5OEXhLzLfS6aKipSXFl+Yoz1aMPCjT5KCpSXHJMcU+aNU0suFrGdNEMIFMbRqodo3bFZ6LVSlLcnx7Cu1emUVvwNRxq0wVuTZ9BLdSV0R1PFR9Zv5eirto1Zgp9hP0Fn+bj2m8qnLY5ppNeZlndn1WHC3u1nvNfJX+ko9nWu18yi1V2/Y+xFWwkkAZkkAcSVJeEssjrLeEdHuO4WQNBIDpPacRWh3N3BUGo1UrX2LsLyjTRrXHmXFFGJJrWl10sMTpWtDXszJApiFQDXep+ivkpqD5Mg6yiLg5rmjRMausFRk3LQG1kiSPdRw78j6BVO0q0nGX4LPZ88px/JS6WQdHaX7nUeO8Z+YKl6KW/SvtwIurju2v78SnxqXgjZOl6MWrpLNGdoGE825fBc9q4bl0l+S90s9+pMs2toFHJBzHSC29JaJHbA4tHJuXur3rotNVuVRX+8Sg1Fm/Y2V+Nb8GnJdaIW3BaWg6ngs7zmPMDxUPXVb1LfZxJWjs3bUu3gdFc3UqIuyn0vtXR2Z+91GDv1+QKl6KG/cvtxIusnu1P78DnGNX2CkybPoJZsUr5NjG0HN/5A+KrtozxBR7SfoI5m5dhG01tJNpLdjWtA78z6+S2aCCVOe0w108247Chxqbgh5OhaMXVE2GOTC1z3NDi4gGlc6DdTUqLV3zdjjnCXDBc6WmCgpY4svQwbh4KHlkvBgtFhjf22MdzaD5rONk4/K2jGVcZc0U8mizBLHJEcOF7XFpzBAIJptBUpa2Tg4z45XMivRxU1KPDDNhUImnM9KX/xUvMfhC6DRr+GJRap/wA0iqxqTgj5Or3V/Ji+zj/CFzV31JeL9Toavkj4IyWUdULWbDRtNbyxzdED1Y9fFxFT4DLxV1oKVGG++b9Cn1129PcXJGu41PwQsm+6M3A1jGySNDpHCoBFQwHVlv4qk1WqlOTjF4S8y402mUY70uZsYCgk0p9ILnZLG40AkAJa4Chyzod4UnTaiVc0uhG1FEZxbxxOb9IugwUeTZdBbWRM6PY5pP8Ac0/AlV+0a8wUuwnaCf8Am49pvLzmFTFue0AQBAEByO+nfxE/2sv4yunoX8UPBehzd7/kl4v1IjTmOYW1o1rmdicKMy2Ny8Fyj5nTrkV1hu0AA7ddV4eki/GVs8wP0b/JpK26d4tj4o1XrNcvBnJMS6jBzeS60Od/GQ/3/wC09RNcv4Jfj1RK0b/nj+fRnR7fNgie75rXHwBKoK4700u1l5ZLdi2cexLqcHM5Jd12oRzRvcCWtcCQKVNOa13VudbiupsqsUJqT6G5fv3D9FL/AOH+SqvhdneXmWnxKHdfl/Z4dp5HsheeZaPivVsufeR58Sh3WU996WPnYY2tDGHtZ1JFa0rsClUaCNUt5vLIt+ulZHdSwjXsSnYIWTcf2eWc1lk2Ua0cTWp9yqdqTX+MfyWmzYv/ACkZ/wBoNjqyOUeyS13J2Y8x5rDZlmJOD68TPaNeYqa6GjYlc4KjJun7PbdnJCfrt8mu/wDVVO06vln+C02dZzh+TZb+tvQwSP2hpDfrHIeZVfp6/aWxiT9RZ7OtyOT4l02DncmR0Tg1ryOq4uAO8tpX8QXiacnHqj1ppKXaeYpi1wcNbSCOYNR6JKKksM8jLDyddu+1CWNkjdTmg+IzC5eyDrm4vodLXNTipLqaZ+0C3VkZENTRid9Z2Q8h5q22ZViLm+vAq9o25kodnE1PErTBW5OmaHWLo7M2oo5/XPfq8qLnddZv3PHJcC+0de5Us9eJr2nt3ubIJgKscAHHc4aq8xTwU7ZtqcfZvmiHtCpqW/0NUxKzwVuSbYL4mhyjkLRuyI8CtVmmrs+ZG6vUWV/Ky4s+m047TY3dxafI+5RJbMqfJtEmO0bFzSZbWLTmMkCVjmcR1h37fVRrNmTXGDySYbRg/mWDZrLamSNDo3BzTqINVXThKDxJYZPjOMlmLyZgsTI5dpYf4uXmPwhdHol/BE5/WfWkVGJSsEbJ166P5EP2cf4AuWu+pLxfqdLT9OPgjPCKNHILWbDkNtnxyPd85zj4krqq4bsEvsjmbJb0m/uY4ngOBOYBBPEA5r1rK4GKaTyzeRp1D9FL/wCH+SpvhdneXn/Rb/Eod1+R8dp5Hsik7y0e9erZc+skefEod1lbemmj5GlsbAwEEEk4jQ7tgUinZsYyUpPJot2hKSaisGrYlZYK/JsugcBdaC/2WNNTxdkB6+CrtpSSq3erZP2fFu3e7Eb7aHZtHH0/5VGXRnCAIAgCA5FfXyif7WX8ZXUaf6UfBehzV/1ZeL9SIzWOYW18jWuZ2Q9k8vcuTfM6lHyz9kLwEe+vk832b/wlbaPqx8Ua7vpy8GciXUnMlzod8sh/v/2nqJrv+PL8eqJWi+vH8+jOi3tGXQSgayx9PulUFLxZF/dF5cswkvszkIXVHMnuCFz3BrRVzjQDLMnmsZSUU2+RlGLk8Is/3atX0LvFn+Sj++0d71/o3+53d30Po0YtX0J+8z/Jee+0d71/o99zv7vp/Zni0QtR1sa3m5vuqsHtChdfIyWgufTzLawaDGoM0gp81g/9j8FGt2n0gv2Sa9m99/o26z2dkTA1jaNaMgP1mVVTnKct6T4lnCEYLdiuBjvKyiaF7Dqe004HWD40WVVjrmproY21qyDi+pySWMtcWuFC0kEcQaFdRFqSTRzTTTaZKua3GGZkmwHrcWnI+S16ir2tbj/uTbRZ7OxSNi09vMOLImGooHupxHV8iT3hV+zaMZm/Bf8A0nbQuziC8f6NQVqVZvF+3LhsEYA60VHO/u7fma9yp9Nqd7VSfSXD+i31Gn3dMl2f6zR1clQbtoPe4bFJHIaCMF7fqe14H1VNtHTtzU49eH5LbQXpQcZdOJqN42syyvkOtxJ5DYO4UVrVWq4KC6FbbNzm5PqZrlsJmmZHsJBd9UZu8lhqLfZVuX+56GVFftLFH/cHVpXYW5CuoAegXMHSHqWIOaQ4AgjMHMd69TaeUeNJrDNYvDQiN1TE8x8CMbfWvmrGradkeE1nyK+zZ0JcYPHmU02hNoHZdG7vI9Qpcdp1PmmiNLZ1q5NMq7ZcNoiFXxOpvFHDy1KRDV0z4KX74EeemthziVqkmgtdHb2dZ5QQeo4gSDYRqrzCi6rTq6H3XIkaa91T+z5nVAVzZ0Jy3S35XLzH4Quj0X0InP6z60ioUsinXro/kQ/Zx/gC5W76kvF+p01P04+C9CTGeqOQWs2HG5mYXOadYJB7jRdZF5SZy8lhtM8gL08LX92rV9C7xZ/ko3vtHe9f6JHud3d9D6NGbX9C770f+Se+0d71/o99zv7vp/Zlj0StR/8AzDebm+4rB7QoXXyMlobn08yzsWgryf8AqyNaNzRiPich5qPZtSK+SP7N8Nmy/wCzNvu67o4GYI20Gs7STvJ2lVVtsrZb0mWdVUa44ieYXF7y4igGQC1mwnIAgCAIDkV9fKJ/tZfxldRp/pR8F6HNX/Vl4v1IjNY5hbXyNa5nZD2e73Lk3zOpR8s/ZC8BHvr5PN9m/wDCVto+rHxRru+nLwZyJdScyXOh3yyH+/8A2nqJrv8Ajy/HqiVovrx/PozqC5w6A5Nf13GCd7KZVqzi06vDV3LptNd7WtS69TnNRV7Kxx6dCDG8tIINCCCDuINVvaTWGaU2nlHS9H9I452gOIbLtacq8WnbyXO6nRzqeVxRfafVxtWHwZeBQyWF6CJb7zihFZHhvDWTybrK2V0zseILJrsthWsyZ5ue8haI+kaCAS4CuvqmlVlfS6p7rPKbVbHeRKYdY3LSbTQ9PLrwSCZo6r8ncHj4j0Ku9m3b0PZvmvQptoU7st9cn6mqqzK4+udXXn+WQXnI9LrRC7+mtDajqs67u7sjx9FD113s6mur4ErR1e0tXYuJ0uaIOaWuFQQQRwORXPJtPKL5pNYZyO9LEYZXxn2TlxBzB8KLqabVbBTXU5u2t1zcX0IwcRqNNnctmDXk+L08N80BuzCx07hm/Jn1Acz3keSpNpXb0lWunqXGz6cRc31NnElZCPmjPmfy9VWFkQL5v1lmfGJAcL8XWGdMNNm3WpNGlldFuPQj3amNMkpdSZY7wilFY3tdyOfhrC1WVTreJLBshbCazF5JK1mw8SyBoJcQANZOQHeiTbwjxtJZZyS9pWOmkdH2C4ltMsq7vNdTRGUa4qXPBzdzi7G48iKG1yGs5DvWzODXjJ2WEUaBwHouTlzZ1C5HMdL20tcvNp8WhdFoXmiJQaxYukU6lkU6ro3bWyWePCQS1jWuG0FoANfBczqq5Qtlnq8nRaayM61jsLMCmQUckHNdM7uMVoLgOpJ1m8/aHjn3roNBcrKkuq/1FFranCxvoyhU4hHQdGNJmPY2OZwbIBQE6ngas96otXopQk5wWV6f+F1pdZGSUZvj6m0BVxYBAYLXbWRCsj2sHE0/5WUISm8RWTCc4wWZPBFue+GWjGYwcLXBtTlXKtabFtv08qcKXNmum+NuXHoThrK0G8yIAgCAIDk2kUDmWmYOFKvc4cWvcXD1XTaWalTFrs9OBzmpi42yT7WQGaxzC3vkaVzOyHs93uXJs6k+WfsheAx3jCXxSMGtzHAcy0gLOuW7NPsZhZHeg0uw4+5pBIIoRkQdhXVZT4o5nGODLjQ75ZD/AH/7T1F13/Hl+PVEnRfXj+fRnTpJKUrvoucOgKvSG5W2mOmp7c2O3HceBUnTal0Tz06kfU6dXRx16HNLfYXwvLJGlpHgeIO0LoarY2R3osobK5VvdkiOthrJkN6zsFGyyAbsRWmVFUuLiv0bY32R4KTPsl7zu1zSH+4j0Raepcor9HrvsfOT/ZDzJ2knvJW3kjVzZ1TRixGGzRsdk7NzhuLiTTuqua1disuclyOh0tbrqUXzJcDqknj5KOSDzedibPE6N2pw17iMwe4rZVa65qa6Gu2tWQcWcottkdE90bxRzT47iOBXTV2RsipROcsrlCTjIwLYYnTdEbr6CAYh130c7hUZDuHmSuc1t/tbeHJcEX2jp9nXx5ss4LRie4eyMhzGv9cFEJZrunV0Y2CZg6zBR42lm/u9CVZbP1G5L2cuT5eJXa+jejvx5r0NBV4UxOua7jaJWxt1HNx3NGs/retF9yqg5M3UVO2aijqjsMUdAKBoAaOWQC5ltyeWdHFKKwjxd8ZAJOs5leHprv7QLA57GSNBIZixAbA6mfiPNWezbYxm4vqV20anKKkuhoQKuimJTLymGQlkA+u74rW6a3ziv0bFdYuUn+zFPanv7b3O+s4u9VlGEY/KkjyU5S+Z5MSzMDY9D7kdLI2V4pEw1FfacNQG8A61X67UqEXBc35E7RadzlvvkvM6LiFabVQl4aZp7dJJE7BUABslNgGp3LOh7lbbO1CWa5eK/oqtoUN/yL8/2aUrgqj3FK5pq1xad4JB8QsXFS4NGSbXFFtclvmdaIW9LIQXtqC9xBANTUV3VUbUVVRqk91cuwkUWWStit58+06HfF2MtEZY/m0jW12whUNF0qZqUS7upjbHdZzG9rqks78Mgy9lw7LhwPuXRUXwujmP6KC6idUsSRBW80kqz3jLGKMle0bg408NS1SprlxlFGyN1keTZkffNoOuaT7xHosVpql/1X6MnqLXzkyFI8k1cSTvJJPitySXI1N54s6NoPYHR2erhQvdiAOXVpQeOtUG0LVO3C6cC80FbhXl9eJdsdV7uFAoJNJCAIAgPJdRAQL1uaK0AdI3MdlwNHDv3cFvp1FlL/xZpu08LfmRR/uLHXKV/g34KZ8Un3URPhsM82bRKaNPJVhYn2AZBAesSAp720ZgncXEFrzrc00rzGoqVTrLalhcV2Mi3aSu15fB/YjXVoiyCVsrZHuLa5ENoatLdnNbLtfK2Dg0uJrq0Ma5qab4F3atg4+igk49B2HiPRAY7XZI5m4ZGte3js5HWFnCyVbzF4MJ1xmsSWTW7ZoNGc4pHM4EYx6gqwr2nNfMs+RAns6L+V48yAdBJfpWeDlv+KQ7rNPw2feRmh0DPtzD+1nvJ9yxltRdI+ZlHZj6y8i9urRqCAhwBc8anOzpyGoKDdrLbVhvC+xMq0ldbyuL+5MtNq9hmbtpGz81FJRIs0dBRAe605ICvvi5YrSBjGY7Lhk4fEcFvo1M6X/j+jRdp4Wr/Ip7v0KbHK17pMbWmoaW0zGqprn4KXbtGU4OKWM9ckWrZ8YT3m8rsNgt0+EYR2nZDgNpVaWJ6ssGFqAzA1yKA1q89DIpHF0bjETmQBibXgKinirCnaM4LElkgW6CE3mLwWGj1wtsrXdbG9xzdTDlsAFTktOq1Ur2uGEuhu02mVK7X2maR3SPoOy3zP696ikksA2gQHkOrkgKG8tD4JCS2sTj83s/dPuop1W0LYLD4r7kK3Q1zeVw8Cmk0Df7MzSOLSPeVLW1I9Yv9kV7Nl0kfY9A3+1M0cmk+8I9qR6Rf7C2bLrLyLawaGwMIL6ykfOyb90a+9Rbdo2y4R4eBJr0FceL4l1NOyMAZf0tGvw2BQG88yclgwWdjnOxuyOwbhuQE3EDke8FAUNv0PgkJLaxk/N1fdOQ7lOq2hbBYfHxIVmhqnxXDwK06BD6c0+z/wDpSPij7vn/AOGj4Yu95f8ApcXJo1FZzjBL36g47AddBsUTUayy5br4Ik0aSFTyuLLGW2UeGtGL53DkohLPcsTJWlrgHNOsEV8llGTi8xeGYyipLDRr1u0IhdnG50fDtjzz81Pr2lZH5lnyINmzq38rx5lY7QSTZKw82uHxUlbUh3WR/hs+8v0e4tA3e1M0cmE+pCxltRdI+Z6tmPrLyLm7dEoIiHGsjhqLtQP1Rl4qJdr7bFhcF9iXVoa4cebLW1WsN6rc37Bu5qETD3Y46DPXtQEhAEAQHwhAYHxOHZNEBhc6Xh4IAyF5NXmvDUEBNaEB8e2qAjvjeOy7xzQGIul3jw/NAZIYDWrjUoCVRAYH2faDQ8EBjLpBudzy9EB5Nrf9GPvfkgPBtUp1MaOdT8EB46GV/aeabhl6ICVZrIG6ggJSA+EIDA+Nw7J7kBidLLubzz+KAQWY1xONSgJgQHmRlUBgcZBqoeYQGFxldkaNHDX4oCTZoA0UCAzoDHJECgMDmyDUa880B4NqkHsA95CA8m1ybGAcySgMZEztbsI/pFPPWgMtnsAGZzO85lATmtogPEkQKAwOZINTq880BjM0u5vn8UB4LJXa3UH9OXnrQEmzWUNCA9SQVzGR4IDEekbqIPMIDybW/wCYPH8kB4NrlOpjRzJPwQHjBM7W6g/py89aAkWaxBvNASwEB9QBAEAQBAEAQBAEAQHxAEB9qgCA+IBRAKID6gCAj2S1tkxYa9U0NckBIQBAfEB9QHh8oFKkCpoK7SUB7QBAfEB9QBAEAQHyiAUQBAfUAQBAEB8QESz3ix8j4hXGztAjZwKAmIAgCA+UQCiA+oAgCAIAgCAIAgCAIAgCAqdJbxdDDVnacQ0HXSoJr5ICotb7TZejkfMZWuID2kaqiuXnuQEu/ryd0rIGSCKoxPkNBQZ5Z8vMICPd9tkEr4BP0wdG4seKVa6hpnn67kAsl9v/ANHI9zqysdgBIFakimWo0qfBAfTfjjYXSF1JQ7o6igOKoNabDhzQGO8rwlaYYnSmEFjXPkw1Jca5f8IC4uIOo6s7Z2ZYXClQc6g5nggM95l1BSQRDa46+ACAgXbbXCbo+k6VpGRpqOv3ICPdsMj3Shj8AxVJpUk1NB6oCbd9uc0yslOIxgmu8D9BAYIBPKwyiTDrwtAyy/XFAfZLye6zYwcLw4AkICVedpc2zh7TRxwZjjSqAh3uXOdZ6GjnUNdxOHNAW9ige0EPfjNddKUQESG0ObaXRuNWuFWV93n4IDBFeDv+vITVjTRg2VrRAYqT9H03S7MWGmWH01cEBktl5OMUT2nCXOo4ctaAkX5aXMDC00q7PiEB4vS0SGVkUbsFRUnx+CAsbKxzWgPdicNtKV3ZICgmnmtFokiik6JkeRIFSTq4HXXbsQHq6bzkZJNDO7GY2l4dtLRQnyIKArm3hJKx0xtTYiK4Iqt2bCK1z5FATJ7+k/0sTgAJZDhB2VBoSBxy8UBjtzrTZMEjpulaSA9pG8E5eBzyQEy+7wkL4oYHYXSCpdub/wAAoDA20TWaeOOWUyxyZAkUIOr1I2oD3dXy+0fV97EBHnvF800jRaG2eNhoMwC45g6yK6kBYaL3g+VsjXuxljqB49oZ09PMIC8QBAEAQBAEAQBAEAQBAEAQBAEBS6U2F80bRGMRDw4ioGVCNvNAedJ7BJLC1sYxODgSKgZUI2oDDf8AdD3SMmjY2QgAOjdSjgK558/IIDPcrZMRrZmWdlNmHE47NWzWgIFo0febT1f5DnCR+YoC2ppTmTTmgPk2j7zav+w53SOzFMQ2U/WRQFnfZlqMMDJ46Zg0qHd+xAR9GLtkjMr3tEYeRhYDUAAk+9AS75sb3ljmgPw62nagMVjsr3TCR0YiaBQAUzPdzQHzoJYZHmNmNjzWlaEH9EoDLYLvcekdLk6QEUGdAf15ICPAy0RNMbWBwzwuqMq96Aztuk/6cx16x63Cu73ICLLDaJGNiLAAKAuqNTcggJd6WF56J0YqY6ZHKoFPggJtikkcCZGhhrkAa5cUBXaRUAY9po9poKayD+vNAZoLt/h+jORcKn6xz9wQEQNtHR9D0YpTDiqOz4oCRa7qJgaxpq5mY2VOdfVAYJYZpiwPZga01cajNAS57K42lkgHVDaE5ZHPZ3oCzQGlWKWZlqtLoWCSj3Ym1pUF5oQgLS6brkc+Wa0DC6RpZhBBo00B8gEBXwXbLASw2WO0CvVecFe+vvQFlet1yTQMyayVhxBrcmj+kHlTwQES1QWq1YI5IhEwEF7qg1IFMhXiUBjv1rxbIeiAxhgwg6jTFkeYyQEiOyz2ieOSaMRMjzAqCSdfqB4ID1JZZ4rW+WOMSNkAB6wbTVWvggI9qul8Uz3tgZaI3mtHYatJzyrxJQF3cwfgOOJkOfVY2mQptplVAWKAIAgCAIAgCAIAgCAIAgCAIAgCAIAgCAIAgCAIAgCAIAgCAIAgCAICK674y/pC3rb89Y4akBKQBAEAQBAEBGgsLGPe9raOf2jnn3ICSgCAIAgI0thY6Rshb12dk57a+OtASUAQBAEAQBAEAQBAEAQBAEAQBAEAQBAEAQBAEAQBAEAQBAEAQBAEAQBAEAQBAEAQBAEAQBAEAQBAEAQBAEAQBAEAQBAEAQBAEAQBAEB//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data:image/jpeg;base64,/9j/4AAQSkZJRgABAQAAAQABAAD/2wCEAAkGBxQTEhQUEhQVFBQXGBQXFBgXFhQUGBcVFBQWFhccFxYcHSggGBwlHRQWITEhJSkrLi4uFx8zODMsNygtLisBCgoKDg0OGhAQGywkICQsLCwsLCwsLCw0LCwsLCwsLCwsLCwsLCwsLCwsLCwsLCwsLCwsLCwsLCwsLCwsLCwsLP/AABEIAIIBhQMBEQACEQEDEQH/xAAbAAEAAgMBAQAAAAAAAAAAAAAABAUDBgcCAf/EAEUQAAEDAQQGBwMJBwMFAQAAAAEAAgMRBAUSIQYxQVFhcRMiMoGRobFCwdE0UlNyc5Ky4fAHFiQzYoLSFLPxI2OiwuJD/8QAGgEBAAIDAQAAAAAAAAAAAAAAAAQFAgMGAf/EADMRAAICAQEFBQgCAgMBAAAAAAABAgMRBAUSITFBUVJxobETFBUyM2GBkSPRIvA0QuHB/9oADAMBAAIRAxEAPwDuKAIAgCAIAgCAIAgCAIAgCAIAgCAIAgCAIAgCAIAgCAIAgCAIAgCAIAgCAIAgCAIAgCAIAgCAIAgCAIAgCAIAgCAIAgCAIAgCAIAgCAIAgCAIAgCAIAgCAIAgCAIAgCAIAgCAIAgCAIAgNZvTSV8UrmBjSGkZkncCp9OjjOCk2QbdW4TccGW7NKGyODZG4Ccga1BPhksbdFKCzF5MqtZGTxJYNgqoRMAQH1AEAQBAEAQBAEAQBAEAQBAEAQBAEAQBAEAQBAEAQBAEAQBAEAQBAEAQBAEAQBAEAQBAEAQBAEAKA57pH8pk5j8IV3pfoxKbU/VZWKQaDpthfWJhOssaT3tC5+xYm192XtbzBP7GSB1QsDMyIAgCAIAgCAIAgCAIAgCAIDDaLSxgxPcGjeTRZRjKTxFZMZSUVmTKa0aVwtyaHv4gADzNfJSo6Gx88Iiy1ta5ZZH/AHwb9E77w+C2e4PvGHvy7CTZtKoXZOxM5gEeIK1z0VkeXE2R1lb58C6hna8AtIcDqINQokouLwyVGSksoyLw9CAIDHNM1gq4ho3k0C9inJ4R45KKyymtOlULcm4n/VAA8SQpUNFY+fAiy1la5cSL++DfonfeHwW34fLvGv35dhKsulMLsnYmfWFR4ha56KyPLibIayt8+BdRShwBaQQdRBqFEaaeGSk01lCaUNaXHUASabgKpFZeA3hZKb96oP6/uqV7lb9v2RvfK/uTrBesU38t1TuOR8CtNlM6/mRtruhZ8rJtVqNp9QHiSUN7RA5kBepN8jxtLmfGTtd2XNPIgo4tc0eKSfJmReGQQBAUlo0nhY5zSHktJBoG0qO9S46OyST4EWWrri2uJJu++4pjhaSHbnChPLetdunsrWWuBnXqIWPCLJaDeYbTa2RjE9waOJ/VVlCEpvEVkxlOMVlsprRpZCMmh7+QAHma+Slx0Nj54RFlrYLllkf98G/RO+8Pgs/h77xh78uwlWXSqF2Tg5nMAjxBWueisjy4myGsrfPgXUUocAWkEHUQahRGmnhkpNNZR6K8PTn2kfymTmPwhXel+lEptT9VlYpBoOmXZ/Ji+oz8IXP2/PLxZe1fJHwR6snZWBmZ0B5e8AVJAA1k5BEs8EeN4Ke1aTQMyBLz/SMvEkBSoaO2XPh4kaerrj9/AhHTBv0TvvBbvh8u8avfo9hns+lkLu017OJAI8s/JYS0Ni5cTOOtg+fAu7PaWvGJjg4bwaqJKLi8SWCVGSkspmRYmR9QBAEAQBAV19Xo2CPEc3HJrd5+C3UUu2WFy6mm65VRyc/ttvfK7E91T5DkNiu66o1rESmnZKbzIj41swY5HSJg8yMaYPcky7b0fC7Ew5e03Y7n8VqtpjasM2V3SreUdCu23NmjD26jrG0HaCqO2t1ycWXNVisjvIlBazYQb4vNsEeJ2ZOTW/OPw4rbTTK2WEabrlVHLNAvC8nzOxPdXcNg5BXdVMa1iJT2XSseZETGtuDDJlMT9eF1ORWOY9p7uy7DFjWWDzJPuq93wOq01b7Tdh+B4rRdp42rD59ptqvlW+H6Og2W0NmjDm5tcPyIKpJwcJYfNFzGSnHK5M5nO3C5zT7JI8DRdBF7yTKKSw2j7ZrUY3te3W01CTgpxcWIzcXvI6iHAtqNRFR3jJc61h4Zfp5WT7GaheHpp+nNq68ce4Fx5nIeQPirTZ8ODkVmunxUTWWyEGoNDvGRVg1nmQU8cjeNE72dKxzHmr2Uz2lp1V4inoqfWUKuSlHky10lzmmpc0X1c1DJh5nkDWlx1AEnuFV6k5NJHknhZOWPmLiSdZJJ5nNdGopLBz7ll5J1wVNoiA14ge4ZnyBWnU4VUs9ht0/G2ODdr9vYWdldbjkwbzvPAKo09Dtljp1LW+5VRz1NAtdtfI7E9xceOzkNiu4VxgsRRTzslN5kzBjWeDDJ6Fdx815wPTzjXuBku9FrzdHM1leo8gEbidRHeoespU4OXVErS3OM1HozflTFuc50ld/Ey8x+EK90i/hiUupf8rKzGpGCPk6hdn8mL6jPwhc7b9SXiy+q+SPgj1ZOysDYebfbGxML3mgHiTsA4rOut2S3YmFlihHeZz+9r5fO7rGjfZaNQ57yrunTxqXDn2lNbfKx8eRX41vwasmURPpXC6n1Sscx7T3EuwxlyyweZJFgvB8LsTDTeNh4ELXZVGxYkZ12yg8xOhXTeLZ4w9uWxw3HaFR3VOqW6y5ptVkd5E0FajafUAQBAEBznTC3Y7Q5uyPqjnrd5+ivdDVu1J9vEpNZZvWtdhSY1MwRcm9aM6PsEbZJWhz3AEAioaDqy3qm1eqk5OEXhLzLfS6aKipSXFl+Yoz1aMPCjT5KCpSXHJMcU+aNU0suFrGdNEMIFMbRqodo3bFZ6LVSlLcnx7Cu1emUVvwNRxq0wVuTZ9BLdSV0R1PFR9Zv5eirto1Zgp9hP0Fn+bj2m8qnLY5ppNeZlndn1WHC3u1nvNfJX+ko9nWu18yi1V2/Y+xFWwkkAZkkAcSVJeEssjrLeEdHuO4WQNBIDpPacRWh3N3BUGo1UrX2LsLyjTRrXHmXFFGJJrWl10sMTpWtDXszJApiFQDXep+ivkpqD5Mg6yiLg5rmjRMausFRk3LQG1kiSPdRw78j6BVO0q0nGX4LPZ88px/JS6WQdHaX7nUeO8Z+YKl6KW/SvtwIurju2v78SnxqXgjZOl6MWrpLNGdoGE825fBc9q4bl0l+S90s9+pMs2toFHJBzHSC29JaJHbA4tHJuXur3rotNVuVRX+8Sg1Fm/Y2V+Nb8GnJdaIW3BaWg6ngs7zmPMDxUPXVb1LfZxJWjs3bUu3gdFc3UqIuyn0vtXR2Z+91GDv1+QKl6KG/cvtxIusnu1P78DnGNX2CkybPoJZsUr5NjG0HN/5A+KrtozxBR7SfoI5m5dhG01tJNpLdjWtA78z6+S2aCCVOe0w108247Chxqbgh5OhaMXVE2GOTC1z3NDi4gGlc6DdTUqLV3zdjjnCXDBc6WmCgpY4svQwbh4KHlkvBgtFhjf22MdzaD5rONk4/K2jGVcZc0U8mizBLHJEcOF7XFpzBAIJptBUpa2Tg4z45XMivRxU1KPDDNhUImnM9KX/xUvMfhC6DRr+GJRap/wA0iqxqTgj5Or3V/Ji+zj/CFzV31JeL9Toavkj4IyWUdULWbDRtNbyxzdED1Y9fFxFT4DLxV1oKVGG++b9Cn1129PcXJGu41PwQsm+6M3A1jGySNDpHCoBFQwHVlv4qk1WqlOTjF4S8y402mUY70uZsYCgk0p9ILnZLG40AkAJa4Chyzod4UnTaiVc0uhG1FEZxbxxOb9IugwUeTZdBbWRM6PY5pP8Ac0/AlV+0a8wUuwnaCf8Am49pvLzmFTFue0AQBAEByO+nfxE/2sv4yunoX8UPBehzd7/kl4v1IjTmOYW1o1rmdicKMy2Ny8Fyj5nTrkV1hu0AA7ddV4eki/GVs8wP0b/JpK26d4tj4o1XrNcvBnJMS6jBzeS60Od/GQ/3/wC09RNcv4Jfj1RK0b/nj+fRnR7fNgie75rXHwBKoK4700u1l5ZLdi2cexLqcHM5Jd12oRzRvcCWtcCQKVNOa13VudbiupsqsUJqT6G5fv3D9FL/AOH+SqvhdneXmWnxKHdfl/Z4dp5HsheeZaPivVsufeR58Sh3WU996WPnYY2tDGHtZ1JFa0rsClUaCNUt5vLIt+ulZHdSwjXsSnYIWTcf2eWc1lk2Ua0cTWp9yqdqTX+MfyWmzYv/ACkZ/wBoNjqyOUeyS13J2Y8x5rDZlmJOD68TPaNeYqa6GjYlc4KjJun7PbdnJCfrt8mu/wDVVO06vln+C02dZzh+TZb+tvQwSP2hpDfrHIeZVfp6/aWxiT9RZ7OtyOT4l02DncmR0Tg1ryOq4uAO8tpX8QXiacnHqj1ppKXaeYpi1wcNbSCOYNR6JKKksM8jLDyddu+1CWNkjdTmg+IzC5eyDrm4vodLXNTipLqaZ+0C3VkZENTRid9Z2Q8h5q22ZViLm+vAq9o25kodnE1PErTBW5OmaHWLo7M2oo5/XPfq8qLnddZv3PHJcC+0de5Us9eJr2nt3ubIJgKscAHHc4aq8xTwU7ZtqcfZvmiHtCpqW/0NUxKzwVuSbYL4mhyjkLRuyI8CtVmmrs+ZG6vUWV/Ky4s+m047TY3dxafI+5RJbMqfJtEmO0bFzSZbWLTmMkCVjmcR1h37fVRrNmTXGDySYbRg/mWDZrLamSNDo3BzTqINVXThKDxJYZPjOMlmLyZgsTI5dpYf4uXmPwhdHol/BE5/WfWkVGJSsEbJ166P5EP2cf4AuWu+pLxfqdLT9OPgjPCKNHILWbDkNtnxyPd85zj4krqq4bsEvsjmbJb0m/uY4ngOBOYBBPEA5r1rK4GKaTyzeRp1D9FL/wCH+SpvhdneXn/Rb/Eod1+R8dp5Hsik7y0e9erZc+skefEod1lbemmj5GlsbAwEEEk4jQ7tgUinZsYyUpPJot2hKSaisGrYlZYK/JsugcBdaC/2WNNTxdkB6+CrtpSSq3erZP2fFu3e7Eb7aHZtHH0/5VGXRnCAIAgCA5FfXyif7WX8ZXUaf6UfBehzV/1ZeL9SIzWOYW18jWuZ2Q9k8vcuTfM6lHyz9kLwEe+vk832b/wlbaPqx8Ua7vpy8GciXUnMlzod8sh/v/2nqJrv+PL8eqJWi+vH8+jOi3tGXQSgayx9PulUFLxZF/dF5cswkvszkIXVHMnuCFz3BrRVzjQDLMnmsZSUU2+RlGLk8Is/3atX0LvFn+Sj++0d71/o3+53d30Po0YtX0J+8z/Jee+0d71/o99zv7vp/Zni0QtR1sa3m5vuqsHtChdfIyWgufTzLawaDGoM0gp81g/9j8FGt2n0gv2Sa9m99/o26z2dkTA1jaNaMgP1mVVTnKct6T4lnCEYLdiuBjvKyiaF7Dqe004HWD40WVVjrmproY21qyDi+pySWMtcWuFC0kEcQaFdRFqSTRzTTTaZKua3GGZkmwHrcWnI+S16ir2tbj/uTbRZ7OxSNi09vMOLImGooHupxHV8iT3hV+zaMZm/Bf8A0nbQuziC8f6NQVqVZvF+3LhsEYA60VHO/u7fma9yp9Nqd7VSfSXD+i31Gn3dMl2f6zR1clQbtoPe4bFJHIaCMF7fqe14H1VNtHTtzU49eH5LbQXpQcZdOJqN42syyvkOtxJ5DYO4UVrVWq4KC6FbbNzm5PqZrlsJmmZHsJBd9UZu8lhqLfZVuX+56GVFftLFH/cHVpXYW5CuoAegXMHSHqWIOaQ4AgjMHMd69TaeUeNJrDNYvDQiN1TE8x8CMbfWvmrGradkeE1nyK+zZ0JcYPHmU02hNoHZdG7vI9Qpcdp1PmmiNLZ1q5NMq7ZcNoiFXxOpvFHDy1KRDV0z4KX74EeemthziVqkmgtdHb2dZ5QQeo4gSDYRqrzCi6rTq6H3XIkaa91T+z5nVAVzZ0Jy3S35XLzH4Quj0X0InP6z60ioUsinXro/kQ/Zx/gC5W76kvF+p01P04+C9CTGeqOQWs2HG5mYXOadYJB7jRdZF5SZy8lhtM8gL08LX92rV9C7xZ/ko3vtHe9f6JHud3d9D6NGbX9C770f+Se+0d71/o99zv7vp/Zlj0StR/8AzDebm+4rB7QoXXyMlobn08yzsWgryf8AqyNaNzRiPich5qPZtSK+SP7N8Nmy/wCzNvu67o4GYI20Gs7STvJ2lVVtsrZb0mWdVUa44ieYXF7y4igGQC1mwnIAgCAIDkV9fKJ/tZfxldRp/pR8F6HNX/Vl4v1IjNY5hbXyNa5nZD2e73Lk3zOpR8s/ZC8BHvr5PN9m/wDCVto+rHxRru+nLwZyJdScyXOh3yyH+/8A2nqJrv8Ajy/HqiVovrx/PozqC5w6A5Nf13GCd7KZVqzi06vDV3LptNd7WtS69TnNRV7Kxx6dCDG8tIINCCCDuINVvaTWGaU2nlHS9H9I452gOIbLtacq8WnbyXO6nRzqeVxRfafVxtWHwZeBQyWF6CJb7zihFZHhvDWTybrK2V0zseILJrsthWsyZ5ue8haI+kaCAS4CuvqmlVlfS6p7rPKbVbHeRKYdY3LSbTQ9PLrwSCZo6r8ncHj4j0Ku9m3b0PZvmvQptoU7st9cn6mqqzK4+udXXn+WQXnI9LrRC7+mtDajqs67u7sjx9FD113s6mur4ErR1e0tXYuJ0uaIOaWuFQQQRwORXPJtPKL5pNYZyO9LEYZXxn2TlxBzB8KLqabVbBTXU5u2t1zcX0IwcRqNNnctmDXk+L08N80BuzCx07hm/Jn1Acz3keSpNpXb0lWunqXGz6cRc31NnElZCPmjPmfy9VWFkQL5v1lmfGJAcL8XWGdMNNm3WpNGlldFuPQj3amNMkpdSZY7wilFY3tdyOfhrC1WVTreJLBshbCazF5JK1mw8SyBoJcQANZOQHeiTbwjxtJZZyS9pWOmkdH2C4ltMsq7vNdTRGUa4qXPBzdzi7G48iKG1yGs5DvWzODXjJ2WEUaBwHouTlzZ1C5HMdL20tcvNp8WhdFoXmiJQaxYukU6lkU6ro3bWyWePCQS1jWuG0FoANfBczqq5Qtlnq8nRaayM61jsLMCmQUckHNdM7uMVoLgOpJ1m8/aHjn3roNBcrKkuq/1FFranCxvoyhU4hHQdGNJmPY2OZwbIBQE6ngas96otXopQk5wWV6f+F1pdZGSUZvj6m0BVxYBAYLXbWRCsj2sHE0/5WUISm8RWTCc4wWZPBFue+GWjGYwcLXBtTlXKtabFtv08qcKXNmum+NuXHoThrK0G8yIAgCAIDk2kUDmWmYOFKvc4cWvcXD1XTaWalTFrs9OBzmpi42yT7WQGaxzC3vkaVzOyHs93uXJs6k+WfsheAx3jCXxSMGtzHAcy0gLOuW7NPsZhZHeg0uw4+5pBIIoRkQdhXVZT4o5nGODLjQ75ZD/AH/7T1F13/Hl+PVEnRfXj+fRnTpJKUrvoucOgKvSG5W2mOmp7c2O3HceBUnTal0Tz06kfU6dXRx16HNLfYXwvLJGlpHgeIO0LoarY2R3osobK5VvdkiOthrJkN6zsFGyyAbsRWmVFUuLiv0bY32R4KTPsl7zu1zSH+4j0Raepcor9HrvsfOT/ZDzJ2knvJW3kjVzZ1TRixGGzRsdk7NzhuLiTTuqua1disuclyOh0tbrqUXzJcDqknj5KOSDzedibPE6N2pw17iMwe4rZVa65qa6Gu2tWQcWcottkdE90bxRzT47iOBXTV2RsipROcsrlCTjIwLYYnTdEbr6CAYh130c7hUZDuHmSuc1t/tbeHJcEX2jp9nXx5ss4LRie4eyMhzGv9cFEJZrunV0Y2CZg6zBR42lm/u9CVZbP1G5L2cuT5eJXa+jejvx5r0NBV4UxOua7jaJWxt1HNx3NGs/retF9yqg5M3UVO2aijqjsMUdAKBoAaOWQC5ltyeWdHFKKwjxd8ZAJOs5leHprv7QLA57GSNBIZixAbA6mfiPNWezbYxm4vqV20anKKkuhoQKuimJTLymGQlkA+u74rW6a3ziv0bFdYuUn+zFPanv7b3O+s4u9VlGEY/KkjyU5S+Z5MSzMDY9D7kdLI2V4pEw1FfacNQG8A61X67UqEXBc35E7RadzlvvkvM6LiFabVQl4aZp7dJJE7BUABslNgGp3LOh7lbbO1CWa5eK/oqtoUN/yL8/2aUrgqj3FK5pq1xad4JB8QsXFS4NGSbXFFtclvmdaIW9LIQXtqC9xBANTUV3VUbUVVRqk91cuwkUWWStit58+06HfF2MtEZY/m0jW12whUNF0qZqUS7upjbHdZzG9rqks78Mgy9lw7LhwPuXRUXwujmP6KC6idUsSRBW80kqz3jLGKMle0bg408NS1SprlxlFGyN1keTZkffNoOuaT7xHosVpql/1X6MnqLXzkyFI8k1cSTvJJPitySXI1N54s6NoPYHR2erhQvdiAOXVpQeOtUG0LVO3C6cC80FbhXl9eJdsdV7uFAoJNJCAIAgPJdRAQL1uaK0AdI3MdlwNHDv3cFvp1FlL/xZpu08LfmRR/uLHXKV/g34KZ8Un3URPhsM82bRKaNPJVhYn2AZBAesSAp720ZgncXEFrzrc00rzGoqVTrLalhcV2Mi3aSu15fB/YjXVoiyCVsrZHuLa5ENoatLdnNbLtfK2Dg0uJrq0Ma5qab4F3atg4+igk49B2HiPRAY7XZI5m4ZGte3js5HWFnCyVbzF4MJ1xmsSWTW7ZoNGc4pHM4EYx6gqwr2nNfMs+RAns6L+V48yAdBJfpWeDlv+KQ7rNPw2feRmh0DPtzD+1nvJ9yxltRdI+ZlHZj6y8i9urRqCAhwBc8anOzpyGoKDdrLbVhvC+xMq0ldbyuL+5MtNq9hmbtpGz81FJRIs0dBRAe605ICvvi5YrSBjGY7Lhk4fEcFvo1M6X/j+jRdp4Wr/Ip7v0KbHK17pMbWmoaW0zGqprn4KXbtGU4OKWM9ckWrZ8YT3m8rsNgt0+EYR2nZDgNpVaWJ6ssGFqAzA1yKA1q89DIpHF0bjETmQBibXgKinirCnaM4LElkgW6CE3mLwWGj1wtsrXdbG9xzdTDlsAFTktOq1Ur2uGEuhu02mVK7X2maR3SPoOy3zP696ikksA2gQHkOrkgKG8tD4JCS2sTj83s/dPuop1W0LYLD4r7kK3Q1zeVw8Cmk0Df7MzSOLSPeVLW1I9Yv9kV7Nl0kfY9A3+1M0cmk+8I9qR6Rf7C2bLrLyLawaGwMIL6ykfOyb90a+9Rbdo2y4R4eBJr0FceL4l1NOyMAZf0tGvw2BQG88yclgwWdjnOxuyOwbhuQE3EDke8FAUNv0PgkJLaxk/N1fdOQ7lOq2hbBYfHxIVmhqnxXDwK06BD6c0+z/wDpSPij7vn/AOGj4Yu95f8ApcXJo1FZzjBL36g47AddBsUTUayy5br4Ik0aSFTyuLLGW2UeGtGL53DkohLPcsTJWlrgHNOsEV8llGTi8xeGYyipLDRr1u0IhdnG50fDtjzz81Pr2lZH5lnyINmzq38rx5lY7QSTZKw82uHxUlbUh3WR/hs+8v0e4tA3e1M0cmE+pCxltRdI+Z6tmPrLyLm7dEoIiHGsjhqLtQP1Rl4qJdr7bFhcF9iXVoa4cebLW1WsN6rc37Bu5qETD3Y46DPXtQEhAEAQHwhAYHxOHZNEBhc6Xh4IAyF5NXmvDUEBNaEB8e2qAjvjeOy7xzQGIul3jw/NAZIYDWrjUoCVRAYH2faDQ8EBjLpBudzy9EB5Nrf9GPvfkgPBtUp1MaOdT8EB46GV/aeabhl6ICVZrIG6ggJSA+EIDA+Nw7J7kBidLLubzz+KAQWY1xONSgJgQHmRlUBgcZBqoeYQGFxldkaNHDX4oCTZoA0UCAzoDHJECgMDmyDUa880B4NqkHsA95CA8m1ybGAcySgMZEztbsI/pFPPWgMtnsAGZzO85lATmtogPEkQKAwOZINTq880BjM0u5vn8UB4LJXa3UH9OXnrQEmzWUNCA9SQVzGR4IDEekbqIPMIDybW/wCYPH8kB4NrlOpjRzJPwQHjBM7W6g/py89aAkWaxBvNASwEB9QBAEAQBAEAQBAEAQHxAEB9qgCA+IBRAKID6gCAj2S1tkxYa9U0NckBIQBAfEB9QHh8oFKkCpoK7SUB7QBAfEB9QBAEAQHyiAUQBAfUAQBAEB8QESz3ix8j4hXGztAjZwKAmIAgCA+UQCiA+oAgCAIAgCAIAgCAIAgCAqdJbxdDDVnacQ0HXSoJr5ICotb7TZejkfMZWuID2kaqiuXnuQEu/ryd0rIGSCKoxPkNBQZ5Z8vMICPd9tkEr4BP0wdG4seKVa6hpnn67kAsl9v/ANHI9zqysdgBIFakimWo0qfBAfTfjjYXSF1JQ7o6igOKoNabDhzQGO8rwlaYYnSmEFjXPkw1Jca5f8IC4uIOo6s7Z2ZYXClQc6g5nggM95l1BSQRDa46+ACAgXbbXCbo+k6VpGRpqOv3ICPdsMj3Shj8AxVJpUk1NB6oCbd9uc0yslOIxgmu8D9BAYIBPKwyiTDrwtAyy/XFAfZLye6zYwcLw4AkICVedpc2zh7TRxwZjjSqAh3uXOdZ6GjnUNdxOHNAW9ige0EPfjNddKUQESG0ObaXRuNWuFWV93n4IDBFeDv+vITVjTRg2VrRAYqT9H03S7MWGmWH01cEBktl5OMUT2nCXOo4ctaAkX5aXMDC00q7PiEB4vS0SGVkUbsFRUnx+CAsbKxzWgPdicNtKV3ZICgmnmtFokiik6JkeRIFSTq4HXXbsQHq6bzkZJNDO7GY2l4dtLRQnyIKArm3hJKx0xtTYiK4Iqt2bCK1z5FATJ7+k/0sTgAJZDhB2VBoSBxy8UBjtzrTZMEjpulaSA9pG8E5eBzyQEy+7wkL4oYHYXSCpdub/wAAoDA20TWaeOOWUyxyZAkUIOr1I2oD3dXy+0fV97EBHnvF800jRaG2eNhoMwC45g6yK6kBYaL3g+VsjXuxljqB49oZ09PMIC8QBAEAQBAEAQBAEAQBAEAQBAEBS6U2F80bRGMRDw4ioGVCNvNAedJ7BJLC1sYxODgSKgZUI2oDDf8AdD3SMmjY2QgAOjdSjgK558/IIDPcrZMRrZmWdlNmHE47NWzWgIFo0febT1f5DnCR+YoC2ppTmTTmgPk2j7zav+w53SOzFMQ2U/WRQFnfZlqMMDJ46Zg0qHd+xAR9GLtkjMr3tEYeRhYDUAAk+9AS75sb3ljmgPw62nagMVjsr3TCR0YiaBQAUzPdzQHzoJYZHmNmNjzWlaEH9EoDLYLvcekdLk6QEUGdAf15ICPAy0RNMbWBwzwuqMq96Aztuk/6cx16x63Cu73ICLLDaJGNiLAAKAuqNTcggJd6WF56J0YqY6ZHKoFPggJtikkcCZGhhrkAa5cUBXaRUAY9po9poKayD+vNAZoLt/h+jORcKn6xz9wQEQNtHR9D0YpTDiqOz4oCRa7qJgaxpq5mY2VOdfVAYJYZpiwPZga01cajNAS57K42lkgHVDaE5ZHPZ3oCzQGlWKWZlqtLoWCSj3Ym1pUF5oQgLS6brkc+Wa0DC6RpZhBBo00B8gEBXwXbLASw2WO0CvVecFe+vvQFlet1yTQMyayVhxBrcmj+kHlTwQES1QWq1YI5IhEwEF7qg1IFMhXiUBjv1rxbIeiAxhgwg6jTFkeYyQEiOyz2ieOSaMRMjzAqCSdfqB4ID1JZZ4rW+WOMSNkAB6wbTVWvggI9qul8Uz3tgZaI3mtHYatJzyrxJQF3cwfgOOJkOfVY2mQptplVAWKAIAgCAIAgCAIAgCAIAgCAIAgCAIAgCAIAgCAIAgCAIAgCAIAgCAICK674y/pC3rb89Y4akBKQBAEAQBAEBGgsLGPe9raOf2jnn3ICSgCAIAgI0thY6Rshb12dk57a+OtASUAQBAEAQBAEAQBAEAQBAEAQBAEAQBAEAQBAEAQBAEAQBAEAQBAEAQBAEAQBAEAQBAEAQBAEAQBAEAQBAEAQBAEAQBAEAQBAEAQBAEB//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4826" name="Picture 10" descr="http://mediaserver.pulse2.com/wp-content/uploads/2013/05/Newsle-Logo-550x1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45982"/>
            <a:ext cx="8802895" cy="29449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800725" y="3105150"/>
            <a:ext cx="1828800" cy="523220"/>
          </a:xfrm>
          <a:prstGeom prst="rect">
            <a:avLst/>
          </a:prstGeom>
          <a:solidFill>
            <a:schemeClr val="accent2"/>
          </a:solidFill>
        </p:spPr>
        <p:txBody>
          <a:bodyPr wrap="square" rtlCol="0">
            <a:spAutoFit/>
          </a:bodyPr>
          <a:lstStyle/>
          <a:p>
            <a:pPr algn="ctr"/>
            <a:r>
              <a:rPr lang="en-US" sz="2800" dirty="0" smtClean="0">
                <a:solidFill>
                  <a:schemeClr val="bg1"/>
                </a:solidFill>
              </a:rPr>
              <a:t>Prey</a:t>
            </a:r>
            <a:endParaRPr lang="en-US" sz="2800" dirty="0">
              <a:solidFill>
                <a:schemeClr val="bg1"/>
              </a:solidFill>
            </a:endParaRPr>
          </a:p>
        </p:txBody>
      </p:sp>
    </p:spTree>
    <p:extLst>
      <p:ext uri="{BB962C8B-B14F-4D97-AF65-F5344CB8AC3E}">
        <p14:creationId xmlns:p14="http://schemas.microsoft.com/office/powerpoint/2010/main" val="3741901774"/>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29450"/>
            <a:ext cx="8610599" cy="2205926"/>
          </a:xfrm>
        </p:spPr>
        <p:txBody>
          <a:bodyPr>
            <a:normAutofit fontScale="90000"/>
          </a:bodyPr>
          <a:lstStyle/>
          <a:p>
            <a:r>
              <a:rPr lang="en-US" dirty="0" err="1" smtClean="0"/>
              <a:t>Newsle</a:t>
            </a:r>
            <a:r>
              <a:rPr lang="en-US" dirty="0" smtClean="0"/>
              <a:t> </a:t>
            </a:r>
            <a:br>
              <a:rPr lang="en-US" dirty="0" smtClean="0"/>
            </a:br>
            <a:r>
              <a:rPr lang="en-US" dirty="0" smtClean="0"/>
              <a:t>Gmail &gt; </a:t>
            </a:r>
            <a:r>
              <a:rPr lang="en-US" dirty="0" err="1" smtClean="0"/>
              <a:t>Evernote</a:t>
            </a:r>
            <a:endParaRPr lang="en-US" dirty="0"/>
          </a:p>
        </p:txBody>
      </p:sp>
      <p:sp>
        <p:nvSpPr>
          <p:cNvPr id="5" name="TextBox 4"/>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1464080488"/>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5200" y="1429450"/>
            <a:ext cx="5257799" cy="2205926"/>
          </a:xfrm>
        </p:spPr>
        <p:txBody>
          <a:bodyPr>
            <a:normAutofit fontScale="90000"/>
          </a:bodyPr>
          <a:lstStyle/>
          <a:p>
            <a:r>
              <a:rPr lang="en-US" dirty="0" smtClean="0"/>
              <a:t>@</a:t>
            </a:r>
            <a:r>
              <a:rPr lang="en-US" dirty="0" err="1" smtClean="0"/>
              <a:t>stephbeadell</a:t>
            </a:r>
            <a:endParaRPr lang="en-US" dirty="0"/>
          </a:p>
        </p:txBody>
      </p:sp>
      <p:sp>
        <p:nvSpPr>
          <p:cNvPr id="5" name="TextBox 4"/>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1" y="742950"/>
            <a:ext cx="2889338" cy="4101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3607196"/>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29450"/>
            <a:ext cx="8610599" cy="2205926"/>
          </a:xfrm>
        </p:spPr>
        <p:txBody>
          <a:bodyPr>
            <a:normAutofit/>
          </a:bodyPr>
          <a:lstStyle/>
          <a:p>
            <a:endParaRPr lang="en-US" dirty="0"/>
          </a:p>
        </p:txBody>
      </p:sp>
      <p:sp>
        <p:nvSpPr>
          <p:cNvPr id="5" name="TextBox 4"/>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76350"/>
            <a:ext cx="8173398" cy="296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6496380"/>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29450"/>
            <a:ext cx="8610599" cy="2205926"/>
          </a:xfrm>
        </p:spPr>
        <p:txBody>
          <a:bodyPr>
            <a:normAutofit/>
          </a:bodyPr>
          <a:lstStyle/>
          <a:p>
            <a:endParaRPr lang="en-US" dirty="0"/>
          </a:p>
        </p:txBody>
      </p:sp>
      <p:sp>
        <p:nvSpPr>
          <p:cNvPr id="5" name="TextBox 4"/>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76350"/>
            <a:ext cx="8070008" cy="311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6942331"/>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
        <p:nvSpPr>
          <p:cNvPr id="3" name="Title 2"/>
          <p:cNvSpPr>
            <a:spLocks noGrp="1"/>
          </p:cNvSpPr>
          <p:nvPr>
            <p:ph type="title"/>
          </p:nvPr>
        </p:nvSpPr>
        <p:spPr/>
        <p:txBody>
          <a:bodyPr/>
          <a:lstStyle/>
          <a:p>
            <a:endParaRPr lang="en-US"/>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0175" y="819150"/>
            <a:ext cx="6302305" cy="3955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85927"/>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29450"/>
            <a:ext cx="8610599" cy="2205926"/>
          </a:xfrm>
        </p:spPr>
        <p:txBody>
          <a:bodyPr>
            <a:normAutofit fontScale="90000"/>
          </a:bodyPr>
          <a:lstStyle/>
          <a:p>
            <a:r>
              <a:rPr lang="en-US" dirty="0" smtClean="0"/>
              <a:t>PR </a:t>
            </a:r>
            <a:r>
              <a:rPr lang="en-US" dirty="0" err="1" smtClean="0"/>
              <a:t>opps</a:t>
            </a:r>
            <a:r>
              <a:rPr lang="en-US" dirty="0" smtClean="0"/>
              <a:t> </a:t>
            </a:r>
            <a:br>
              <a:rPr lang="en-US" dirty="0" smtClean="0"/>
            </a:br>
            <a:r>
              <a:rPr lang="en-US" dirty="0" smtClean="0"/>
              <a:t>HARO</a:t>
            </a:r>
            <a:br>
              <a:rPr lang="en-US" dirty="0" smtClean="0"/>
            </a:br>
            <a:r>
              <a:rPr lang="en-US" dirty="0" err="1" smtClean="0"/>
              <a:t>Profnet</a:t>
            </a:r>
            <a:endParaRPr lang="en-US" dirty="0"/>
          </a:p>
        </p:txBody>
      </p:sp>
      <p:sp>
        <p:nvSpPr>
          <p:cNvPr id="5" name="TextBox 4"/>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16658521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3074" name="Picture 2" descr="http://farm4.staticflickr.com/3291/3108367842_7bba0c7635_b.jpg"/>
          <p:cNvPicPr>
            <a:picLocks noChangeAspect="1" noChangeArrowheads="1"/>
          </p:cNvPicPr>
          <p:nvPr/>
        </p:nvPicPr>
        <p:blipFill rotWithShape="1">
          <a:blip r:embed="rId2">
            <a:extLst>
              <a:ext uri="{28A0092B-C50C-407E-A947-70E740481C1C}">
                <a14:useLocalDpi xmlns:a14="http://schemas.microsoft.com/office/drawing/2010/main" val="0"/>
              </a:ext>
            </a:extLst>
          </a:blip>
          <a:srcRect l="14315"/>
          <a:stretch/>
        </p:blipFill>
        <p:spPr bwMode="auto">
          <a:xfrm>
            <a:off x="0" y="821292"/>
            <a:ext cx="9144000" cy="429363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9525" y="971550"/>
            <a:ext cx="9153525" cy="1033464"/>
          </a:xfrm>
          <a:solidFill>
            <a:schemeClr val="tx2">
              <a:alpha val="42000"/>
            </a:schemeClr>
          </a:solidFill>
        </p:spPr>
        <p:txBody>
          <a:bodyPr>
            <a:normAutofit fontScale="90000"/>
          </a:bodyPr>
          <a:lstStyle/>
          <a:p>
            <a:pPr algn="l"/>
            <a:r>
              <a:rPr lang="en-US" dirty="0" smtClean="0">
                <a:solidFill>
                  <a:schemeClr val="tx2">
                    <a:lumMod val="75000"/>
                  </a:schemeClr>
                </a:solidFill>
              </a:rPr>
              <a:t>A reflection</a:t>
            </a:r>
            <a:endParaRPr lang="en-US" dirty="0">
              <a:solidFill>
                <a:schemeClr val="tx2">
                  <a:lumMod val="75000"/>
                </a:schemeClr>
              </a:solidFill>
              <a:latin typeface="Cambria Math" pitchFamily="18" charset="0"/>
              <a:ea typeface="Cambria Math" pitchFamily="18" charset="0"/>
            </a:endParaRPr>
          </a:p>
        </p:txBody>
      </p:sp>
    </p:spTree>
    <p:extLst>
      <p:ext uri="{BB962C8B-B14F-4D97-AF65-F5344CB8AC3E}">
        <p14:creationId xmlns:p14="http://schemas.microsoft.com/office/powerpoint/2010/main" val="39268581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farm8.staticflickr.com/7013/6739457249_1cc4911980_b.jpg"/>
          <p:cNvPicPr>
            <a:picLocks noChangeAspect="1" noChangeArrowheads="1"/>
          </p:cNvPicPr>
          <p:nvPr/>
        </p:nvPicPr>
        <p:blipFill rotWithShape="1">
          <a:blip r:embed="rId2">
            <a:extLst>
              <a:ext uri="{28A0092B-C50C-407E-A947-70E740481C1C}">
                <a14:useLocalDpi xmlns:a14="http://schemas.microsoft.com/office/drawing/2010/main" val="0"/>
              </a:ext>
            </a:extLst>
          </a:blip>
          <a:srcRect b="15490"/>
          <a:stretch/>
        </p:blipFill>
        <p:spPr bwMode="auto">
          <a:xfrm>
            <a:off x="0" y="-18306"/>
            <a:ext cx="9144000" cy="51542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9525" y="3562350"/>
            <a:ext cx="9153525" cy="1033464"/>
          </a:xfrm>
          <a:solidFill>
            <a:schemeClr val="tx2">
              <a:alpha val="42000"/>
            </a:schemeClr>
          </a:solidFill>
        </p:spPr>
        <p:txBody>
          <a:bodyPr>
            <a:normAutofit fontScale="90000"/>
          </a:bodyPr>
          <a:lstStyle/>
          <a:p>
            <a:pPr algn="r"/>
            <a:r>
              <a:rPr lang="en-US" dirty="0" smtClean="0">
                <a:solidFill>
                  <a:schemeClr val="bg1">
                    <a:lumMod val="95000"/>
                  </a:schemeClr>
                </a:solidFill>
              </a:rPr>
              <a:t>Necessary</a:t>
            </a:r>
            <a:endParaRPr lang="en-US" dirty="0">
              <a:solidFill>
                <a:schemeClr val="bg1">
                  <a:lumMod val="95000"/>
                </a:schemeClr>
              </a:solidFill>
            </a:endParaRPr>
          </a:p>
        </p:txBody>
      </p:sp>
      <p:sp>
        <p:nvSpPr>
          <p:cNvPr id="4" name="TextBox 3"/>
          <p:cNvSpPr txBox="1"/>
          <p:nvPr/>
        </p:nvSpPr>
        <p:spPr>
          <a:xfrm>
            <a:off x="152400" y="4774168"/>
            <a:ext cx="5562600" cy="369332"/>
          </a:xfrm>
          <a:prstGeom prst="rect">
            <a:avLst/>
          </a:prstGeom>
          <a:noFill/>
        </p:spPr>
        <p:txBody>
          <a:bodyPr wrap="square" rtlCol="0">
            <a:spAutoFit/>
          </a:bodyPr>
          <a:lstStyle/>
          <a:p>
            <a:r>
              <a:rPr lang="en-US" dirty="0">
                <a:hlinkClick r:id="rId3"/>
              </a:rPr>
              <a:t>http://www.flickr.com/photos/theperplexingparadox/</a:t>
            </a:r>
            <a:endParaRPr lang="en-US" dirty="0">
              <a:solidFill>
                <a:prstClr val="white"/>
              </a:solidFill>
            </a:endParaRPr>
          </a:p>
        </p:txBody>
      </p:sp>
    </p:spTree>
    <p:extLst>
      <p:ext uri="{BB962C8B-B14F-4D97-AF65-F5344CB8AC3E}">
        <p14:creationId xmlns:p14="http://schemas.microsoft.com/office/powerpoint/2010/main" val="185247659"/>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29450"/>
            <a:ext cx="8610599" cy="2205926"/>
          </a:xfrm>
        </p:spPr>
        <p:txBody>
          <a:bodyPr>
            <a:normAutofit/>
          </a:bodyPr>
          <a:lstStyle/>
          <a:p>
            <a:endParaRPr lang="en-US" dirty="0"/>
          </a:p>
        </p:txBody>
      </p:sp>
      <p:sp>
        <p:nvSpPr>
          <p:cNvPr id="5" name="TextBox 4"/>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1575" y="771525"/>
            <a:ext cx="6691245" cy="4031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1256771"/>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29450"/>
            <a:ext cx="8610599" cy="2205926"/>
          </a:xfrm>
        </p:spPr>
        <p:txBody>
          <a:bodyPr>
            <a:normAutofit fontScale="90000"/>
          </a:bodyPr>
          <a:lstStyle/>
          <a:p>
            <a:r>
              <a:rPr lang="en-US" dirty="0" smtClean="0"/>
              <a:t>What else would I want to know immediately?</a:t>
            </a:r>
            <a:endParaRPr lang="en-US" dirty="0"/>
          </a:p>
        </p:txBody>
      </p:sp>
      <p:sp>
        <p:nvSpPr>
          <p:cNvPr id="5" name="TextBox 4"/>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3719989827"/>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29450"/>
            <a:ext cx="8610599" cy="2205926"/>
          </a:xfrm>
        </p:spPr>
        <p:txBody>
          <a:bodyPr>
            <a:normAutofit/>
          </a:bodyPr>
          <a:lstStyle/>
          <a:p>
            <a:endParaRPr lang="en-US" dirty="0"/>
          </a:p>
        </p:txBody>
      </p:sp>
      <p:sp>
        <p:nvSpPr>
          <p:cNvPr id="5" name="TextBox 4"/>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21506" name="Picture 2" descr="http://engwar.com/assets/hacked-notice-googl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895350"/>
            <a:ext cx="8736793"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240451"/>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29450"/>
            <a:ext cx="8610599" cy="2205926"/>
          </a:xfrm>
        </p:spPr>
        <p:txBody>
          <a:bodyPr>
            <a:normAutofit/>
          </a:bodyPr>
          <a:lstStyle/>
          <a:p>
            <a:endParaRPr lang="en-US" dirty="0"/>
          </a:p>
        </p:txBody>
      </p:sp>
      <p:sp>
        <p:nvSpPr>
          <p:cNvPr id="5" name="TextBox 4"/>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24578" name="Picture 2" descr="http://seogadget.com/wp-content/uploads/2012/07/google-unnatural-link-warning-in-webmaster-tools.png"/>
          <p:cNvPicPr>
            <a:picLocks noChangeAspect="1" noChangeArrowheads="1"/>
          </p:cNvPicPr>
          <p:nvPr/>
        </p:nvPicPr>
        <p:blipFill rotWithShape="1">
          <a:blip r:embed="rId2">
            <a:extLst>
              <a:ext uri="{28A0092B-C50C-407E-A947-70E740481C1C}">
                <a14:useLocalDpi xmlns:a14="http://schemas.microsoft.com/office/drawing/2010/main" val="0"/>
              </a:ext>
            </a:extLst>
          </a:blip>
          <a:srcRect b="28750"/>
          <a:stretch/>
        </p:blipFill>
        <p:spPr bwMode="auto">
          <a:xfrm>
            <a:off x="685800" y="790575"/>
            <a:ext cx="7620000" cy="4021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6698394"/>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29450"/>
            <a:ext cx="8610599" cy="2205926"/>
          </a:xfrm>
        </p:spPr>
        <p:txBody>
          <a:bodyPr>
            <a:normAutofit/>
          </a:bodyPr>
          <a:lstStyle/>
          <a:p>
            <a:r>
              <a:rPr lang="en-US" dirty="0" err="1" smtClean="0"/>
              <a:t>Site:yoursite.com</a:t>
            </a:r>
            <a:r>
              <a:rPr lang="en-US" dirty="0" smtClean="0"/>
              <a:t/>
            </a:r>
            <a:br>
              <a:rPr lang="en-US" dirty="0" smtClean="0"/>
            </a:br>
            <a:r>
              <a:rPr lang="en-US" sz="4900" dirty="0" smtClean="0"/>
              <a:t>porn, sex, </a:t>
            </a:r>
            <a:r>
              <a:rPr lang="en-US" sz="4900" dirty="0" err="1" smtClean="0"/>
              <a:t>viagra</a:t>
            </a:r>
            <a:r>
              <a:rPr lang="en-US" sz="4900" dirty="0" smtClean="0"/>
              <a:t>, insurance</a:t>
            </a:r>
            <a:endParaRPr lang="en-US" sz="4900" dirty="0"/>
          </a:p>
        </p:txBody>
      </p:sp>
      <p:sp>
        <p:nvSpPr>
          <p:cNvPr id="5" name="TextBox 4"/>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3387084984"/>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29450"/>
            <a:ext cx="8610599" cy="2205926"/>
          </a:xfrm>
        </p:spPr>
        <p:txBody>
          <a:bodyPr>
            <a:normAutofit/>
          </a:bodyPr>
          <a:lstStyle/>
          <a:p>
            <a:endParaRPr lang="en-US" sz="4900" dirty="0"/>
          </a:p>
        </p:txBody>
      </p:sp>
      <p:sp>
        <p:nvSpPr>
          <p:cNvPr id="5" name="TextBox 4"/>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752476"/>
            <a:ext cx="6781799" cy="404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2817511"/>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29450"/>
            <a:ext cx="8610599" cy="2205926"/>
          </a:xfrm>
        </p:spPr>
        <p:txBody>
          <a:bodyPr>
            <a:normAutofit/>
          </a:bodyPr>
          <a:lstStyle/>
          <a:p>
            <a:r>
              <a:rPr lang="en-US" dirty="0" smtClean="0"/>
              <a:t>WMT Alerts to Phone</a:t>
            </a:r>
            <a:endParaRPr lang="en-US" dirty="0"/>
          </a:p>
        </p:txBody>
      </p:sp>
      <p:sp>
        <p:nvSpPr>
          <p:cNvPr id="5" name="TextBox 4"/>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2299627078"/>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29450"/>
            <a:ext cx="8610599" cy="2205926"/>
          </a:xfrm>
        </p:spPr>
        <p:txBody>
          <a:bodyPr>
            <a:normAutofit fontScale="90000"/>
          </a:bodyPr>
          <a:lstStyle/>
          <a:p>
            <a:r>
              <a:rPr lang="en-US" dirty="0" smtClean="0"/>
              <a:t>Get Sneaky</a:t>
            </a:r>
            <a:br>
              <a:rPr lang="en-US" dirty="0" smtClean="0"/>
            </a:br>
            <a:endParaRPr lang="en-US" dirty="0"/>
          </a:p>
        </p:txBody>
      </p:sp>
      <p:sp>
        <p:nvSpPr>
          <p:cNvPr id="5" name="TextBox 4"/>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650" y="3181350"/>
            <a:ext cx="7123113"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8046803"/>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29450"/>
            <a:ext cx="8610599" cy="2205926"/>
          </a:xfrm>
        </p:spPr>
        <p:txBody>
          <a:bodyPr>
            <a:normAutofit fontScale="90000"/>
          </a:bodyPr>
          <a:lstStyle/>
          <a:p>
            <a:r>
              <a:rPr lang="en-US" dirty="0" smtClean="0"/>
              <a:t>Push to </a:t>
            </a:r>
            <a:r>
              <a:rPr lang="en-US" dirty="0" err="1" smtClean="0"/>
              <a:t>evernote</a:t>
            </a:r>
            <a:r>
              <a:rPr lang="en-US" dirty="0" smtClean="0"/>
              <a:t> in case it goes down</a:t>
            </a:r>
            <a:endParaRPr lang="en-US" dirty="0"/>
          </a:p>
        </p:txBody>
      </p:sp>
      <p:sp>
        <p:nvSpPr>
          <p:cNvPr id="5" name="TextBox 4"/>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892581720"/>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29450"/>
            <a:ext cx="8610599" cy="2205926"/>
          </a:xfrm>
        </p:spPr>
        <p:txBody>
          <a:bodyPr>
            <a:normAutofit fontScale="90000"/>
          </a:bodyPr>
          <a:lstStyle/>
          <a:p>
            <a:r>
              <a:rPr lang="en-US" dirty="0" smtClean="0"/>
              <a:t>Popular Infographics</a:t>
            </a:r>
            <a:br>
              <a:rPr lang="en-US" dirty="0" smtClean="0"/>
            </a:br>
            <a:r>
              <a:rPr lang="en-US" dirty="0" smtClean="0"/>
              <a:t>find it then set new links alert</a:t>
            </a:r>
            <a:endParaRPr lang="en-US" dirty="0"/>
          </a:p>
        </p:txBody>
      </p:sp>
      <p:sp>
        <p:nvSpPr>
          <p:cNvPr id="5" name="TextBox 4"/>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8776739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429450"/>
            <a:ext cx="8915399" cy="2205926"/>
          </a:xfrm>
        </p:spPr>
        <p:txBody>
          <a:bodyPr>
            <a:normAutofit/>
          </a:bodyPr>
          <a:lstStyle/>
          <a:p>
            <a:r>
              <a:rPr lang="en-US" dirty="0" smtClean="0"/>
              <a:t>Thinking…</a:t>
            </a:r>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1227388301"/>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29450"/>
            <a:ext cx="8610599" cy="2205926"/>
          </a:xfrm>
        </p:spPr>
        <p:txBody>
          <a:bodyPr>
            <a:normAutofit/>
          </a:bodyPr>
          <a:lstStyle/>
          <a:p>
            <a:r>
              <a:rPr lang="en-US" dirty="0" smtClean="0"/>
              <a:t>Image Raider RSS</a:t>
            </a:r>
            <a:endParaRPr lang="en-US" dirty="0"/>
          </a:p>
        </p:txBody>
      </p:sp>
      <p:sp>
        <p:nvSpPr>
          <p:cNvPr id="5" name="TextBox 4"/>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4120944384"/>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29450"/>
            <a:ext cx="8610599" cy="2205926"/>
          </a:xfrm>
        </p:spPr>
        <p:txBody>
          <a:bodyPr>
            <a:normAutofit/>
          </a:bodyPr>
          <a:lstStyle/>
          <a:p>
            <a:r>
              <a:rPr lang="en-US" dirty="0" smtClean="0"/>
              <a:t>Competitor byline</a:t>
            </a:r>
            <a:endParaRPr lang="en-US" dirty="0"/>
          </a:p>
        </p:txBody>
      </p:sp>
      <p:sp>
        <p:nvSpPr>
          <p:cNvPr id="5" name="TextBox 4"/>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3862255897"/>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29450"/>
            <a:ext cx="8610599" cy="2205926"/>
          </a:xfrm>
        </p:spPr>
        <p:txBody>
          <a:bodyPr>
            <a:normAutofit fontScale="90000"/>
          </a:bodyPr>
          <a:lstStyle/>
          <a:p>
            <a:r>
              <a:rPr lang="en-US" dirty="0" smtClean="0"/>
              <a:t>Interview with </a:t>
            </a:r>
            <a:br>
              <a:rPr lang="en-US" dirty="0" smtClean="0"/>
            </a:br>
            <a:r>
              <a:rPr lang="en-US" dirty="0" smtClean="0"/>
              <a:t>“</a:t>
            </a:r>
            <a:r>
              <a:rPr lang="en-US" dirty="0" err="1" smtClean="0"/>
              <a:t>ceo</a:t>
            </a:r>
            <a:r>
              <a:rPr lang="en-US" dirty="0" smtClean="0"/>
              <a:t> name”</a:t>
            </a:r>
            <a:endParaRPr lang="en-US" dirty="0"/>
          </a:p>
        </p:txBody>
      </p:sp>
      <p:sp>
        <p:nvSpPr>
          <p:cNvPr id="5" name="TextBox 4"/>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1346875470"/>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29450"/>
            <a:ext cx="8610599" cy="2205926"/>
          </a:xfrm>
        </p:spPr>
        <p:txBody>
          <a:bodyPr>
            <a:normAutofit/>
          </a:bodyPr>
          <a:lstStyle/>
          <a:p>
            <a:endParaRPr lang="en-US" dirty="0"/>
          </a:p>
        </p:txBody>
      </p:sp>
      <p:sp>
        <p:nvSpPr>
          <p:cNvPr id="5" name="TextBox 4"/>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5475" y="742950"/>
            <a:ext cx="4760898" cy="382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3070270"/>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29450"/>
            <a:ext cx="8610599" cy="2205926"/>
          </a:xfrm>
        </p:spPr>
        <p:txBody>
          <a:bodyPr>
            <a:normAutofit/>
          </a:bodyPr>
          <a:lstStyle/>
          <a:p>
            <a:endParaRPr lang="en-US" dirty="0"/>
          </a:p>
        </p:txBody>
      </p:sp>
      <p:sp>
        <p:nvSpPr>
          <p:cNvPr id="5" name="TextBox 4"/>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460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486" b="7589"/>
          <a:stretch/>
        </p:blipFill>
        <p:spPr bwMode="auto">
          <a:xfrm>
            <a:off x="733425" y="789653"/>
            <a:ext cx="7419975" cy="4042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537675"/>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29450"/>
            <a:ext cx="8610599" cy="2205926"/>
          </a:xfrm>
        </p:spPr>
        <p:txBody>
          <a:bodyPr>
            <a:normAutofit fontScale="90000"/>
          </a:bodyPr>
          <a:lstStyle/>
          <a:p>
            <a:r>
              <a:rPr lang="en-US" dirty="0" smtClean="0"/>
              <a:t>Imagine</a:t>
            </a:r>
            <a:br>
              <a:rPr lang="en-US" dirty="0" smtClean="0"/>
            </a:br>
            <a:r>
              <a:rPr lang="en-US" dirty="0" smtClean="0"/>
              <a:t>once a month open </a:t>
            </a:r>
            <a:r>
              <a:rPr lang="en-US" dirty="0" err="1" smtClean="0"/>
              <a:t>evernote</a:t>
            </a:r>
            <a:endParaRPr lang="en-US" dirty="0"/>
          </a:p>
        </p:txBody>
      </p:sp>
      <p:sp>
        <p:nvSpPr>
          <p:cNvPr id="5" name="TextBox 4"/>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1953057558"/>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29450"/>
            <a:ext cx="8610599" cy="2205926"/>
          </a:xfrm>
        </p:spPr>
        <p:txBody>
          <a:bodyPr>
            <a:noAutofit/>
          </a:bodyPr>
          <a:lstStyle/>
          <a:p>
            <a:r>
              <a:rPr lang="en-US" sz="3600" dirty="0" smtClean="0"/>
              <a:t/>
            </a:r>
            <a:br>
              <a:rPr lang="en-US" sz="3600" dirty="0" smtClean="0"/>
            </a:br>
            <a:r>
              <a:rPr lang="en-US" sz="2800" dirty="0" smtClean="0"/>
              <a:t>CEO mentions, new links to your assets, competitors assets, bylines of competitor interviews, brands being pushed by competitors, reporters covering new pieces your industry, copied images from your site to reclaim, where competitors are commenting, popular infographics, people posting on </a:t>
            </a:r>
            <a:r>
              <a:rPr lang="en-US" sz="2800" dirty="0" err="1" smtClean="0"/>
              <a:t>reddit</a:t>
            </a:r>
            <a:r>
              <a:rPr lang="en-US" sz="2800" dirty="0" smtClean="0"/>
              <a:t>, what got hot on </a:t>
            </a:r>
            <a:r>
              <a:rPr lang="en-US" sz="2800" dirty="0" err="1" smtClean="0"/>
              <a:t>reddit</a:t>
            </a:r>
            <a:r>
              <a:rPr lang="en-US" sz="2800" dirty="0" smtClean="0"/>
              <a:t>, new </a:t>
            </a:r>
            <a:r>
              <a:rPr lang="en-US" sz="2800" dirty="0" err="1" smtClean="0"/>
              <a:t>preso’s</a:t>
            </a:r>
            <a:r>
              <a:rPr lang="en-US" sz="2800" dirty="0" smtClean="0"/>
              <a:t> uploaded on </a:t>
            </a:r>
            <a:r>
              <a:rPr lang="en-US" sz="2800" dirty="0" err="1" smtClean="0"/>
              <a:t>slideshare</a:t>
            </a:r>
            <a:r>
              <a:rPr lang="en-US" sz="2800" dirty="0" smtClean="0"/>
              <a:t>, on and on</a:t>
            </a:r>
            <a:r>
              <a:rPr lang="en-US" sz="3600" dirty="0" smtClean="0"/>
              <a:t> </a:t>
            </a:r>
            <a:endParaRPr lang="en-US" sz="3600" dirty="0"/>
          </a:p>
        </p:txBody>
      </p:sp>
      <p:sp>
        <p:nvSpPr>
          <p:cNvPr id="5" name="TextBox 4"/>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1736879299"/>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29450"/>
            <a:ext cx="8610599" cy="2205926"/>
          </a:xfrm>
        </p:spPr>
        <p:txBody>
          <a:bodyPr>
            <a:normAutofit/>
          </a:bodyPr>
          <a:lstStyle/>
          <a:p>
            <a:r>
              <a:rPr lang="en-US" dirty="0" smtClean="0"/>
              <a:t>3 weeks ago</a:t>
            </a:r>
            <a:endParaRPr lang="en-US" dirty="0"/>
          </a:p>
        </p:txBody>
      </p:sp>
      <p:sp>
        <p:nvSpPr>
          <p:cNvPr id="5" name="TextBox 4"/>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1843589016"/>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80605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429450"/>
            <a:ext cx="8915399" cy="2205926"/>
          </a:xfrm>
        </p:spPr>
        <p:txBody>
          <a:bodyPr>
            <a:normAutofit fontScale="90000"/>
          </a:bodyPr>
          <a:lstStyle/>
          <a:p>
            <a:r>
              <a:rPr lang="en-US" dirty="0" smtClean="0"/>
              <a:t>#RCS </a:t>
            </a:r>
            <a:r>
              <a:rPr lang="en-US" dirty="0"/>
              <a:t/>
            </a:r>
            <a:br>
              <a:rPr lang="en-US" dirty="0"/>
            </a:br>
            <a:r>
              <a:rPr lang="en-US" dirty="0" smtClean="0"/>
              <a:t>Requires respecting other disciplines</a:t>
            </a:r>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3104807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429450"/>
            <a:ext cx="8915399" cy="2205926"/>
          </a:xfrm>
        </p:spPr>
        <p:txBody>
          <a:bodyPr>
            <a:normAutofit fontScale="90000"/>
          </a:bodyPr>
          <a:lstStyle/>
          <a:p>
            <a:r>
              <a:rPr lang="en-US" dirty="0" smtClean="0"/>
              <a:t>There is no “Just”</a:t>
            </a:r>
            <a:br>
              <a:rPr lang="en-US" dirty="0" smtClean="0"/>
            </a:br>
            <a:r>
              <a:rPr lang="en-US" dirty="0" smtClean="0"/>
              <a:t>-</a:t>
            </a:r>
            <a:r>
              <a:rPr lang="en-US" dirty="0" err="1"/>
              <a:t>T</a:t>
            </a:r>
            <a:r>
              <a:rPr lang="en-US" dirty="0" err="1" smtClean="0"/>
              <a:t>omC</a:t>
            </a:r>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30832668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429450"/>
            <a:ext cx="8915399" cy="2205926"/>
          </a:xfrm>
        </p:spPr>
        <p:txBody>
          <a:bodyPr>
            <a:normAutofit/>
          </a:bodyPr>
          <a:lstStyle/>
          <a:p>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1026" name="Picture 2" descr="http://d1avok0lzls2w.cloudfront.net/img_uploads/inbound-marketing.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819150"/>
            <a:ext cx="7010400" cy="3957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72480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29450"/>
            <a:ext cx="9143999" cy="2205926"/>
          </a:xfrm>
        </p:spPr>
        <p:txBody>
          <a:bodyPr>
            <a:normAutofit fontScale="90000"/>
          </a:bodyPr>
          <a:lstStyle/>
          <a:p>
            <a:r>
              <a:rPr lang="en-US" dirty="0" smtClean="0"/>
              <a:t>Doing Content for SEO </a:t>
            </a:r>
            <a:br>
              <a:rPr lang="en-US" dirty="0" smtClean="0"/>
            </a:br>
            <a:r>
              <a:rPr lang="en-US" dirty="0" err="1" smtClean="0"/>
              <a:t>vs</a:t>
            </a:r>
            <a:r>
              <a:rPr lang="en-US" dirty="0" smtClean="0"/>
              <a:t/>
            </a:r>
            <a:br>
              <a:rPr lang="en-US" dirty="0" smtClean="0"/>
            </a:br>
            <a:r>
              <a:rPr lang="en-US" dirty="0" smtClean="0"/>
              <a:t>Doing Content for Love</a:t>
            </a:r>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10040577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Change DNA</a:t>
            </a:r>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13985901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4" name="Picture 2" descr="http://d1avok0lzls2w.cloudfront.net/img_uploads/144-Linklove-conference-2012-L.jpg"/>
          <p:cNvPicPr>
            <a:picLocks noChangeAspect="1" noChangeArrowheads="1"/>
          </p:cNvPicPr>
          <p:nvPr/>
        </p:nvPicPr>
        <p:blipFill rotWithShape="1">
          <a:blip r:embed="rId2">
            <a:extLst>
              <a:ext uri="{28A0092B-C50C-407E-A947-70E740481C1C}">
                <a14:useLocalDpi xmlns:a14="http://schemas.microsoft.com/office/drawing/2010/main" val="0"/>
              </a:ext>
            </a:extLst>
          </a:blip>
          <a:srcRect t="18939"/>
          <a:stretch/>
        </p:blipFill>
        <p:spPr bwMode="auto">
          <a:xfrm>
            <a:off x="1524000" y="781050"/>
            <a:ext cx="5905500" cy="4076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1612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This year I read these books</a:t>
            </a:r>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1648746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2050" name="Picture 2" descr="http://media.npr.org/assets/bakertaylor/covers/q/quiet/9780307352149_custom-5b5ce2e8d8a1c22ef8fa885da61cbc226d88337b-s6-c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358384"/>
            <a:ext cx="4158833" cy="6317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82394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3074" name="Picture 2" descr="http://farm4.staticflickr.com/3291/3108367842_7bba0c7635_b.jpg"/>
          <p:cNvPicPr>
            <a:picLocks noChangeAspect="1" noChangeArrowheads="1"/>
          </p:cNvPicPr>
          <p:nvPr/>
        </p:nvPicPr>
        <p:blipFill rotWithShape="1">
          <a:blip r:embed="rId2">
            <a:extLst>
              <a:ext uri="{28A0092B-C50C-407E-A947-70E740481C1C}">
                <a14:useLocalDpi xmlns:a14="http://schemas.microsoft.com/office/drawing/2010/main" val="0"/>
              </a:ext>
            </a:extLst>
          </a:blip>
          <a:srcRect l="14315"/>
          <a:stretch/>
        </p:blipFill>
        <p:spPr bwMode="auto">
          <a:xfrm>
            <a:off x="0" y="821292"/>
            <a:ext cx="9144000" cy="429363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9525" y="971550"/>
            <a:ext cx="9153525" cy="1033464"/>
          </a:xfrm>
          <a:solidFill>
            <a:schemeClr val="tx2">
              <a:alpha val="42000"/>
            </a:schemeClr>
          </a:solidFill>
        </p:spPr>
        <p:txBody>
          <a:bodyPr>
            <a:normAutofit fontScale="90000"/>
          </a:bodyPr>
          <a:lstStyle/>
          <a:p>
            <a:pPr algn="l"/>
            <a:r>
              <a:rPr lang="en-US" dirty="0" smtClean="0">
                <a:solidFill>
                  <a:schemeClr val="tx2">
                    <a:lumMod val="75000"/>
                  </a:schemeClr>
                </a:solidFill>
              </a:rPr>
              <a:t>#RCS – Facts &amp; Figures</a:t>
            </a:r>
            <a:endParaRPr lang="en-US" dirty="0">
              <a:solidFill>
                <a:schemeClr val="tx2">
                  <a:lumMod val="75000"/>
                </a:schemeClr>
              </a:solidFill>
              <a:latin typeface="Cambria Math" pitchFamily="18" charset="0"/>
              <a:ea typeface="Cambria Math" pitchFamily="18" charset="0"/>
            </a:endParaRPr>
          </a:p>
        </p:txBody>
      </p:sp>
    </p:spTree>
    <p:extLst>
      <p:ext uri="{BB962C8B-B14F-4D97-AF65-F5344CB8AC3E}">
        <p14:creationId xmlns:p14="http://schemas.microsoft.com/office/powerpoint/2010/main" val="41984272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3074" name="Picture 2" descr="http://www.ushgnyc.com/wp-content/gallery/setting-the-table/ushg_company_940_settingtabl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9946"/>
            <a:ext cx="8305800" cy="4674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9158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4098" name="Picture 2" descr="http://upload.wikimedia.org/wikipedia/en/thumb/e/ec/Nudge-cover.jpg/200px-Nudge-cov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925449"/>
            <a:ext cx="2362200" cy="3625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61144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5124" name="Picture 4" descr="http://slooowdown.files.wordpress.com/2012/09/influence-cialdin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819150"/>
            <a:ext cx="2581873" cy="3829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3461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6146" name="Picture 2" descr="http://michaelhyatt.com/wp-content/uploads/2010/03/3d-switc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964168"/>
            <a:ext cx="542925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0044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7170" name="Picture 2" descr="http://4.bp.blogspot.com/-69P4xu61iac/UOmYtRizczI/AAAAAAAAASI/dhYzWitGx1M/s1600/WordsThatWorkPBcov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971550"/>
            <a:ext cx="2424545"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9449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29450"/>
            <a:ext cx="9143999" cy="2205926"/>
          </a:xfrm>
        </p:spPr>
        <p:txBody>
          <a:bodyPr>
            <a:normAutofit/>
          </a:bodyPr>
          <a:lstStyle/>
          <a:p>
            <a:r>
              <a:rPr lang="en-US" dirty="0" smtClean="0"/>
              <a:t>Bring me a problem</a:t>
            </a:r>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35189254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29450"/>
            <a:ext cx="9143999" cy="2205926"/>
          </a:xfrm>
        </p:spPr>
        <p:txBody>
          <a:bodyPr>
            <a:normAutofit/>
          </a:bodyPr>
          <a:lstStyle/>
          <a:p>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2050" name="Picture 2" descr="http://blog.algo.at/wp-content/uploads/laura-lippay-wil-reynolds-e1366027164713.jpg"/>
          <p:cNvPicPr>
            <a:picLocks noChangeAspect="1" noChangeArrowheads="1"/>
          </p:cNvPicPr>
          <p:nvPr/>
        </p:nvPicPr>
        <p:blipFill rotWithShape="1">
          <a:blip r:embed="rId2">
            <a:extLst>
              <a:ext uri="{28A0092B-C50C-407E-A947-70E740481C1C}">
                <a14:useLocalDpi xmlns:a14="http://schemas.microsoft.com/office/drawing/2010/main" val="0"/>
              </a:ext>
            </a:extLst>
          </a:blip>
          <a:srcRect t="18105" b="15497"/>
          <a:stretch/>
        </p:blipFill>
        <p:spPr bwMode="auto">
          <a:xfrm>
            <a:off x="-1" y="687942"/>
            <a:ext cx="9136825" cy="439840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9525" y="4052886"/>
            <a:ext cx="9153525" cy="1033464"/>
          </a:xfrm>
          <a:prstGeom prst="rect">
            <a:avLst/>
          </a:prstGeom>
          <a:solidFill>
            <a:schemeClr val="tx2">
              <a:alpha val="42000"/>
            </a:schemeClr>
          </a:solidFill>
        </p:spPr>
        <p:txBody>
          <a:bodyPr vert="horz" lIns="91440" tIns="45720" rIns="0" bIns="45720" rtlCol="0" anchor="ctr">
            <a:normAutofit fontScale="90000" lnSpcReduction="10000"/>
          </a:bodyPr>
          <a:lstStyle>
            <a:lvl1pPr algn="ctr" defTabSz="457200" rtl="0" eaLnBrk="1" latinLnBrk="0" hangingPunct="1">
              <a:spcBef>
                <a:spcPct val="0"/>
              </a:spcBef>
              <a:buNone/>
              <a:defRPr sz="7200" b="1" kern="1200" baseline="0">
                <a:solidFill>
                  <a:srgbClr val="424242"/>
                </a:solidFill>
                <a:latin typeface="+mj-lt"/>
                <a:ea typeface="+mj-ea"/>
                <a:cs typeface="+mj-cs"/>
              </a:defRPr>
            </a:lvl1pPr>
          </a:lstStyle>
          <a:p>
            <a:pPr algn="r"/>
            <a:r>
              <a:rPr lang="en-US" dirty="0" smtClean="0">
                <a:solidFill>
                  <a:schemeClr val="bg1">
                    <a:lumMod val="95000"/>
                  </a:schemeClr>
                </a:solidFill>
              </a:rPr>
              <a:t>@</a:t>
            </a:r>
            <a:r>
              <a:rPr lang="en-US" dirty="0" err="1" smtClean="0">
                <a:solidFill>
                  <a:schemeClr val="bg1">
                    <a:lumMod val="95000"/>
                  </a:schemeClr>
                </a:solidFill>
              </a:rPr>
              <a:t>lauralippay</a:t>
            </a:r>
            <a:endParaRPr lang="en-US" dirty="0">
              <a:solidFill>
                <a:schemeClr val="bg1">
                  <a:lumMod val="95000"/>
                </a:schemeClr>
              </a:solidFill>
            </a:endParaRPr>
          </a:p>
        </p:txBody>
      </p:sp>
    </p:spTree>
    <p:extLst>
      <p:ext uri="{BB962C8B-B14F-4D97-AF65-F5344CB8AC3E}">
        <p14:creationId xmlns:p14="http://schemas.microsoft.com/office/powerpoint/2010/main" val="21429519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8194" name="Picture 2" descr="http://www.wannabemogul.com/wp-content/uploads/2008/07/xbelieveinharveydent_defaced.jpeg.pagespeed.ic.2oSX_FuQZi.jpg"/>
          <p:cNvPicPr>
            <a:picLocks noChangeAspect="1" noChangeArrowheads="1"/>
          </p:cNvPicPr>
          <p:nvPr/>
        </p:nvPicPr>
        <p:blipFill rotWithShape="1">
          <a:blip r:embed="rId2">
            <a:extLst>
              <a:ext uri="{28A0092B-C50C-407E-A947-70E740481C1C}">
                <a14:useLocalDpi xmlns:a14="http://schemas.microsoft.com/office/drawing/2010/main" val="0"/>
              </a:ext>
            </a:extLst>
          </a:blip>
          <a:srcRect b="17527"/>
          <a:stretch/>
        </p:blipFill>
        <p:spPr bwMode="auto">
          <a:xfrm>
            <a:off x="0" y="740330"/>
            <a:ext cx="9144000" cy="4854423"/>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1831" y="1504950"/>
            <a:ext cx="5334000" cy="80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3490913"/>
            <a:ext cx="6951663" cy="183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4950" y="1091091"/>
            <a:ext cx="6134100" cy="415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7352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29450"/>
            <a:ext cx="9143999" cy="2205926"/>
          </a:xfrm>
        </p:spPr>
        <p:txBody>
          <a:bodyPr>
            <a:normAutofit/>
          </a:bodyPr>
          <a:lstStyle/>
          <a:p>
            <a:r>
              <a:rPr lang="en-US" sz="4800" dirty="0"/>
              <a:t>http://bit.ly/batman-campaign</a:t>
            </a:r>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8767722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436" b="23035"/>
          <a:stretch/>
        </p:blipFill>
        <p:spPr bwMode="auto">
          <a:xfrm>
            <a:off x="0" y="742951"/>
            <a:ext cx="9144000"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51578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3074" name="Picture 2" descr="http://farm4.staticflickr.com/3291/3108367842_7bba0c7635_b.jpg"/>
          <p:cNvPicPr>
            <a:picLocks noChangeAspect="1" noChangeArrowheads="1"/>
          </p:cNvPicPr>
          <p:nvPr/>
        </p:nvPicPr>
        <p:blipFill rotWithShape="1">
          <a:blip r:embed="rId2">
            <a:extLst>
              <a:ext uri="{28A0092B-C50C-407E-A947-70E740481C1C}">
                <a14:useLocalDpi xmlns:a14="http://schemas.microsoft.com/office/drawing/2010/main" val="0"/>
              </a:ext>
            </a:extLst>
          </a:blip>
          <a:srcRect l="14315"/>
          <a:stretch/>
        </p:blipFill>
        <p:spPr bwMode="auto">
          <a:xfrm>
            <a:off x="0" y="821292"/>
            <a:ext cx="9144000" cy="429363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9525" y="971550"/>
            <a:ext cx="9153525" cy="1033464"/>
          </a:xfrm>
          <a:solidFill>
            <a:schemeClr val="tx2">
              <a:alpha val="42000"/>
            </a:schemeClr>
          </a:solidFill>
        </p:spPr>
        <p:txBody>
          <a:bodyPr>
            <a:normAutofit fontScale="90000"/>
          </a:bodyPr>
          <a:lstStyle/>
          <a:p>
            <a:pPr algn="l"/>
            <a:r>
              <a:rPr lang="en-US" dirty="0" smtClean="0">
                <a:solidFill>
                  <a:schemeClr val="tx2">
                    <a:lumMod val="75000"/>
                  </a:schemeClr>
                </a:solidFill>
              </a:rPr>
              <a:t>Tactics into #RCS</a:t>
            </a:r>
            <a:endParaRPr lang="en-US" dirty="0">
              <a:solidFill>
                <a:schemeClr val="tx2">
                  <a:lumMod val="75000"/>
                </a:schemeClr>
              </a:solidFill>
              <a:latin typeface="Cambria Math" pitchFamily="18" charset="0"/>
              <a:ea typeface="Cambria Math" pitchFamily="18" charset="0"/>
            </a:endParaRPr>
          </a:p>
        </p:txBody>
      </p:sp>
    </p:spTree>
    <p:extLst>
      <p:ext uri="{BB962C8B-B14F-4D97-AF65-F5344CB8AC3E}">
        <p14:creationId xmlns:p14="http://schemas.microsoft.com/office/powerpoint/2010/main" val="28102128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4098" name="Picture 2" descr="http://www.denanicole.com/wp-content/uploads/2012/10/WWHellNo.jpg"/>
          <p:cNvPicPr>
            <a:picLocks noChangeAspect="1" noChangeArrowheads="1"/>
          </p:cNvPicPr>
          <p:nvPr/>
        </p:nvPicPr>
        <p:blipFill rotWithShape="1">
          <a:blip r:embed="rId2">
            <a:extLst>
              <a:ext uri="{28A0092B-C50C-407E-A947-70E740481C1C}">
                <a14:useLocalDpi xmlns:a14="http://schemas.microsoft.com/office/drawing/2010/main" val="0"/>
              </a:ext>
            </a:extLst>
          </a:blip>
          <a:srcRect t="6986" b="8291"/>
          <a:stretch/>
        </p:blipFill>
        <p:spPr bwMode="auto">
          <a:xfrm>
            <a:off x="0" y="742950"/>
            <a:ext cx="9144000" cy="4379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0646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“Just”</a:t>
            </a:r>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30405214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81150"/>
            <a:ext cx="7280167" cy="2205926"/>
          </a:xfrm>
        </p:spPr>
        <p:txBody>
          <a:bodyPr>
            <a:noAutofit/>
          </a:bodyPr>
          <a:lstStyle/>
          <a:p>
            <a:r>
              <a:rPr lang="en-US" sz="4400" dirty="0" smtClean="0"/>
              <a:t>Who?</a:t>
            </a:r>
            <a:br>
              <a:rPr lang="en-US" sz="4400" dirty="0" smtClean="0"/>
            </a:br>
            <a:r>
              <a:rPr lang="en-US" sz="4400" dirty="0" smtClean="0"/>
              <a:t>Mailing Pins?</a:t>
            </a:r>
            <a:br>
              <a:rPr lang="en-US" sz="4400" dirty="0" smtClean="0"/>
            </a:br>
            <a:r>
              <a:rPr lang="en-US" sz="4400" dirty="0" smtClean="0"/>
              <a:t>How Much?</a:t>
            </a:r>
            <a:br>
              <a:rPr lang="en-US" sz="4400" dirty="0" smtClean="0"/>
            </a:br>
            <a:r>
              <a:rPr lang="en-US" sz="4400" dirty="0" smtClean="0"/>
              <a:t>How Long?</a:t>
            </a:r>
            <a:br>
              <a:rPr lang="en-US" sz="4400" dirty="0" smtClean="0"/>
            </a:br>
            <a:r>
              <a:rPr lang="en-US" sz="4400" dirty="0" smtClean="0"/>
              <a:t>Skill Sets?</a:t>
            </a:r>
            <a:br>
              <a:rPr lang="en-US" sz="4400" dirty="0" smtClean="0"/>
            </a:br>
            <a:r>
              <a:rPr lang="en-US" sz="4400" dirty="0" smtClean="0"/>
              <a:t>The PITCH!</a:t>
            </a:r>
            <a:endParaRPr lang="en-US" sz="4400"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94125818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81150"/>
            <a:ext cx="7280167" cy="2205926"/>
          </a:xfrm>
        </p:spPr>
        <p:txBody>
          <a:bodyPr>
            <a:noAutofit/>
          </a:bodyPr>
          <a:lstStyle/>
          <a:p>
            <a:endParaRPr lang="en-US" sz="4400"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0149" y="897493"/>
            <a:ext cx="6742113" cy="3895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37555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81150"/>
            <a:ext cx="7280167" cy="2205926"/>
          </a:xfrm>
        </p:spPr>
        <p:txBody>
          <a:bodyPr>
            <a:noAutofit/>
          </a:bodyPr>
          <a:lstStyle/>
          <a:p>
            <a:endParaRPr lang="en-US" sz="4400"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4000" b="1714"/>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00743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Are agencies better content marketers than SEOs?</a:t>
            </a:r>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103324395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42 Entertainment</a:t>
            </a:r>
            <a:br>
              <a:rPr lang="en-US" dirty="0" smtClean="0"/>
            </a:br>
            <a:r>
              <a:rPr lang="en-US" dirty="0" smtClean="0"/>
              <a:t>(</a:t>
            </a:r>
            <a:r>
              <a:rPr lang="en-US" dirty="0" err="1" smtClean="0"/>
              <a:t>ain’t</a:t>
            </a:r>
            <a:r>
              <a:rPr lang="en-US" dirty="0" smtClean="0"/>
              <a:t> on Twitter)</a:t>
            </a:r>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330795502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944" t="19649" b="12066"/>
          <a:stretch/>
        </p:blipFill>
        <p:spPr bwMode="auto">
          <a:xfrm>
            <a:off x="-9525" y="0"/>
            <a:ext cx="9165310" cy="455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9525" y="3507579"/>
            <a:ext cx="9153525" cy="1033464"/>
          </a:xfrm>
          <a:prstGeom prst="rect">
            <a:avLst/>
          </a:prstGeom>
          <a:solidFill>
            <a:schemeClr val="tx2">
              <a:alpha val="42000"/>
            </a:schemeClr>
          </a:solidFill>
        </p:spPr>
        <p:txBody>
          <a:bodyPr vert="horz" lIns="91440" tIns="45720" rIns="0" bIns="45720" rtlCol="0" anchor="ctr">
            <a:normAutofit fontScale="90000" lnSpcReduction="10000"/>
          </a:bodyPr>
          <a:lstStyle>
            <a:lvl1pPr algn="ctr" defTabSz="457200" rtl="0" eaLnBrk="1" latinLnBrk="0" hangingPunct="1">
              <a:spcBef>
                <a:spcPct val="0"/>
              </a:spcBef>
              <a:buNone/>
              <a:defRPr sz="7200" b="1" kern="1200" baseline="0">
                <a:solidFill>
                  <a:srgbClr val="424242"/>
                </a:solidFill>
                <a:latin typeface="+mj-lt"/>
                <a:ea typeface="+mj-ea"/>
                <a:cs typeface="+mj-cs"/>
              </a:defRPr>
            </a:lvl1pPr>
          </a:lstStyle>
          <a:p>
            <a:pPr algn="r"/>
            <a:r>
              <a:rPr lang="en-US" dirty="0" smtClean="0">
                <a:solidFill>
                  <a:schemeClr val="bg1">
                    <a:lumMod val="95000"/>
                  </a:schemeClr>
                </a:solidFill>
              </a:rPr>
              <a:t>Invite?</a:t>
            </a:r>
            <a:endParaRPr lang="en-US" dirty="0">
              <a:solidFill>
                <a:schemeClr val="bg1">
                  <a:lumMod val="95000"/>
                </a:schemeClr>
              </a:solidFill>
            </a:endParaRPr>
          </a:p>
        </p:txBody>
      </p:sp>
    </p:spTree>
    <p:extLst>
      <p:ext uri="{BB962C8B-B14F-4D97-AF65-F5344CB8AC3E}">
        <p14:creationId xmlns:p14="http://schemas.microsoft.com/office/powerpoint/2010/main" val="345650024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71550"/>
            <a:ext cx="9124949" cy="3389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541608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TextBox 3"/>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8268"/>
          <a:stretch/>
        </p:blipFill>
        <p:spPr bwMode="auto">
          <a:xfrm>
            <a:off x="0" y="742950"/>
            <a:ext cx="9144000" cy="4377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a:xfrm>
            <a:off x="0" y="2190750"/>
            <a:ext cx="9128757" cy="1600200"/>
          </a:xfrm>
          <a:prstGeom prst="rect">
            <a:avLst/>
          </a:prstGeom>
          <a:solidFill>
            <a:schemeClr val="accent2">
              <a:alpha val="57000"/>
            </a:schemeClr>
          </a:solidFill>
        </p:spPr>
        <p:txBody>
          <a:bodyPr vert="horz" lIns="91440" tIns="45720" rIns="0" bIns="45720" rtlCol="0" anchor="ctr">
            <a:noAutofit/>
          </a:bodyPr>
          <a:lstStyle>
            <a:lvl1pPr algn="ctr" defTabSz="457200" rtl="0" eaLnBrk="1" latinLnBrk="0" hangingPunct="1">
              <a:spcBef>
                <a:spcPct val="0"/>
              </a:spcBef>
              <a:buNone/>
              <a:defRPr sz="7200" b="1" kern="1200" baseline="0">
                <a:solidFill>
                  <a:srgbClr val="424242"/>
                </a:solidFill>
                <a:latin typeface="+mj-lt"/>
                <a:ea typeface="+mj-ea"/>
                <a:cs typeface="+mj-cs"/>
              </a:defRPr>
            </a:lvl1pPr>
          </a:lstStyle>
          <a:p>
            <a:r>
              <a:rPr lang="en-US" sz="6000" dirty="0" smtClean="0">
                <a:solidFill>
                  <a:schemeClr val="bg1"/>
                </a:solidFill>
                <a:latin typeface="Arial" pitchFamily="34" charset="0"/>
                <a:cs typeface="Arial" pitchFamily="34" charset="0"/>
              </a:rPr>
              <a:t>Footrace</a:t>
            </a:r>
            <a:r>
              <a:rPr lang="en-US" sz="6000" b="0" dirty="0" smtClean="0">
                <a:solidFill>
                  <a:schemeClr val="accent1">
                    <a:lumMod val="60000"/>
                    <a:lumOff val="40000"/>
                  </a:schemeClr>
                </a:solidFill>
                <a:latin typeface="Arial" pitchFamily="34" charset="0"/>
                <a:cs typeface="Arial" pitchFamily="34" charset="0"/>
              </a:rPr>
              <a:t>, </a:t>
            </a:r>
            <a:r>
              <a:rPr lang="en-US" sz="6000" dirty="0" smtClean="0">
                <a:solidFill>
                  <a:schemeClr val="bg1"/>
                </a:solidFill>
                <a:latin typeface="Arial" pitchFamily="34" charset="0"/>
                <a:cs typeface="Arial" pitchFamily="34" charset="0"/>
              </a:rPr>
              <a:t>will they learn IFTTT, </a:t>
            </a:r>
            <a:r>
              <a:rPr lang="en-US" sz="6000" dirty="0" err="1" smtClean="0">
                <a:solidFill>
                  <a:schemeClr val="bg1"/>
                </a:solidFill>
                <a:latin typeface="Arial" pitchFamily="34" charset="0"/>
                <a:cs typeface="Arial" pitchFamily="34" charset="0"/>
              </a:rPr>
              <a:t>Vlookups</a:t>
            </a:r>
            <a:r>
              <a:rPr lang="en-US" sz="6000" dirty="0" smtClean="0">
                <a:solidFill>
                  <a:schemeClr val="bg1"/>
                </a:solidFill>
                <a:latin typeface="Arial" pitchFamily="34" charset="0"/>
                <a:cs typeface="Arial" pitchFamily="34" charset="0"/>
              </a:rPr>
              <a:t>, Tech</a:t>
            </a:r>
            <a:endParaRPr lang="en-US" sz="60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2551983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71550"/>
            <a:ext cx="9124949" cy="3389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2703" t="9950" r="1689" b="19651"/>
          <a:stretch/>
        </p:blipFill>
        <p:spPr bwMode="auto">
          <a:xfrm>
            <a:off x="-19050" y="742950"/>
            <a:ext cx="916305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038042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TextBox 3"/>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8268"/>
          <a:stretch/>
        </p:blipFill>
        <p:spPr bwMode="auto">
          <a:xfrm>
            <a:off x="0" y="742950"/>
            <a:ext cx="9144000" cy="4377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a:xfrm>
            <a:off x="0" y="1809750"/>
            <a:ext cx="9128757" cy="2514600"/>
          </a:xfrm>
          <a:prstGeom prst="rect">
            <a:avLst/>
          </a:prstGeom>
          <a:solidFill>
            <a:schemeClr val="accent2">
              <a:alpha val="57000"/>
            </a:schemeClr>
          </a:solidFill>
        </p:spPr>
        <p:txBody>
          <a:bodyPr vert="horz" lIns="91440" tIns="45720" rIns="0" bIns="45720" rtlCol="0" anchor="ctr">
            <a:noAutofit/>
          </a:bodyPr>
          <a:lstStyle>
            <a:lvl1pPr algn="ctr" defTabSz="457200" rtl="0" eaLnBrk="1" latinLnBrk="0" hangingPunct="1">
              <a:spcBef>
                <a:spcPct val="0"/>
              </a:spcBef>
              <a:buNone/>
              <a:defRPr sz="7200" b="1" kern="1200" baseline="0">
                <a:solidFill>
                  <a:srgbClr val="424242"/>
                </a:solidFill>
                <a:latin typeface="+mj-lt"/>
                <a:ea typeface="+mj-ea"/>
                <a:cs typeface="+mj-cs"/>
              </a:defRPr>
            </a:lvl1pPr>
          </a:lstStyle>
          <a:p>
            <a:r>
              <a:rPr lang="en-US" sz="6000" dirty="0" smtClean="0">
                <a:solidFill>
                  <a:schemeClr val="bg1"/>
                </a:solidFill>
                <a:latin typeface="Arial" pitchFamily="34" charset="0"/>
                <a:cs typeface="Arial" pitchFamily="34" charset="0"/>
              </a:rPr>
              <a:t>before we learn Storytelling, Pitching, Journalism, Branding</a:t>
            </a:r>
            <a:endParaRPr lang="en-US" sz="60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98788606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Don’t believe me?</a:t>
            </a:r>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320939253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29450"/>
            <a:ext cx="9143999" cy="2205926"/>
          </a:xfrm>
        </p:spPr>
        <p:txBody>
          <a:bodyPr>
            <a:normAutofit fontScale="90000"/>
          </a:bodyPr>
          <a:lstStyle/>
          <a:p>
            <a:r>
              <a:rPr lang="en-US" dirty="0" smtClean="0"/>
              <a:t>They are starting to get it</a:t>
            </a:r>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158233801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6201" b="11601"/>
          <a:stretch/>
        </p:blipFill>
        <p:spPr bwMode="auto">
          <a:xfrm>
            <a:off x="0" y="0"/>
            <a:ext cx="9144000" cy="523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rot="19995007">
            <a:off x="-282872" y="2341283"/>
            <a:ext cx="8991600" cy="923330"/>
          </a:xfrm>
          <a:prstGeom prst="rect">
            <a:avLst/>
          </a:prstGeom>
          <a:solidFill>
            <a:schemeClr val="bg1"/>
          </a:solidFill>
        </p:spPr>
        <p:txBody>
          <a:bodyPr wrap="square" rtlCol="0">
            <a:spAutoFit/>
          </a:bodyPr>
          <a:lstStyle/>
          <a:p>
            <a:r>
              <a:rPr lang="en-US" sz="5400" dirty="0" smtClean="0"/>
              <a:t>Wil this is CRAP, you know it!</a:t>
            </a:r>
            <a:endParaRPr lang="en-US" sz="5400" dirty="0"/>
          </a:p>
        </p:txBody>
      </p:sp>
    </p:spTree>
    <p:extLst>
      <p:ext uri="{BB962C8B-B14F-4D97-AF65-F5344CB8AC3E}">
        <p14:creationId xmlns:p14="http://schemas.microsoft.com/office/powerpoint/2010/main" val="510142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603"/>
          <a:stretch/>
        </p:blipFill>
        <p:spPr bwMode="auto">
          <a:xfrm>
            <a:off x="19050" y="19051"/>
            <a:ext cx="9124950" cy="512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614508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5" name="Picture 4" descr="Screen Shot 2013-07-09 at 10.36.5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5236" y="778057"/>
            <a:ext cx="6613364" cy="4003493"/>
          </a:xfrm>
          <a:prstGeom prst="rect">
            <a:avLst/>
          </a:prstGeom>
        </p:spPr>
      </p:pic>
      <p:pic>
        <p:nvPicPr>
          <p:cNvPr id="6" name="Picture 5" descr="playbutton (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3800" y="1962150"/>
            <a:ext cx="1600200" cy="1600200"/>
          </a:xfrm>
          <a:prstGeom prst="rect">
            <a:avLst/>
          </a:prstGeom>
        </p:spPr>
      </p:pic>
    </p:spTree>
    <p:extLst>
      <p:ext uri="{BB962C8B-B14F-4D97-AF65-F5344CB8AC3E}">
        <p14:creationId xmlns:p14="http://schemas.microsoft.com/office/powerpoint/2010/main" val="32981829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882"/>
          <a:stretch/>
        </p:blipFill>
        <p:spPr bwMode="auto">
          <a:xfrm>
            <a:off x="914400" y="914401"/>
            <a:ext cx="7142163" cy="3859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045637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975"/>
          <a:stretch/>
        </p:blipFill>
        <p:spPr bwMode="auto">
          <a:xfrm>
            <a:off x="914400" y="914400"/>
            <a:ext cx="7104063" cy="3859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323088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428"/>
          <a:stretch/>
        </p:blipFill>
        <p:spPr bwMode="auto">
          <a:xfrm>
            <a:off x="914400" y="914400"/>
            <a:ext cx="7170737" cy="3859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183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914400"/>
            <a:ext cx="7151687" cy="391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96903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71550"/>
            <a:ext cx="9124949" cy="3389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541313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542"/>
          <a:stretch/>
        </p:blipFill>
        <p:spPr bwMode="auto">
          <a:xfrm>
            <a:off x="914400" y="914401"/>
            <a:ext cx="7246937" cy="3859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rot="19995007">
            <a:off x="-282872" y="2341283"/>
            <a:ext cx="8991600" cy="923330"/>
          </a:xfrm>
          <a:prstGeom prst="rect">
            <a:avLst/>
          </a:prstGeom>
          <a:solidFill>
            <a:schemeClr val="bg1"/>
          </a:solidFill>
        </p:spPr>
        <p:txBody>
          <a:bodyPr wrap="square" rtlCol="0">
            <a:spAutoFit/>
          </a:bodyPr>
          <a:lstStyle/>
          <a:p>
            <a:r>
              <a:rPr lang="en-US" sz="5400" dirty="0" smtClean="0"/>
              <a:t>Close Wil, but we don’t do TV!</a:t>
            </a:r>
            <a:endParaRPr lang="en-US" sz="5400" dirty="0"/>
          </a:p>
        </p:txBody>
      </p:sp>
    </p:spTree>
    <p:extLst>
      <p:ext uri="{BB962C8B-B14F-4D97-AF65-F5344CB8AC3E}">
        <p14:creationId xmlns:p14="http://schemas.microsoft.com/office/powerpoint/2010/main" val="152762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4098" name="Picture 2" descr="http://www.denanicole.com/wp-content/uploads/2012/10/WWHellNo.jpg"/>
          <p:cNvPicPr>
            <a:picLocks noChangeAspect="1" noChangeArrowheads="1"/>
          </p:cNvPicPr>
          <p:nvPr/>
        </p:nvPicPr>
        <p:blipFill rotWithShape="1">
          <a:blip r:embed="rId2">
            <a:extLst>
              <a:ext uri="{28A0092B-C50C-407E-A947-70E740481C1C}">
                <a14:useLocalDpi xmlns:a14="http://schemas.microsoft.com/office/drawing/2010/main" val="0"/>
              </a:ext>
            </a:extLst>
          </a:blip>
          <a:srcRect t="6986" b="8291"/>
          <a:stretch/>
        </p:blipFill>
        <p:spPr bwMode="auto">
          <a:xfrm>
            <a:off x="0" y="742950"/>
            <a:ext cx="9144000" cy="4379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478783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29450"/>
            <a:ext cx="9143999" cy="2205926"/>
          </a:xfrm>
        </p:spPr>
        <p:txBody>
          <a:bodyPr>
            <a:normAutofit fontScale="90000"/>
          </a:bodyPr>
          <a:lstStyle/>
          <a:p>
            <a:r>
              <a:rPr lang="en-US" dirty="0" smtClean="0"/>
              <a:t>We work on </a:t>
            </a:r>
            <a:r>
              <a:rPr lang="en-US" u="sng" dirty="0" smtClean="0"/>
              <a:t>search engine </a:t>
            </a:r>
            <a:r>
              <a:rPr lang="en-US" dirty="0" smtClean="0"/>
              <a:t>optimization</a:t>
            </a:r>
            <a:endParaRPr lang="en-US" u="sng"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103370519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3999" cy="512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714267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29450"/>
            <a:ext cx="9143999" cy="2205926"/>
          </a:xfrm>
        </p:spPr>
        <p:txBody>
          <a:bodyPr>
            <a:normAutofit fontScale="90000"/>
          </a:bodyPr>
          <a:lstStyle/>
          <a:p>
            <a:r>
              <a:rPr lang="en-US" dirty="0" smtClean="0"/>
              <a:t>Never pitch b/c there was no “volume”</a:t>
            </a:r>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73544277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29450"/>
            <a:ext cx="9143999" cy="2205926"/>
          </a:xfrm>
        </p:spPr>
        <p:txBody>
          <a:bodyPr>
            <a:normAutofit fontScale="90000"/>
          </a:bodyPr>
          <a:lstStyle/>
          <a:p>
            <a:r>
              <a:rPr lang="en-US" dirty="0" smtClean="0"/>
              <a:t>Links to </a:t>
            </a:r>
            <a:r>
              <a:rPr lang="en-US" dirty="0" err="1" smtClean="0"/>
              <a:t>Youtube</a:t>
            </a:r>
            <a:r>
              <a:rPr lang="en-US" dirty="0" smtClean="0"/>
              <a:t> </a:t>
            </a:r>
            <a:br>
              <a:rPr lang="en-US" dirty="0" smtClean="0"/>
            </a:br>
            <a:r>
              <a:rPr lang="en-US" dirty="0" smtClean="0"/>
              <a:t>don’t pass “juice”</a:t>
            </a:r>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305877328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29450"/>
            <a:ext cx="9143999" cy="2205926"/>
          </a:xfrm>
        </p:spPr>
        <p:txBody>
          <a:bodyPr>
            <a:normAutofit fontScale="90000"/>
          </a:bodyPr>
          <a:lstStyle/>
          <a:p>
            <a:r>
              <a:rPr lang="en-US" dirty="0" smtClean="0"/>
              <a:t>No one converts from image search</a:t>
            </a:r>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119653840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Innovative?</a:t>
            </a:r>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225017200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73" y="823912"/>
            <a:ext cx="9222645" cy="3950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129493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819150"/>
            <a:ext cx="6324600" cy="3909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3457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4" name="Picture 16" descr="https://encrypted-tbn2.gstatic.com/images?q=tbn:ANd9GcTKZzUypoRBtu_chcWmUrz3bfvVZNgNW6u0yXOqUWgTAL0--UF1Y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912509"/>
            <a:ext cx="3810000" cy="5715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2050" name="Picture 2" descr="http://thebiglead.fantasysportsven.netdna-cdn.com/wp-content/uploads/2011/08/mtv-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575" y="1198260"/>
            <a:ext cx="1825625" cy="14512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www.zappos.com/weather/assets/zappos_logo_bi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1728917"/>
            <a:ext cx="2857500" cy="107632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m.harvard.edu/modules/home/images/logo-hom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5" y="3028950"/>
            <a:ext cx="4953000" cy="133350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curezone.com/upload/_A_Forums/Ask/PBS_logo.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770198"/>
            <a:ext cx="3425825" cy="191743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s://si0.twimg.com/profile_images/1316890080/al-jazeera-logo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27864" y="2192892"/>
            <a:ext cx="2306611" cy="256222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s://upload.wikimedia.org/wikipedia/commons/thumb/b/ba/TheEconomistLogo.svg/250px-TheEconomistLogo.svg.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4400" y="3028950"/>
            <a:ext cx="2381250" cy="1219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84255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4098" name="Picture 2" descr="http://www.denanicole.com/wp-content/uploads/2012/10/WWHellNo.jpg"/>
          <p:cNvPicPr>
            <a:picLocks noChangeAspect="1" noChangeArrowheads="1"/>
          </p:cNvPicPr>
          <p:nvPr/>
        </p:nvPicPr>
        <p:blipFill rotWithShape="1">
          <a:blip r:embed="rId2">
            <a:extLst>
              <a:ext uri="{28A0092B-C50C-407E-A947-70E740481C1C}">
                <a14:useLocalDpi xmlns:a14="http://schemas.microsoft.com/office/drawing/2010/main" val="0"/>
              </a:ext>
            </a:extLst>
          </a:blip>
          <a:srcRect t="6986" b="8291"/>
          <a:stretch/>
        </p:blipFill>
        <p:spPr bwMode="auto">
          <a:xfrm>
            <a:off x="0" y="742950"/>
            <a:ext cx="9144000" cy="4379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953475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7435" r="9253" b="5461"/>
          <a:stretch/>
        </p:blipFill>
        <p:spPr bwMode="auto">
          <a:xfrm>
            <a:off x="0" y="1194754"/>
            <a:ext cx="9042232" cy="4901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729542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C7267D6-2790-204E-84BC-7AAFCD6E49A5}" type="slidenum">
              <a:rPr lang="en-US" smtClean="0"/>
              <a:t>72</a:t>
            </a:fld>
            <a:endParaRPr lang="en-US"/>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470" t="31250" r="10980" b="51909"/>
          <a:stretch/>
        </p:blipFill>
        <p:spPr bwMode="auto">
          <a:xfrm>
            <a:off x="152400" y="1086019"/>
            <a:ext cx="8801100" cy="809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1176" t="13541" r="8725" b="74393"/>
          <a:stretch/>
        </p:blipFill>
        <p:spPr bwMode="auto">
          <a:xfrm>
            <a:off x="152400" y="2181225"/>
            <a:ext cx="8801100" cy="661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3922" t="42883" r="8040" b="45051"/>
          <a:stretch/>
        </p:blipFill>
        <p:spPr bwMode="auto">
          <a:xfrm>
            <a:off x="152400" y="3140233"/>
            <a:ext cx="8991600" cy="588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190450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C7267D6-2790-204E-84BC-7AAFCD6E49A5}" type="slidenum">
              <a:rPr lang="en-US" smtClean="0"/>
              <a:t>73</a:t>
            </a:fld>
            <a:endParaRPr lang="en-US"/>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71" t="15972" r="1177" b="11517"/>
          <a:stretch/>
        </p:blipFill>
        <p:spPr bwMode="auto">
          <a:xfrm>
            <a:off x="0" y="895350"/>
            <a:ext cx="9144000" cy="384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030797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t>
            </a:r>
            <a:r>
              <a:rPr lang="en-US" dirty="0" err="1" smtClean="0"/>
              <a:t>iamchrisle</a:t>
            </a:r>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303042658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Links </a:t>
            </a:r>
            <a:r>
              <a:rPr lang="en-US" dirty="0" err="1" smtClean="0"/>
              <a:t>vs</a:t>
            </a:r>
            <a:r>
              <a:rPr lang="en-US" dirty="0" smtClean="0"/>
              <a:t> Value</a:t>
            </a:r>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256875116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4" name="Picture 2" descr="http://farm1.staticflickr.com/105/275973725_d0402ae19e_b.jpg"/>
          <p:cNvPicPr>
            <a:picLocks noChangeAspect="1" noChangeArrowheads="1"/>
          </p:cNvPicPr>
          <p:nvPr/>
        </p:nvPicPr>
        <p:blipFill rotWithShape="1">
          <a:blip r:embed="rId2">
            <a:extLst>
              <a:ext uri="{28A0092B-C50C-407E-A947-70E740481C1C}">
                <a14:useLocalDpi xmlns:a14="http://schemas.microsoft.com/office/drawing/2010/main" val="0"/>
              </a:ext>
            </a:extLst>
          </a:blip>
          <a:srcRect r="6251" b="16930"/>
          <a:stretch/>
        </p:blipFill>
        <p:spPr bwMode="auto">
          <a:xfrm>
            <a:off x="0" y="0"/>
            <a:ext cx="9144000" cy="4842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487302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#RCS</a:t>
            </a:r>
            <a:br>
              <a:rPr lang="en-US" dirty="0" smtClean="0"/>
            </a:br>
            <a:r>
              <a:rPr lang="en-US" dirty="0" smtClean="0"/>
              <a:t>(Success)</a:t>
            </a:r>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24354327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742949"/>
            <a:ext cx="6172200" cy="4110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019509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436" b="23035"/>
          <a:stretch/>
        </p:blipFill>
        <p:spPr bwMode="auto">
          <a:xfrm>
            <a:off x="0" y="742951"/>
            <a:ext cx="9144000"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72888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4098" name="Picture 2" descr="We shoot all elephants."/>
          <p:cNvPicPr>
            <a:picLocks noChangeAspect="1" noChangeArrowheads="1"/>
          </p:cNvPicPr>
          <p:nvPr/>
        </p:nvPicPr>
        <p:blipFill rotWithShape="1">
          <a:blip r:embed="rId2">
            <a:extLst>
              <a:ext uri="{28A0092B-C50C-407E-A947-70E740481C1C}">
                <a14:useLocalDpi xmlns:a14="http://schemas.microsoft.com/office/drawing/2010/main" val="0"/>
              </a:ext>
            </a:extLst>
          </a:blip>
          <a:srcRect t="20157"/>
          <a:stretch/>
        </p:blipFill>
        <p:spPr bwMode="auto">
          <a:xfrm>
            <a:off x="1" y="704850"/>
            <a:ext cx="9144000" cy="441007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9525" y="4257436"/>
            <a:ext cx="9153525" cy="886064"/>
          </a:xfrm>
          <a:solidFill>
            <a:schemeClr val="tx2">
              <a:alpha val="42000"/>
            </a:schemeClr>
          </a:solidFill>
        </p:spPr>
        <p:txBody>
          <a:bodyPr>
            <a:normAutofit fontScale="90000"/>
          </a:bodyPr>
          <a:lstStyle/>
          <a:p>
            <a:pPr algn="r"/>
            <a:r>
              <a:rPr lang="en-US" sz="5400" dirty="0" smtClean="0">
                <a:solidFill>
                  <a:schemeClr val="bg1">
                    <a:lumMod val="95000"/>
                  </a:schemeClr>
                </a:solidFill>
              </a:rPr>
              <a:t>There’s an SEO in the room!</a:t>
            </a:r>
            <a:endParaRPr lang="en-US" sz="5400" dirty="0">
              <a:solidFill>
                <a:schemeClr val="bg1">
                  <a:lumMod val="95000"/>
                </a:schemeClr>
              </a:solidFill>
              <a:latin typeface="Cambria Math" pitchFamily="18" charset="0"/>
              <a:ea typeface="Cambria Math" pitchFamily="18" charset="0"/>
            </a:endParaRPr>
          </a:p>
        </p:txBody>
      </p:sp>
    </p:spTree>
    <p:extLst>
      <p:ext uri="{BB962C8B-B14F-4D97-AF65-F5344CB8AC3E}">
        <p14:creationId xmlns:p14="http://schemas.microsoft.com/office/powerpoint/2010/main" val="344001078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4098" name="Picture 2" descr="http://www.denanicole.com/wp-content/uploads/2012/10/WWHellNo.jpg"/>
          <p:cNvPicPr>
            <a:picLocks noChangeAspect="1" noChangeArrowheads="1"/>
          </p:cNvPicPr>
          <p:nvPr/>
        </p:nvPicPr>
        <p:blipFill rotWithShape="1">
          <a:blip r:embed="rId2">
            <a:extLst>
              <a:ext uri="{28A0092B-C50C-407E-A947-70E740481C1C}">
                <a14:useLocalDpi xmlns:a14="http://schemas.microsoft.com/office/drawing/2010/main" val="0"/>
              </a:ext>
            </a:extLst>
          </a:blip>
          <a:srcRect t="6986" b="8291"/>
          <a:stretch/>
        </p:blipFill>
        <p:spPr bwMode="auto">
          <a:xfrm>
            <a:off x="0" y="742950"/>
            <a:ext cx="9144000" cy="4379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934366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15362" name="Picture 2" descr="http://upload.wikimedia.org/wikipedia/en/a/ae/Just_Another_Victim.jpg"/>
          <p:cNvPicPr>
            <a:picLocks noChangeAspect="1" noChangeArrowheads="1"/>
          </p:cNvPicPr>
          <p:nvPr/>
        </p:nvPicPr>
        <p:blipFill rotWithShape="1">
          <a:blip r:embed="rId2">
            <a:extLst>
              <a:ext uri="{28A0092B-C50C-407E-A947-70E740481C1C}">
                <a14:useLocalDpi xmlns:a14="http://schemas.microsoft.com/office/drawing/2010/main" val="0"/>
              </a:ext>
            </a:extLst>
          </a:blip>
          <a:srcRect t="9601" b="17000"/>
          <a:stretch/>
        </p:blipFill>
        <p:spPr bwMode="auto">
          <a:xfrm>
            <a:off x="0" y="0"/>
            <a:ext cx="9144000" cy="6003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611778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47750"/>
            <a:ext cx="9143999" cy="3200400"/>
          </a:xfrm>
        </p:spPr>
        <p:txBody>
          <a:bodyPr>
            <a:normAutofit/>
          </a:bodyPr>
          <a:lstStyle/>
          <a:p>
            <a:r>
              <a:rPr lang="en-US" dirty="0" smtClean="0">
                <a:solidFill>
                  <a:srgbClr val="FF0000"/>
                </a:solidFill>
              </a:rPr>
              <a:t>“Clients don’t invest”</a:t>
            </a:r>
            <a:endParaRPr lang="en-US" dirty="0">
              <a:solidFill>
                <a:srgbClr val="FF0000"/>
              </a:solidFill>
            </a:endParaRPr>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268122038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47750"/>
            <a:ext cx="9143999" cy="3200400"/>
          </a:xfrm>
        </p:spPr>
        <p:txBody>
          <a:bodyPr>
            <a:normAutofit/>
          </a:bodyPr>
          <a:lstStyle/>
          <a:p>
            <a:r>
              <a:rPr lang="en-US" dirty="0" smtClean="0">
                <a:solidFill>
                  <a:schemeClr val="tx1"/>
                </a:solidFill>
              </a:rPr>
              <a:t>“I don’t know how to pitch”</a:t>
            </a:r>
            <a:endParaRPr lang="en-US" dirty="0">
              <a:solidFill>
                <a:schemeClr val="tx1"/>
              </a:solidFill>
            </a:endParaRPr>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419252184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7525" y="1047750"/>
            <a:ext cx="7280167" cy="3200400"/>
          </a:xfrm>
        </p:spPr>
        <p:txBody>
          <a:bodyPr>
            <a:normAutofit/>
          </a:bodyPr>
          <a:lstStyle/>
          <a:p>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2307"/>
          <a:stretch/>
        </p:blipFill>
        <p:spPr bwMode="auto">
          <a:xfrm>
            <a:off x="0" y="19051"/>
            <a:ext cx="9144000" cy="512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349792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7525" y="1047750"/>
            <a:ext cx="7280167" cy="3200400"/>
          </a:xfrm>
        </p:spPr>
        <p:txBody>
          <a:bodyPr>
            <a:normAutofit/>
          </a:bodyPr>
          <a:lstStyle/>
          <a:p>
            <a:r>
              <a:rPr lang="en-US" dirty="0" smtClean="0"/>
              <a:t>Don’t hit enter</a:t>
            </a:r>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361687164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7525" y="1047750"/>
            <a:ext cx="7280167" cy="3200400"/>
          </a:xfrm>
        </p:spPr>
        <p:txBody>
          <a:bodyPr>
            <a:normAutofit/>
          </a:bodyPr>
          <a:lstStyle/>
          <a:p>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235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985"/>
          <a:stretch/>
        </p:blipFill>
        <p:spPr bwMode="auto">
          <a:xfrm>
            <a:off x="1142999" y="819150"/>
            <a:ext cx="7132637" cy="3955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870197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24578" name="Picture 2" descr="http://farm3.static.flickr.com/2658/3841432688_c469f8002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8450" y="819150"/>
            <a:ext cx="3105150" cy="4060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299520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4" y="-28576"/>
            <a:ext cx="9139567" cy="450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363921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7525" y="1047750"/>
            <a:ext cx="7280167" cy="3200400"/>
          </a:xfrm>
        </p:spPr>
        <p:txBody>
          <a:bodyPr>
            <a:normAutofit/>
          </a:bodyPr>
          <a:lstStyle/>
          <a:p>
            <a:r>
              <a:rPr lang="en-US" dirty="0" smtClean="0"/>
              <a:t>Journalists:</a:t>
            </a:r>
            <a:br>
              <a:rPr lang="en-US" dirty="0" smtClean="0"/>
            </a:br>
            <a:r>
              <a:rPr lang="en-US" dirty="0" smtClean="0"/>
              <a:t>“We </a:t>
            </a:r>
            <a:r>
              <a:rPr lang="en-US" dirty="0" err="1" smtClean="0"/>
              <a:t>Likey</a:t>
            </a:r>
            <a:r>
              <a:rPr lang="en-US" dirty="0" smtClean="0"/>
              <a:t>”</a:t>
            </a:r>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14607553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
        <p:nvSpPr>
          <p:cNvPr id="2" name="Title 1"/>
          <p:cNvSpPr>
            <a:spLocks noGrp="1"/>
          </p:cNvSpPr>
          <p:nvPr>
            <p:ph type="title"/>
          </p:nvPr>
        </p:nvSpPr>
        <p:spPr/>
        <p:txBody>
          <a:bodyPr/>
          <a:lstStyle/>
          <a:p>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42950"/>
            <a:ext cx="5915025" cy="4071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202349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17410" name="Picture 2" descr="http://sites.psu.edu/blueout/files/2012/07/huffpo-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61950"/>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7418" name="Picture 10" descr="http://images.wikia.com/logopedia/images/6/68/Gizmod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1" y="1270266"/>
            <a:ext cx="3581400" cy="514661"/>
          </a:xfrm>
          <a:prstGeom prst="rect">
            <a:avLst/>
          </a:prstGeom>
          <a:noFill/>
          <a:extLst>
            <a:ext uri="{909E8E84-426E-40DD-AFC4-6F175D3DCCD1}">
              <a14:hiddenFill xmlns:a14="http://schemas.microsoft.com/office/drawing/2010/main">
                <a:solidFill>
                  <a:srgbClr val="FFFFFF"/>
                </a:solidFill>
              </a14:hiddenFill>
            </a:ext>
          </a:extLst>
        </p:spPr>
      </p:pic>
      <p:pic>
        <p:nvPicPr>
          <p:cNvPr id="17419"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2181225"/>
            <a:ext cx="1981200" cy="1074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21"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2181225"/>
            <a:ext cx="2857500" cy="70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23" name="Picture 15" descr="http://www.theappside.com/wp-content/uploads/2013/01/Wired_logo.jpeg"/>
          <p:cNvPicPr>
            <a:picLocks noChangeAspect="1" noChangeArrowheads="1"/>
          </p:cNvPicPr>
          <p:nvPr/>
        </p:nvPicPr>
        <p:blipFill rotWithShape="1">
          <a:blip r:embed="rId6">
            <a:extLst>
              <a:ext uri="{28A0092B-C50C-407E-A947-70E740481C1C}">
                <a14:useLocalDpi xmlns:a14="http://schemas.microsoft.com/office/drawing/2010/main" val="0"/>
              </a:ext>
            </a:extLst>
          </a:blip>
          <a:srcRect t="24054" b="22280"/>
          <a:stretch/>
        </p:blipFill>
        <p:spPr bwMode="auto">
          <a:xfrm>
            <a:off x="152400" y="3219450"/>
            <a:ext cx="4114800" cy="1035129"/>
          </a:xfrm>
          <a:prstGeom prst="rect">
            <a:avLst/>
          </a:prstGeom>
          <a:noFill/>
          <a:extLst>
            <a:ext uri="{909E8E84-426E-40DD-AFC4-6F175D3DCCD1}">
              <a14:hiddenFill xmlns:a14="http://schemas.microsoft.com/office/drawing/2010/main">
                <a:solidFill>
                  <a:srgbClr val="FFFFFF"/>
                </a:solidFill>
              </a14:hiddenFill>
            </a:ext>
          </a:extLst>
        </p:spPr>
      </p:pic>
      <p:pic>
        <p:nvPicPr>
          <p:cNvPr id="17426"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10150" y="3454479"/>
            <a:ext cx="334327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28" name="Picture 20" descr="http://zeef.org/wp-content/uploads/sites/3/2013/03/The-Next-Web-Logo.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38900" y="847725"/>
            <a:ext cx="2211161" cy="1190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610699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7525" y="1047750"/>
            <a:ext cx="7280167" cy="3200400"/>
          </a:xfrm>
        </p:spPr>
        <p:txBody>
          <a:bodyPr>
            <a:normAutofit fontScale="90000"/>
          </a:bodyPr>
          <a:lstStyle/>
          <a:p>
            <a:r>
              <a:rPr lang="en-US" dirty="0" smtClean="0"/>
              <a:t>SEO’s:</a:t>
            </a:r>
            <a:br>
              <a:rPr lang="en-US" dirty="0" smtClean="0"/>
            </a:br>
            <a:r>
              <a:rPr lang="en-US" dirty="0" smtClean="0"/>
              <a:t>Subdomain?</a:t>
            </a:r>
            <a:br>
              <a:rPr lang="en-US" dirty="0" smtClean="0"/>
            </a:br>
            <a:r>
              <a:rPr lang="en-US" dirty="0" smtClean="0"/>
              <a:t>Separate pages?</a:t>
            </a:r>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330791309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7525" y="1047750"/>
            <a:ext cx="7280167" cy="3200400"/>
          </a:xfrm>
        </p:spPr>
        <p:txBody>
          <a:bodyPr>
            <a:normAutofit/>
          </a:bodyPr>
          <a:lstStyle/>
          <a:p>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9218" name="Picture 2" descr="Fat Bastard - GET IN MY BELL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050" y="677822"/>
            <a:ext cx="9166404" cy="38957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9050" y="1599575"/>
            <a:ext cx="4800600" cy="1446550"/>
          </a:xfrm>
          <a:prstGeom prst="rect">
            <a:avLst/>
          </a:prstGeom>
        </p:spPr>
        <p:txBody>
          <a:bodyPr wrap="square">
            <a:spAutoFit/>
          </a:bodyPr>
          <a:lstStyle/>
          <a:p>
            <a:r>
              <a:rPr lang="en-US" sz="4400" dirty="0" smtClean="0">
                <a:solidFill>
                  <a:schemeClr val="bg1"/>
                </a:solidFill>
              </a:rPr>
              <a:t>Link Juice - Get in My Belly</a:t>
            </a:r>
            <a:endParaRPr lang="en-US" sz="4400" dirty="0">
              <a:solidFill>
                <a:schemeClr val="bg1"/>
              </a:solidFill>
            </a:endParaRPr>
          </a:p>
        </p:txBody>
      </p:sp>
    </p:spTree>
    <p:extLst>
      <p:ext uri="{BB962C8B-B14F-4D97-AF65-F5344CB8AC3E}">
        <p14:creationId xmlns:p14="http://schemas.microsoft.com/office/powerpoint/2010/main" val="273812579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47750"/>
            <a:ext cx="9143999" cy="3200400"/>
          </a:xfrm>
        </p:spPr>
        <p:txBody>
          <a:bodyPr>
            <a:normAutofit/>
          </a:bodyPr>
          <a:lstStyle/>
          <a:p>
            <a:endParaRPr lang="en-US" u="sng"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8194" name="Picture 2" descr="http://www.idea-sandbox.com/blog_images/ff_walker4_f.jpg"/>
          <p:cNvPicPr>
            <a:picLocks noChangeAspect="1" noChangeArrowheads="1"/>
          </p:cNvPicPr>
          <p:nvPr/>
        </p:nvPicPr>
        <p:blipFill rotWithShape="1">
          <a:blip r:embed="rId2">
            <a:extLst>
              <a:ext uri="{28A0092B-C50C-407E-A947-70E740481C1C}">
                <a14:useLocalDpi xmlns:a14="http://schemas.microsoft.com/office/drawing/2010/main" val="0"/>
              </a:ext>
            </a:extLst>
          </a:blip>
          <a:srcRect t="26685"/>
          <a:stretch/>
        </p:blipFill>
        <p:spPr bwMode="auto">
          <a:xfrm>
            <a:off x="0" y="13335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0" y="742950"/>
            <a:ext cx="9153525" cy="1033464"/>
          </a:xfrm>
          <a:prstGeom prst="rect">
            <a:avLst/>
          </a:prstGeom>
          <a:solidFill>
            <a:schemeClr val="tx2">
              <a:alpha val="42000"/>
            </a:schemeClr>
          </a:solidFill>
        </p:spPr>
        <p:txBody>
          <a:bodyPr vert="horz" lIns="91440" tIns="45720" rIns="0" bIns="45720" rtlCol="0" anchor="ctr">
            <a:normAutofit fontScale="90000" lnSpcReduction="10000"/>
          </a:bodyPr>
          <a:lstStyle>
            <a:lvl1pPr algn="ctr" defTabSz="457200" rtl="0" eaLnBrk="1" latinLnBrk="0" hangingPunct="1">
              <a:spcBef>
                <a:spcPct val="0"/>
              </a:spcBef>
              <a:buNone/>
              <a:defRPr sz="7200" b="1" kern="1200" baseline="0">
                <a:solidFill>
                  <a:srgbClr val="424242"/>
                </a:solidFill>
                <a:latin typeface="+mj-lt"/>
                <a:ea typeface="+mj-ea"/>
                <a:cs typeface="+mj-cs"/>
              </a:defRPr>
            </a:lvl1pPr>
          </a:lstStyle>
          <a:p>
            <a:pPr algn="l"/>
            <a:r>
              <a:rPr lang="en-US" dirty="0" smtClean="0">
                <a:solidFill>
                  <a:schemeClr val="bg1"/>
                </a:solidFill>
              </a:rPr>
              <a:t>Create</a:t>
            </a:r>
            <a:endParaRPr lang="en-US" dirty="0">
              <a:solidFill>
                <a:schemeClr val="bg1"/>
              </a:solidFill>
              <a:latin typeface="Cambria Math" pitchFamily="18" charset="0"/>
              <a:ea typeface="Cambria Math" pitchFamily="18" charset="0"/>
            </a:endParaRPr>
          </a:p>
        </p:txBody>
      </p:sp>
      <p:sp>
        <p:nvSpPr>
          <p:cNvPr id="6" name="Title 1"/>
          <p:cNvSpPr txBox="1">
            <a:spLocks/>
          </p:cNvSpPr>
          <p:nvPr/>
        </p:nvSpPr>
        <p:spPr>
          <a:xfrm>
            <a:off x="0" y="3721654"/>
            <a:ext cx="9153525" cy="1033464"/>
          </a:xfrm>
          <a:prstGeom prst="rect">
            <a:avLst/>
          </a:prstGeom>
          <a:solidFill>
            <a:schemeClr val="tx2">
              <a:alpha val="42000"/>
            </a:schemeClr>
          </a:solidFill>
        </p:spPr>
        <p:txBody>
          <a:bodyPr vert="horz" lIns="91440" tIns="45720" rIns="0" bIns="45720" rtlCol="0" anchor="ctr">
            <a:normAutofit fontScale="90000" lnSpcReduction="10000"/>
          </a:bodyPr>
          <a:lstStyle>
            <a:lvl1pPr algn="ctr" defTabSz="457200" rtl="0" eaLnBrk="1" latinLnBrk="0" hangingPunct="1">
              <a:spcBef>
                <a:spcPct val="0"/>
              </a:spcBef>
              <a:buNone/>
              <a:defRPr sz="7200" b="1" kern="1200" baseline="0">
                <a:solidFill>
                  <a:srgbClr val="424242"/>
                </a:solidFill>
                <a:latin typeface="+mj-lt"/>
                <a:ea typeface="+mj-ea"/>
                <a:cs typeface="+mj-cs"/>
              </a:defRPr>
            </a:lvl1pPr>
          </a:lstStyle>
          <a:p>
            <a:pPr algn="r"/>
            <a:r>
              <a:rPr lang="en-US" dirty="0" smtClean="0">
                <a:solidFill>
                  <a:schemeClr val="bg1"/>
                </a:solidFill>
              </a:rPr>
              <a:t>Failure safety net</a:t>
            </a:r>
            <a:endParaRPr lang="en-US" dirty="0">
              <a:solidFill>
                <a:schemeClr val="bg1"/>
              </a:solidFill>
              <a:latin typeface="Cambria Math" pitchFamily="18" charset="0"/>
              <a:ea typeface="Cambria Math" pitchFamily="18" charset="0"/>
            </a:endParaRPr>
          </a:p>
        </p:txBody>
      </p:sp>
    </p:spTree>
    <p:extLst>
      <p:ext uri="{BB962C8B-B14F-4D97-AF65-F5344CB8AC3E}">
        <p14:creationId xmlns:p14="http://schemas.microsoft.com/office/powerpoint/2010/main" val="230767012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47750"/>
            <a:ext cx="9143999" cy="3200400"/>
          </a:xfrm>
        </p:spPr>
        <p:txBody>
          <a:bodyPr>
            <a:normAutofit/>
          </a:bodyPr>
          <a:lstStyle/>
          <a:p>
            <a:r>
              <a:rPr lang="en-US" dirty="0" smtClean="0"/>
              <a:t>1 person </a:t>
            </a:r>
            <a:r>
              <a:rPr lang="en-US" dirty="0" err="1" smtClean="0"/>
              <a:t>RT’ed</a:t>
            </a:r>
            <a:r>
              <a:rPr lang="en-US" dirty="0" smtClean="0"/>
              <a:t> it</a:t>
            </a:r>
            <a:br>
              <a:rPr lang="en-US" dirty="0" smtClean="0"/>
            </a:br>
            <a:r>
              <a:rPr lang="en-US" dirty="0" smtClean="0"/>
              <a:t>(no outreach)</a:t>
            </a:r>
            <a:endParaRPr lang="en-US" u="sng"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292068846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47750"/>
            <a:ext cx="9143999" cy="3200400"/>
          </a:xfrm>
        </p:spPr>
        <p:txBody>
          <a:bodyPr>
            <a:normAutofit/>
          </a:bodyPr>
          <a:lstStyle/>
          <a:p>
            <a:endParaRPr lang="en-US" u="sng"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409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479" r="2226"/>
          <a:stretch/>
        </p:blipFill>
        <p:spPr bwMode="auto">
          <a:xfrm>
            <a:off x="0" y="819150"/>
            <a:ext cx="9029312"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518250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17410" name="Picture 2" descr="http://farm9.staticflickr.com/8166/7497865404_964efc6245_c.jpg"/>
          <p:cNvPicPr>
            <a:picLocks noChangeAspect="1" noChangeArrowheads="1"/>
          </p:cNvPicPr>
          <p:nvPr/>
        </p:nvPicPr>
        <p:blipFill rotWithShape="1">
          <a:blip r:embed="rId2">
            <a:extLst>
              <a:ext uri="{28A0092B-C50C-407E-A947-70E740481C1C}">
                <a14:useLocalDpi xmlns:a14="http://schemas.microsoft.com/office/drawing/2010/main" val="0"/>
              </a:ext>
            </a:extLst>
          </a:blip>
          <a:srcRect t="23499"/>
          <a:stretch/>
        </p:blipFill>
        <p:spPr bwMode="auto">
          <a:xfrm>
            <a:off x="-38100" y="742950"/>
            <a:ext cx="9184256" cy="403121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0" y="2495550"/>
            <a:ext cx="9128757" cy="1139826"/>
          </a:xfrm>
          <a:prstGeom prst="rect">
            <a:avLst/>
          </a:prstGeom>
          <a:solidFill>
            <a:schemeClr val="accent2">
              <a:alpha val="57000"/>
            </a:schemeClr>
          </a:solidFill>
        </p:spPr>
        <p:txBody>
          <a:bodyPr vert="horz" lIns="91440" tIns="45720" rIns="0" bIns="45720" rtlCol="0" anchor="ctr">
            <a:noAutofit/>
          </a:bodyPr>
          <a:lstStyle>
            <a:lvl1pPr algn="ctr" defTabSz="457200" rtl="0" eaLnBrk="1" latinLnBrk="0" hangingPunct="1">
              <a:spcBef>
                <a:spcPct val="0"/>
              </a:spcBef>
              <a:buNone/>
              <a:defRPr sz="7200" b="1" kern="1200" baseline="0">
                <a:solidFill>
                  <a:srgbClr val="424242"/>
                </a:solidFill>
                <a:latin typeface="+mj-lt"/>
                <a:ea typeface="+mj-ea"/>
                <a:cs typeface="+mj-cs"/>
              </a:defRPr>
            </a:lvl1pPr>
          </a:lstStyle>
          <a:p>
            <a:pPr algn="r"/>
            <a:r>
              <a:rPr lang="en-US" sz="6000" dirty="0" smtClean="0">
                <a:solidFill>
                  <a:schemeClr val="bg1"/>
                </a:solidFill>
                <a:latin typeface="Arial" pitchFamily="34" charset="0"/>
                <a:cs typeface="Arial" pitchFamily="34" charset="0"/>
              </a:rPr>
              <a:t>Outside the circle</a:t>
            </a:r>
            <a:endParaRPr lang="en-US" sz="60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98524398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47750"/>
            <a:ext cx="9143999" cy="3200400"/>
          </a:xfrm>
        </p:spPr>
        <p:txBody>
          <a:bodyPr>
            <a:normAutofit/>
          </a:bodyPr>
          <a:lstStyle/>
          <a:p>
            <a:endParaRPr lang="en-US" u="sng"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4050" y="738188"/>
            <a:ext cx="5295900" cy="3667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197384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47750"/>
            <a:ext cx="9143999" cy="3200400"/>
          </a:xfrm>
        </p:spPr>
        <p:txBody>
          <a:bodyPr>
            <a:normAutofit/>
          </a:bodyPr>
          <a:lstStyle/>
          <a:p>
            <a:r>
              <a:rPr lang="en-US" dirty="0" smtClean="0"/>
              <a:t>“Interesting”</a:t>
            </a:r>
            <a:endParaRPr lang="en-US"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spTree>
    <p:extLst>
      <p:ext uri="{BB962C8B-B14F-4D97-AF65-F5344CB8AC3E}">
        <p14:creationId xmlns:p14="http://schemas.microsoft.com/office/powerpoint/2010/main" val="32052944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47750"/>
            <a:ext cx="9143999" cy="3200400"/>
          </a:xfrm>
        </p:spPr>
        <p:txBody>
          <a:bodyPr>
            <a:normAutofit/>
          </a:bodyPr>
          <a:lstStyle/>
          <a:p>
            <a:endParaRPr lang="en-US" u="sng" dirty="0"/>
          </a:p>
        </p:txBody>
      </p:sp>
      <p:sp>
        <p:nvSpPr>
          <p:cNvPr id="3" name="TextBox 2"/>
          <p:cNvSpPr txBox="1"/>
          <p:nvPr/>
        </p:nvSpPr>
        <p:spPr>
          <a:xfrm>
            <a:off x="152400" y="4774168"/>
            <a:ext cx="1981200" cy="369332"/>
          </a:xfrm>
          <a:prstGeom prst="rect">
            <a:avLst/>
          </a:prstGeom>
          <a:noFill/>
        </p:spPr>
        <p:txBody>
          <a:bodyPr wrap="square" rtlCol="0">
            <a:spAutoFit/>
          </a:bodyPr>
          <a:lstStyle/>
          <a:p>
            <a:r>
              <a:rPr lang="en-US" dirty="0" smtClean="0">
                <a:solidFill>
                  <a:prstClr val="white"/>
                </a:solidFill>
              </a:rPr>
              <a:t>@</a:t>
            </a:r>
            <a:r>
              <a:rPr lang="en-US" dirty="0" err="1" smtClean="0">
                <a:solidFill>
                  <a:prstClr val="white"/>
                </a:solidFill>
              </a:rPr>
              <a:t>wilreynolds</a:t>
            </a:r>
            <a:endParaRPr lang="en-US" dirty="0">
              <a:solidFill>
                <a:prstClr val="white"/>
              </a:solidFill>
            </a:endParaRPr>
          </a:p>
        </p:txBody>
      </p:sp>
      <p:pic>
        <p:nvPicPr>
          <p:cNvPr id="41986" name="Picture 2" descr="http://www.sassglobaltravel.com/wp-content/uploads/2013/04/avalanche.fraktik.com_.jpg"/>
          <p:cNvPicPr>
            <a:picLocks noChangeAspect="1" noChangeArrowheads="1"/>
          </p:cNvPicPr>
          <p:nvPr/>
        </p:nvPicPr>
        <p:blipFill rotWithShape="1">
          <a:blip r:embed="rId2">
            <a:extLst>
              <a:ext uri="{28A0092B-C50C-407E-A947-70E740481C1C}">
                <a14:useLocalDpi xmlns:a14="http://schemas.microsoft.com/office/drawing/2010/main" val="0"/>
              </a:ext>
            </a:extLst>
          </a:blip>
          <a:srcRect t="24333" b="5130"/>
          <a:stretch/>
        </p:blipFill>
        <p:spPr bwMode="auto">
          <a:xfrm>
            <a:off x="0" y="742950"/>
            <a:ext cx="9236364" cy="440055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0" y="3721654"/>
            <a:ext cx="9153525" cy="1033464"/>
          </a:xfrm>
          <a:prstGeom prst="rect">
            <a:avLst/>
          </a:prstGeom>
          <a:solidFill>
            <a:schemeClr val="tx2">
              <a:alpha val="42000"/>
            </a:schemeClr>
          </a:solidFill>
        </p:spPr>
        <p:txBody>
          <a:bodyPr vert="horz" lIns="91440" tIns="45720" rIns="0" bIns="45720" rtlCol="0" anchor="ctr">
            <a:normAutofit fontScale="90000" lnSpcReduction="10000"/>
          </a:bodyPr>
          <a:lstStyle>
            <a:lvl1pPr algn="ctr" defTabSz="457200" rtl="0" eaLnBrk="1" latinLnBrk="0" hangingPunct="1">
              <a:spcBef>
                <a:spcPct val="0"/>
              </a:spcBef>
              <a:buNone/>
              <a:defRPr sz="7200" b="1" kern="1200" baseline="0">
                <a:solidFill>
                  <a:srgbClr val="424242"/>
                </a:solidFill>
                <a:latin typeface="+mj-lt"/>
                <a:ea typeface="+mj-ea"/>
                <a:cs typeface="+mj-cs"/>
              </a:defRPr>
            </a:lvl1pPr>
          </a:lstStyle>
          <a:p>
            <a:r>
              <a:rPr lang="en-US" dirty="0" smtClean="0">
                <a:solidFill>
                  <a:schemeClr val="bg1"/>
                </a:solidFill>
              </a:rPr>
              <a:t>Avalanche!</a:t>
            </a:r>
            <a:endParaRPr lang="en-US" dirty="0">
              <a:solidFill>
                <a:schemeClr val="bg1"/>
              </a:solidFill>
              <a:latin typeface="Cambria Math" pitchFamily="18" charset="0"/>
              <a:ea typeface="Cambria Math" pitchFamily="18" charset="0"/>
            </a:endParaRPr>
          </a:p>
        </p:txBody>
      </p:sp>
    </p:spTree>
    <p:extLst>
      <p:ext uri="{BB962C8B-B14F-4D97-AF65-F5344CB8AC3E}">
        <p14:creationId xmlns:p14="http://schemas.microsoft.com/office/powerpoint/2010/main" val="4012367274"/>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Custom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6FFFF"/>
      </a:hlink>
      <a:folHlink>
        <a:srgbClr val="80008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95000"/>
            <a:alpha val="91000"/>
          </a:schemeClr>
        </a:solidFill>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50800">
          <a:solidFill>
            <a:schemeClr val="tx1"/>
          </a:solidFill>
          <a:tailEnd type="arrow"/>
        </a:ln>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6456</TotalTime>
  <Words>1190</Words>
  <Application>Microsoft Office PowerPoint</Application>
  <PresentationFormat>On-screen Show (16:9)</PresentationFormat>
  <Paragraphs>387</Paragraphs>
  <Slides>218</Slides>
  <Notes>1</Notes>
  <HiddenSlides>0</HiddenSlides>
  <MMClips>0</MMClips>
  <ScaleCrop>false</ScaleCrop>
  <HeadingPairs>
    <vt:vector size="4" baseType="variant">
      <vt:variant>
        <vt:lpstr>Theme</vt:lpstr>
      </vt:variant>
      <vt:variant>
        <vt:i4>2</vt:i4>
      </vt:variant>
      <vt:variant>
        <vt:lpstr>Slide Titles</vt:lpstr>
      </vt:variant>
      <vt:variant>
        <vt:i4>218</vt:i4>
      </vt:variant>
    </vt:vector>
  </HeadingPairs>
  <TitlesOfParts>
    <vt:vector size="220" baseType="lpstr">
      <vt:lpstr>1_Office Theme</vt:lpstr>
      <vt:lpstr>Office Theme</vt:lpstr>
      <vt:lpstr>PowerPoint Presentation</vt:lpstr>
      <vt:lpstr>A reflection</vt:lpstr>
      <vt:lpstr>#RCS – Facts &amp; Figures</vt:lpstr>
      <vt:lpstr>Tactics into #RCS</vt:lpstr>
      <vt:lpstr>PowerPoint Presentation</vt:lpstr>
      <vt:lpstr>PowerPoint Presentation</vt:lpstr>
      <vt:lpstr>PowerPoint Presentation</vt:lpstr>
      <vt:lpstr>There’s an SEO in the room!</vt:lpstr>
      <vt:lpstr>PowerPoint Presentation</vt:lpstr>
      <vt:lpstr>PowerPoint Presentation</vt:lpstr>
      <vt:lpstr>Inbound Marketing vs SEO vs Content Marketing</vt:lpstr>
      <vt:lpstr>PowerPoint Presentation</vt:lpstr>
      <vt:lpstr>PowerPoint Presentation</vt:lpstr>
      <vt:lpstr>PowerPoint Presentation</vt:lpstr>
      <vt:lpstr>You can’t change your title you must..</vt:lpstr>
      <vt:lpstr>PowerPoint Presentation</vt:lpstr>
      <vt:lpstr>PowerPoint Presentation</vt:lpstr>
      <vt:lpstr>PowerPoint Presentation</vt:lpstr>
      <vt:lpstr>Not an architect </vt:lpstr>
      <vt:lpstr>Necessary</vt:lpstr>
      <vt:lpstr>Thinking…</vt:lpstr>
      <vt:lpstr>#RCS  Requires respecting other disciplines</vt:lpstr>
      <vt:lpstr>There is no “Just” -TomC</vt:lpstr>
      <vt:lpstr>PowerPoint Presentation</vt:lpstr>
      <vt:lpstr>Doing Content for SEO  vs Doing Content for Love</vt:lpstr>
      <vt:lpstr>Change DNA</vt:lpstr>
      <vt:lpstr>PowerPoint Presentation</vt:lpstr>
      <vt:lpstr>This year I read these books</vt:lpstr>
      <vt:lpstr>PowerPoint Presentation</vt:lpstr>
      <vt:lpstr>PowerPoint Presentation</vt:lpstr>
      <vt:lpstr>PowerPoint Presentation</vt:lpstr>
      <vt:lpstr>PowerPoint Presentation</vt:lpstr>
      <vt:lpstr>PowerPoint Presentation</vt:lpstr>
      <vt:lpstr>PowerPoint Presentation</vt:lpstr>
      <vt:lpstr>Bring me a problem</vt:lpstr>
      <vt:lpstr>PowerPoint Presentation</vt:lpstr>
      <vt:lpstr>PowerPoint Presentation</vt:lpstr>
      <vt:lpstr>http://bit.ly/batman-campaign</vt:lpstr>
      <vt:lpstr>PowerPoint Presentation</vt:lpstr>
      <vt:lpstr>PowerPoint Presentation</vt:lpstr>
      <vt:lpstr>“Just”</vt:lpstr>
      <vt:lpstr>Who? Mailing Pins? How Much? How Long? Skill Sets? The PITCH!</vt:lpstr>
      <vt:lpstr>PowerPoint Presentation</vt:lpstr>
      <vt:lpstr>PowerPoint Presentation</vt:lpstr>
      <vt:lpstr>Are agencies better content marketers than SEOs?</vt:lpstr>
      <vt:lpstr>42 Entertainment (ain’t on Twitter)</vt:lpstr>
      <vt:lpstr>PowerPoint Presentation</vt:lpstr>
      <vt:lpstr>PowerPoint Presentation</vt:lpstr>
      <vt:lpstr>PowerPoint Presentation</vt:lpstr>
      <vt:lpstr>PowerPoint Presentation</vt:lpstr>
      <vt:lpstr>Don’t believe me?</vt:lpstr>
      <vt:lpstr>They are starting to get 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work on search engine optimization</vt:lpstr>
      <vt:lpstr>PowerPoint Presentation</vt:lpstr>
      <vt:lpstr>Never pitch b/c there was no “volume”</vt:lpstr>
      <vt:lpstr>Links to Youtube  don’t pass “juice”</vt:lpstr>
      <vt:lpstr>No one converts from image search</vt:lpstr>
      <vt:lpstr>Innovative?</vt:lpstr>
      <vt:lpstr>PowerPoint Presentation</vt:lpstr>
      <vt:lpstr>PowerPoint Presentation</vt:lpstr>
      <vt:lpstr>PowerPoint Presentation</vt:lpstr>
      <vt:lpstr>PowerPoint Presentation</vt:lpstr>
      <vt:lpstr>PowerPoint Presentation</vt:lpstr>
      <vt:lpstr>PowerPoint Presentation</vt:lpstr>
      <vt:lpstr>@iamchrisle</vt:lpstr>
      <vt:lpstr>Links vs Value</vt:lpstr>
      <vt:lpstr>PowerPoint Presentation</vt:lpstr>
      <vt:lpstr>#RCS (Success)</vt:lpstr>
      <vt:lpstr>PowerPoint Presentation</vt:lpstr>
      <vt:lpstr>PowerPoint Presentation</vt:lpstr>
      <vt:lpstr>PowerPoint Presentation</vt:lpstr>
      <vt:lpstr>PowerPoint Presentation</vt:lpstr>
      <vt:lpstr>“Clients don’t invest”</vt:lpstr>
      <vt:lpstr>“I don’t know how to pitch”</vt:lpstr>
      <vt:lpstr>PowerPoint Presentation</vt:lpstr>
      <vt:lpstr>Don’t hit enter</vt:lpstr>
      <vt:lpstr>PowerPoint Presentation</vt:lpstr>
      <vt:lpstr>PowerPoint Presentation</vt:lpstr>
      <vt:lpstr>PowerPoint Presentation</vt:lpstr>
      <vt:lpstr>Journalists: “We Likey”</vt:lpstr>
      <vt:lpstr>PowerPoint Presentation</vt:lpstr>
      <vt:lpstr>SEO’s: Subdomain? Separate pages?</vt:lpstr>
      <vt:lpstr>PowerPoint Presentation</vt:lpstr>
      <vt:lpstr>PowerPoint Presentation</vt:lpstr>
      <vt:lpstr>1 person RT’ed it (no outreach)</vt:lpstr>
      <vt:lpstr>PowerPoint Presentation</vt:lpstr>
      <vt:lpstr>PowerPoint Presentation</vt:lpstr>
      <vt:lpstr>PowerPoint Presentation</vt:lpstr>
      <vt:lpstr>“Interesting”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DATA</vt:lpstr>
      <vt:lpstr>68.8% Referral 25% Direct</vt:lpstr>
      <vt:lpstr>PowerPoint Presentation</vt:lpstr>
      <vt:lpstr>PowerPoint Presentation</vt:lpstr>
      <vt:lpstr>PowerPoint Presentation</vt:lpstr>
      <vt:lpstr>18.95% Mobile</vt:lpstr>
      <vt:lpstr>18.95% Mobile</vt:lpstr>
      <vt:lpstr>PowerPoint Presentation</vt:lpstr>
      <vt:lpstr>PowerPoint Presentation</vt:lpstr>
      <vt:lpstr>PowerPoint Presentation</vt:lpstr>
      <vt:lpstr>PowerPoint Presentation</vt:lpstr>
      <vt:lpstr>Keep it in the news cycle, missed opp</vt:lpstr>
      <vt:lpstr>Went down,  rackspace godsend</vt:lpstr>
      <vt:lpstr>Learnings</vt:lpstr>
      <vt:lpstr>How much did it cost?</vt:lpstr>
      <vt:lpstr>Me: $10K You: $25k</vt:lpstr>
      <vt:lpstr>PowerPoint Presentation</vt:lpstr>
      <vt:lpstr>Do you have $2k?</vt:lpstr>
      <vt:lpstr>PowerPoint Presentation</vt:lpstr>
      <vt:lpstr>Learnings</vt:lpstr>
      <vt:lpstr>CommunityCam</vt:lpstr>
      <vt:lpstr>PowerPoint Presentation</vt:lpstr>
      <vt:lpstr>Frank Domizio</vt:lpstr>
      <vt:lpstr>PowerPoint Presentation</vt:lpstr>
      <vt:lpstr>PowerPoint Presentation</vt:lpstr>
      <vt:lpstr>PowerPoint Presentation</vt:lpstr>
      <vt:lpstr>PowerPoint Presentation</vt:lpstr>
      <vt:lpstr>PowerPoint Presentation</vt:lpstr>
      <vt:lpstr>Learnings</vt:lpstr>
      <vt:lpstr>NHL.com + Psychic Site LINKS BABY!</vt:lpstr>
      <vt:lpstr>Learnings</vt:lpstr>
      <vt:lpstr>Nigerian Scam</vt:lpstr>
      <vt:lpstr>Learnings</vt:lpstr>
      <vt:lpstr>Harlem Shake</vt:lpstr>
      <vt:lpstr>PowerPoint Presentation</vt:lpstr>
      <vt:lpstr>PowerPoint Presentation</vt:lpstr>
      <vt:lpstr>PowerPoint Presentation</vt:lpstr>
      <vt:lpstr>PowerPoint Presentation</vt:lpstr>
      <vt:lpstr>Learnings</vt:lpstr>
      <vt:lpstr>Sex Toy Day</vt:lpstr>
      <vt:lpstr>STD $1,000 in “product” $3,000 in  shipping</vt:lpstr>
      <vt:lpstr>Learnings</vt:lpstr>
      <vt:lpstr>RCS is for people with big budgets</vt:lpstr>
      <vt:lpstr>BULL!</vt:lpstr>
      <vt:lpstr>Local friends: site:.edu card "where to use" "off campus"</vt:lpstr>
      <vt:lpstr>PowerPoint Presentation</vt:lpstr>
      <vt:lpstr>http://bit.ly/collegecitations</vt:lpstr>
      <vt:lpstr>PowerPoint Presentation</vt:lpstr>
      <vt:lpstr>PowerPoint Presentation</vt:lpstr>
      <vt:lpstr>PowerPoint Presentation</vt:lpstr>
      <vt:lpstr>PowerPoint Presentation</vt:lpstr>
      <vt:lpstr>PowerPoint Presentation</vt:lpstr>
      <vt:lpstr>PowerPoint Presentation</vt:lpstr>
      <vt:lpstr>WINNER!</vt:lpstr>
      <vt:lpstr>PowerPoint Presentation</vt:lpstr>
      <vt:lpstr>Tactics vs Strategy</vt:lpstr>
      <vt:lpstr>PowerPoint Presentation</vt:lpstr>
      <vt:lpstr>Competitor Convo</vt:lpstr>
      <vt:lpstr>Here are your tools</vt:lpstr>
      <vt:lpstr>PowerPoint Presentation</vt:lpstr>
      <vt:lpstr>@conversionfac</vt:lpstr>
      <vt:lpstr>Track Email Newsletters</vt:lpstr>
      <vt:lpstr>Products pushed Intern categorize</vt:lpstr>
      <vt:lpstr>Shared Notebook $5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Find FEEDS</vt:lpstr>
      <vt:lpstr>PowerPoint Presentation</vt:lpstr>
      <vt:lpstr>PowerPoint Presentation</vt:lpstr>
      <vt:lpstr>PowerPoint Presentation</vt:lpstr>
      <vt:lpstr>PowerPoint Presentation</vt:lpstr>
      <vt:lpstr>PowerPoint Presentation</vt:lpstr>
      <vt:lpstr>webstagram</vt:lpstr>
      <vt:lpstr>PowerPoint Presentation</vt:lpstr>
      <vt:lpstr>@martijnoud</vt:lpstr>
      <vt:lpstr>PowerPoint Presentation</vt:lpstr>
      <vt:lpstr>PowerPoint Presentation</vt:lpstr>
      <vt:lpstr>Page to RSS </vt:lpstr>
      <vt:lpstr>Google News  (CEO Names)</vt:lpstr>
      <vt:lpstr>PowerPoint Presentation</vt:lpstr>
      <vt:lpstr>PowerPoint Presentation</vt:lpstr>
      <vt:lpstr>PowerPoint Presentation</vt:lpstr>
      <vt:lpstr>Newsle  Gmail &gt; Evernote</vt:lpstr>
      <vt:lpstr>@stephbeadell</vt:lpstr>
      <vt:lpstr>PowerPoint Presentation</vt:lpstr>
      <vt:lpstr>PowerPoint Presentation</vt:lpstr>
      <vt:lpstr>PowerPoint Presentation</vt:lpstr>
      <vt:lpstr>PR opps  HARO Profnet</vt:lpstr>
      <vt:lpstr>PowerPoint Presentation</vt:lpstr>
      <vt:lpstr>What else would I want to know immediately?</vt:lpstr>
      <vt:lpstr>PowerPoint Presentation</vt:lpstr>
      <vt:lpstr>PowerPoint Presentation</vt:lpstr>
      <vt:lpstr>Site:yoursite.com porn, sex, viagra, insurance</vt:lpstr>
      <vt:lpstr>PowerPoint Presentation</vt:lpstr>
      <vt:lpstr>WMT Alerts to Phone</vt:lpstr>
      <vt:lpstr>Get Sneaky </vt:lpstr>
      <vt:lpstr>Push to evernote in case it goes down</vt:lpstr>
      <vt:lpstr>Popular Infographics find it then set new links alert</vt:lpstr>
      <vt:lpstr>Image Raider RSS</vt:lpstr>
      <vt:lpstr>Competitor byline</vt:lpstr>
      <vt:lpstr>Interview with  “ceo name”</vt:lpstr>
      <vt:lpstr>PowerPoint Presentation</vt:lpstr>
      <vt:lpstr>PowerPoint Presentation</vt:lpstr>
      <vt:lpstr>Imagine once a month open evernote</vt:lpstr>
      <vt:lpstr> CEO mentions, new links to your assets, competitors assets, bylines of competitor interviews, brands being pushed by competitors, reporters covering new pieces your industry, copied images from your site to reclaim, where competitors are commenting, popular infographics, people posting on reddit, what got hot on reddit, new preso’s uploaded on slideshare, on and on </vt:lpstr>
      <vt:lpstr>3 weeks ago</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Story</dc:title>
  <dc:creator>Wil</dc:creator>
  <cp:lastModifiedBy>SES Lenovo</cp:lastModifiedBy>
  <cp:revision>187</cp:revision>
  <dcterms:created xsi:type="dcterms:W3CDTF">2012-07-08T18:51:45Z</dcterms:created>
  <dcterms:modified xsi:type="dcterms:W3CDTF">2013-07-10T14:41:52Z</dcterms:modified>
</cp:coreProperties>
</file>