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9"/>
  </p:notesMasterIdLst>
  <p:sldIdLst>
    <p:sldId id="260" r:id="rId2"/>
    <p:sldId id="275" r:id="rId3"/>
    <p:sldId id="326" r:id="rId4"/>
    <p:sldId id="323" r:id="rId5"/>
    <p:sldId id="433" r:id="rId6"/>
    <p:sldId id="268" r:id="rId7"/>
    <p:sldId id="346" r:id="rId8"/>
    <p:sldId id="347" r:id="rId9"/>
    <p:sldId id="348" r:id="rId10"/>
    <p:sldId id="279" r:id="rId11"/>
    <p:sldId id="353" r:id="rId12"/>
    <p:sldId id="349" r:id="rId13"/>
    <p:sldId id="350" r:id="rId14"/>
    <p:sldId id="351" r:id="rId15"/>
    <p:sldId id="281" r:id="rId16"/>
    <p:sldId id="282" r:id="rId17"/>
    <p:sldId id="283" r:id="rId18"/>
    <p:sldId id="352" r:id="rId19"/>
    <p:sldId id="370" r:id="rId20"/>
    <p:sldId id="355" r:id="rId21"/>
    <p:sldId id="356" r:id="rId22"/>
    <p:sldId id="285" r:id="rId23"/>
    <p:sldId id="357" r:id="rId24"/>
    <p:sldId id="358" r:id="rId25"/>
    <p:sldId id="286" r:id="rId26"/>
    <p:sldId id="359" r:id="rId27"/>
    <p:sldId id="287" r:id="rId28"/>
    <p:sldId id="360" r:id="rId29"/>
    <p:sldId id="288" r:id="rId30"/>
    <p:sldId id="361" r:id="rId31"/>
    <p:sldId id="289" r:id="rId32"/>
    <p:sldId id="362" r:id="rId33"/>
    <p:sldId id="290" r:id="rId34"/>
    <p:sldId id="371" r:id="rId35"/>
    <p:sldId id="291" r:id="rId36"/>
    <p:sldId id="364" r:id="rId37"/>
    <p:sldId id="363" r:id="rId38"/>
    <p:sldId id="292" r:id="rId39"/>
    <p:sldId id="365" r:id="rId40"/>
    <p:sldId id="366" r:id="rId41"/>
    <p:sldId id="423" r:id="rId42"/>
    <p:sldId id="367" r:id="rId43"/>
    <p:sldId id="422" r:id="rId44"/>
    <p:sldId id="424" r:id="rId45"/>
    <p:sldId id="425" r:id="rId46"/>
    <p:sldId id="427" r:id="rId47"/>
    <p:sldId id="426" r:id="rId48"/>
    <p:sldId id="293" r:id="rId49"/>
    <p:sldId id="369" r:id="rId50"/>
    <p:sldId id="372" r:id="rId51"/>
    <p:sldId id="270" r:id="rId52"/>
    <p:sldId id="384" r:id="rId53"/>
    <p:sldId id="389" r:id="rId54"/>
    <p:sldId id="388" r:id="rId55"/>
    <p:sldId id="391" r:id="rId56"/>
    <p:sldId id="390" r:id="rId57"/>
    <p:sldId id="392" r:id="rId58"/>
    <p:sldId id="393" r:id="rId59"/>
    <p:sldId id="385" r:id="rId60"/>
    <p:sldId id="296" r:id="rId61"/>
    <p:sldId id="386" r:id="rId62"/>
    <p:sldId id="387" r:id="rId63"/>
    <p:sldId id="428" r:id="rId64"/>
    <p:sldId id="395" r:id="rId65"/>
    <p:sldId id="429" r:id="rId66"/>
    <p:sldId id="396" r:id="rId67"/>
    <p:sldId id="430" r:id="rId68"/>
    <p:sldId id="397" r:id="rId69"/>
    <p:sldId id="401" r:id="rId70"/>
    <p:sldId id="402" r:id="rId71"/>
    <p:sldId id="398" r:id="rId72"/>
    <p:sldId id="297" r:id="rId73"/>
    <p:sldId id="399" r:id="rId74"/>
    <p:sldId id="431" r:id="rId75"/>
    <p:sldId id="300" r:id="rId76"/>
    <p:sldId id="403" r:id="rId77"/>
    <p:sldId id="301" r:id="rId78"/>
    <p:sldId id="302" r:id="rId79"/>
    <p:sldId id="303" r:id="rId80"/>
    <p:sldId id="404" r:id="rId81"/>
    <p:sldId id="299" r:id="rId82"/>
    <p:sldId id="306" r:id="rId83"/>
    <p:sldId id="405" r:id="rId84"/>
    <p:sldId id="304" r:id="rId85"/>
    <p:sldId id="305" r:id="rId86"/>
    <p:sldId id="307" r:id="rId87"/>
    <p:sldId id="308" r:id="rId88"/>
    <p:sldId id="406" r:id="rId89"/>
    <p:sldId id="271" r:id="rId90"/>
    <p:sldId id="408" r:id="rId91"/>
    <p:sldId id="407" r:id="rId92"/>
    <p:sldId id="262" r:id="rId93"/>
    <p:sldId id="409" r:id="rId94"/>
    <p:sldId id="410" r:id="rId95"/>
    <p:sldId id="432" r:id="rId96"/>
    <p:sldId id="411" r:id="rId97"/>
    <p:sldId id="412" r:id="rId98"/>
    <p:sldId id="315" r:id="rId99"/>
    <p:sldId id="413" r:id="rId100"/>
    <p:sldId id="316" r:id="rId101"/>
    <p:sldId id="414" r:id="rId102"/>
    <p:sldId id="415" r:id="rId103"/>
    <p:sldId id="312" r:id="rId104"/>
    <p:sldId id="416" r:id="rId105"/>
    <p:sldId id="313" r:id="rId106"/>
    <p:sldId id="417" r:id="rId107"/>
    <p:sldId id="418" r:id="rId108"/>
    <p:sldId id="314" r:id="rId109"/>
    <p:sldId id="419" r:id="rId110"/>
    <p:sldId id="317" r:id="rId111"/>
    <p:sldId id="420" r:id="rId112"/>
    <p:sldId id="318" r:id="rId113"/>
    <p:sldId id="319" r:id="rId114"/>
    <p:sldId id="320" r:id="rId115"/>
    <p:sldId id="321" r:id="rId116"/>
    <p:sldId id="421" r:id="rId117"/>
    <p:sldId id="259" r:id="rId1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46" autoAdjust="0"/>
    <p:restoredTop sz="94639" autoAdjust="0"/>
  </p:normalViewPr>
  <p:slideViewPr>
    <p:cSldViewPr snapToGrid="0">
      <p:cViewPr>
        <p:scale>
          <a:sx n="154" d="100"/>
          <a:sy n="154" d="100"/>
        </p:scale>
        <p:origin x="-576" y="1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44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8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BCE3C-9770-44A0-ABF6-E285E5F47431}" type="datetimeFigureOut">
              <a:rPr lang="pt-BR" smtClean="0"/>
              <a:t>23/07/2012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BE0D8-0583-43ED-AFC5-C416F7B110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9690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BE0D8-0583-43ED-AFC5-C416F7B11004}" type="slidenum">
              <a:rPr lang="pt-BR" smtClean="0"/>
              <a:t>110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2807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2CCDD-D89F-0548-AD8C-4B880692335A}" type="datetimeFigureOut">
              <a:rPr lang="en-US" smtClean="0"/>
              <a:pPr/>
              <a:t>7/23/2012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6715-BB47-7548-ABE8-C118FE6290B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2CCDD-D89F-0548-AD8C-4B880692335A}" type="datetimeFigureOut">
              <a:rPr lang="en-US" smtClean="0"/>
              <a:pPr/>
              <a:t>7/23/2012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6715-BB47-7548-ABE8-C118FE6290B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2CCDD-D89F-0548-AD8C-4B880692335A}" type="datetimeFigureOut">
              <a:rPr lang="en-US" smtClean="0"/>
              <a:pPr/>
              <a:t>7/23/2012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6715-BB47-7548-ABE8-C118FE6290B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6" y="0"/>
            <a:ext cx="913948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624" y="123825"/>
            <a:ext cx="8162926" cy="885825"/>
          </a:xfrm>
        </p:spPr>
        <p:txBody>
          <a:bodyPr/>
          <a:lstStyle>
            <a:lvl1pPr>
              <a:defRPr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674" y="1123950"/>
            <a:ext cx="8162925" cy="3076575"/>
          </a:xfrm>
        </p:spPr>
        <p:txBody>
          <a:bodyPr/>
          <a:lstStyle>
            <a:lvl1pPr>
              <a:defRPr>
                <a:latin typeface="Helvetica" pitchFamily="34" charset="0"/>
                <a:cs typeface="Helvetica" pitchFamily="34" charset="0"/>
              </a:defRPr>
            </a:lvl1pPr>
            <a:lvl2pPr>
              <a:defRPr>
                <a:latin typeface="Helvetica" pitchFamily="34" charset="0"/>
                <a:cs typeface="Helvetica" pitchFamily="34" charset="0"/>
              </a:defRPr>
            </a:lvl2pPr>
            <a:lvl3pPr>
              <a:defRPr>
                <a:latin typeface="Helvetica" pitchFamily="34" charset="0"/>
                <a:cs typeface="Helvetica" pitchFamily="34" charset="0"/>
              </a:defRPr>
            </a:lvl3pPr>
            <a:lvl4pPr>
              <a:defRPr>
                <a:latin typeface="Helvetica" pitchFamily="34" charset="0"/>
                <a:cs typeface="Helvetica" pitchFamily="34" charset="0"/>
              </a:defRPr>
            </a:lvl4pPr>
            <a:lvl5pPr>
              <a:defRPr>
                <a:latin typeface="Helvetica" pitchFamily="34" charset="0"/>
                <a:cs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2CCDD-D89F-0548-AD8C-4B880692335A}" type="datetimeFigureOut">
              <a:rPr lang="en-US" smtClean="0"/>
              <a:pPr/>
              <a:t>7/23/2012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6715-BB47-7548-ABE8-C118FE6290B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2CCDD-D89F-0548-AD8C-4B880692335A}" type="datetimeFigureOut">
              <a:rPr lang="en-US" smtClean="0"/>
              <a:pPr/>
              <a:t>7/23/2012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6715-BB47-7548-ABE8-C118FE6290B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2CCDD-D89F-0548-AD8C-4B880692335A}" type="datetimeFigureOut">
              <a:rPr lang="en-US" smtClean="0"/>
              <a:pPr/>
              <a:t>7/23/2012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6715-BB47-7548-ABE8-C118FE6290B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2CCDD-D89F-0548-AD8C-4B880692335A}" type="datetimeFigureOut">
              <a:rPr lang="en-US" smtClean="0"/>
              <a:pPr/>
              <a:t>7/23/2012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6715-BB47-7548-ABE8-C118FE6290B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2CCDD-D89F-0548-AD8C-4B880692335A}" type="datetimeFigureOut">
              <a:rPr lang="en-US" smtClean="0"/>
              <a:pPr/>
              <a:t>7/23/2012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6715-BB47-7548-ABE8-C118FE6290B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2CCDD-D89F-0548-AD8C-4B880692335A}" type="datetimeFigureOut">
              <a:rPr lang="en-US" smtClean="0"/>
              <a:pPr/>
              <a:t>7/23/2012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6715-BB47-7548-ABE8-C118FE6290B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2CCDD-D89F-0548-AD8C-4B880692335A}" type="datetimeFigureOut">
              <a:rPr lang="en-US" smtClean="0"/>
              <a:pPr/>
              <a:t>7/23/2012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6715-BB47-7548-ABE8-C118FE6290B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2CCDD-D89F-0548-AD8C-4B880692335A}" type="datetimeFigureOut">
              <a:rPr lang="en-US" smtClean="0"/>
              <a:pPr/>
              <a:t>7/23/2012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6715-BB47-7548-ABE8-C118FE6290B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2CCDD-D89F-0548-AD8C-4B880692335A}" type="datetimeFigureOut">
              <a:rPr lang="en-US" smtClean="0"/>
              <a:pPr/>
              <a:t>7/23/2012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36715-BB47-7548-ABE8-C118FE6290B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hyperlink" Target="http://mergewords.com/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nk-assistant.com/rank-tracker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googleblog.blogspot.com.br/2011/02/finding-more-high-quality-sites-in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ntofrio.com.br/dicas/ipad-3.aspx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ntofrio.com.br/dicas/ipad-3.aspx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ns.extra.com.br/html/infografico/celular-no-brasil.html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ns.extra.com.br/html/infografico/comparativo-tablets.html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://conteudo.extra.com.br/html/infografico/uso-da-bicicleta.html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ns.extra.com.br/html/infografico/tradicoes-de-natal.html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ntofrio.com.br/infografico/dia-dos-namorados.aspx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://conteudo.pontofrio.com.br/html/infograficos/qual-video-game-tem-o-seu-perfil.html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ns.pontofrio.com.br/html/infograficos/cafe/facebook.html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ozcon-ppt-bg-blank-2-smallerLogo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800" y="-24371"/>
            <a:ext cx="9272670" cy="52137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52470" y="1545984"/>
            <a:ext cx="9272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Helvetica"/>
                <a:cs typeface="Helvetica"/>
              </a:rPr>
              <a:t>E-Commerce SEO – Tips &amp; Tricks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52469" y="2037808"/>
            <a:ext cx="9272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Helvetica"/>
                <a:cs typeface="Helvetica"/>
              </a:rPr>
              <a:t>Fábio</a:t>
            </a:r>
            <a:r>
              <a:rPr lang="en-US" sz="2000" dirty="0" smtClean="0">
                <a:latin typeface="Helvetica"/>
                <a:cs typeface="Helvetica"/>
              </a:rPr>
              <a:t> Ricotta</a:t>
            </a: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46604" y="2419781"/>
            <a:ext cx="9272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"/>
                <a:cs typeface="Helvetica"/>
              </a:rPr>
              <a:t>Co-Founder</a:t>
            </a: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50508" y="2788078"/>
            <a:ext cx="9272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Helvetica"/>
                <a:cs typeface="Helvetica"/>
              </a:rPr>
              <a:t>MestreSEO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44643" y="3152468"/>
            <a:ext cx="9272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"/>
                <a:cs typeface="Helvetica"/>
              </a:rPr>
              <a:t>http://www.mestreseo.com.br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1943" y="3508068"/>
            <a:ext cx="9272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"/>
                <a:cs typeface="Helvetica"/>
              </a:rPr>
              <a:t>@</a:t>
            </a:r>
            <a:r>
              <a:rPr lang="en-US" dirty="0" err="1" smtClean="0">
                <a:latin typeface="Helvetica"/>
                <a:cs typeface="Helvetica"/>
              </a:rPr>
              <a:t>fabioricotta</a:t>
            </a:r>
            <a:endParaRPr lang="en-US" dirty="0"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9136" y="123825"/>
            <a:ext cx="7993414" cy="3234370"/>
          </a:xfrm>
        </p:spPr>
        <p:txBody>
          <a:bodyPr>
            <a:normAutofit/>
          </a:bodyPr>
          <a:lstStyle/>
          <a:p>
            <a:r>
              <a:rPr lang="en-US" sz="4000" noProof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How do you create</a:t>
            </a: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sz="4800" b="1" noProof="0" dirty="0" smtClean="0"/>
              <a:t>unique</a:t>
            </a:r>
            <a:r>
              <a:rPr lang="en-US" sz="4800" noProof="0" dirty="0" smtClean="0"/>
              <a:t> product descriptions for </a:t>
            </a:r>
            <a:r>
              <a:rPr lang="en-US" sz="4800" b="1" noProof="0" dirty="0" smtClean="0"/>
              <a:t>2,000 products</a:t>
            </a:r>
            <a:r>
              <a:rPr lang="en-US" sz="4800" noProof="0" dirty="0" smtClean="0"/>
              <a:t>?</a:t>
            </a:r>
            <a:endParaRPr lang="en-US" sz="4800" noProof="0" dirty="0"/>
          </a:p>
        </p:txBody>
      </p:sp>
    </p:spTree>
    <p:extLst>
      <p:ext uri="{BB962C8B-B14F-4D97-AF65-F5344CB8AC3E}">
        <p14:creationId xmlns:p14="http://schemas.microsoft.com/office/powerpoint/2010/main" val="97656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91" r="15958"/>
          <a:stretch/>
        </p:blipFill>
        <p:spPr bwMode="auto">
          <a:xfrm>
            <a:off x="2599059" y="106043"/>
            <a:ext cx="5108027" cy="3846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3954055" y="4084270"/>
            <a:ext cx="2539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dirty="0">
                <a:hlinkClick r:id="rId3"/>
              </a:rPr>
              <a:t>http://mergewords.com/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3738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9136" y="123825"/>
            <a:ext cx="7993414" cy="3234370"/>
          </a:xfrm>
        </p:spPr>
        <p:txBody>
          <a:bodyPr>
            <a:normAutofit/>
          </a:bodyPr>
          <a:lstStyle/>
          <a:p>
            <a:r>
              <a:rPr lang="en-US" sz="4000" noProof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This resulted in</a:t>
            </a:r>
            <a:br>
              <a:rPr lang="en-US" sz="4000" noProof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5300" b="1" noProof="0" dirty="0" smtClean="0"/>
              <a:t>48 combinations</a:t>
            </a:r>
            <a:endParaRPr lang="en-US" sz="6000" b="1" noProof="0" dirty="0"/>
          </a:p>
        </p:txBody>
      </p:sp>
    </p:spTree>
    <p:extLst>
      <p:ext uri="{BB962C8B-B14F-4D97-AF65-F5344CB8AC3E}">
        <p14:creationId xmlns:p14="http://schemas.microsoft.com/office/powerpoint/2010/main" val="229777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9136" y="123825"/>
            <a:ext cx="7993414" cy="3234370"/>
          </a:xfrm>
        </p:spPr>
        <p:txBody>
          <a:bodyPr>
            <a:normAutofit/>
          </a:bodyPr>
          <a:lstStyle/>
          <a:p>
            <a:r>
              <a:rPr lang="en-US" sz="4000" noProof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 used an internal tool</a:t>
            </a:r>
            <a:br>
              <a:rPr lang="en-US" sz="4000" noProof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5300" b="1" noProof="0" dirty="0" smtClean="0"/>
              <a:t>to check </a:t>
            </a:r>
            <a:r>
              <a:rPr lang="en-US" sz="5300" b="1" dirty="0" smtClean="0"/>
              <a:t>the keywords’ rankings</a:t>
            </a:r>
            <a:endParaRPr lang="en-US" sz="6000" b="1" noProof="0" dirty="0"/>
          </a:p>
        </p:txBody>
      </p:sp>
    </p:spTree>
    <p:extLst>
      <p:ext uri="{BB962C8B-B14F-4D97-AF65-F5344CB8AC3E}">
        <p14:creationId xmlns:p14="http://schemas.microsoft.com/office/powerpoint/2010/main" val="419785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0049" y="209404"/>
            <a:ext cx="4035773" cy="3934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447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4254" y="189494"/>
            <a:ext cx="8793480" cy="2607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552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4254" y="189494"/>
            <a:ext cx="8793480" cy="2607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894114" y="146502"/>
            <a:ext cx="2574369" cy="265028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ixaDeTexto 3"/>
          <p:cNvSpPr txBox="1"/>
          <p:nvPr/>
        </p:nvSpPr>
        <p:spPr>
          <a:xfrm>
            <a:off x="2128261" y="2866348"/>
            <a:ext cx="2002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Helvetica" pitchFamily="34" charset="0"/>
                <a:cs typeface="Helvetica" pitchFamily="34" charset="0"/>
              </a:rPr>
              <a:t>My rankings</a:t>
            </a:r>
            <a:endParaRPr lang="en-US" b="1" dirty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87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4254" y="189494"/>
            <a:ext cx="8793480" cy="2607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 flipH="1">
            <a:off x="4390844" y="146502"/>
            <a:ext cx="4576889" cy="265028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ixaDeTexto 3"/>
          <p:cNvSpPr txBox="1"/>
          <p:nvPr/>
        </p:nvSpPr>
        <p:spPr>
          <a:xfrm>
            <a:off x="4817051" y="2866348"/>
            <a:ext cx="3461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Helvetica" pitchFamily="34" charset="0"/>
                <a:cs typeface="Helvetica" pitchFamily="34" charset="0"/>
              </a:rPr>
              <a:t>My competitors’ rankings</a:t>
            </a:r>
            <a:endParaRPr lang="en-US" b="1" dirty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19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9136" y="123825"/>
            <a:ext cx="7993414" cy="3234370"/>
          </a:xfrm>
        </p:spPr>
        <p:txBody>
          <a:bodyPr>
            <a:normAutofit/>
          </a:bodyPr>
          <a:lstStyle/>
          <a:p>
            <a:r>
              <a:rPr lang="en-US" sz="3900" noProof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Based on these websites’ rankings,</a:t>
            </a:r>
            <a:r>
              <a:rPr lang="en-US" sz="4000" noProof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4000" noProof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5300" b="1" noProof="0" dirty="0" smtClean="0"/>
              <a:t>we created</a:t>
            </a:r>
            <a:r>
              <a:rPr lang="en-US" sz="5300" b="1" dirty="0" smtClean="0"/>
              <a:t> a dashboard like this…</a:t>
            </a:r>
            <a:endParaRPr lang="en-US" sz="6000" b="1" noProof="0" dirty="0"/>
          </a:p>
        </p:txBody>
      </p:sp>
    </p:spTree>
    <p:extLst>
      <p:ext uri="{BB962C8B-B14F-4D97-AF65-F5344CB8AC3E}">
        <p14:creationId xmlns:p14="http://schemas.microsoft.com/office/powerpoint/2010/main" val="32095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4254" y="302070"/>
            <a:ext cx="8793480" cy="940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19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9136" y="123825"/>
            <a:ext cx="7993414" cy="3234370"/>
          </a:xfrm>
        </p:spPr>
        <p:txBody>
          <a:bodyPr>
            <a:normAutofit/>
          </a:bodyPr>
          <a:lstStyle/>
          <a:p>
            <a:r>
              <a:rPr lang="en-US" sz="4000" noProof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Then you</a:t>
            </a:r>
            <a:br>
              <a:rPr lang="en-US" sz="4000" noProof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5300" b="1" noProof="0" dirty="0" smtClean="0"/>
              <a:t>add a bar graph</a:t>
            </a:r>
            <a:endParaRPr lang="en-US" sz="6000" b="1" noProof="0" dirty="0"/>
          </a:p>
        </p:txBody>
      </p:sp>
    </p:spTree>
    <p:extLst>
      <p:ext uri="{BB962C8B-B14F-4D97-AF65-F5344CB8AC3E}">
        <p14:creationId xmlns:p14="http://schemas.microsoft.com/office/powerpoint/2010/main" val="386332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9136" y="123825"/>
            <a:ext cx="7993414" cy="3234370"/>
          </a:xfrm>
        </p:spPr>
        <p:txBody>
          <a:bodyPr/>
          <a:lstStyle/>
          <a:p>
            <a:r>
              <a:rPr lang="en-US" sz="4000" noProof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 had a great idea…</a:t>
            </a:r>
            <a:br>
              <a:rPr lang="en-US" sz="4000" noProof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6000" b="1" noProof="0" dirty="0" smtClean="0"/>
              <a:t>Let’s hire some freelancers!</a:t>
            </a:r>
            <a:endParaRPr lang="en-US" sz="6000" b="1" noProof="0" dirty="0"/>
          </a:p>
        </p:txBody>
      </p:sp>
    </p:spTree>
    <p:extLst>
      <p:ext uri="{BB962C8B-B14F-4D97-AF65-F5344CB8AC3E}">
        <p14:creationId xmlns:p14="http://schemas.microsoft.com/office/powerpoint/2010/main" val="53039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46516" y="359228"/>
            <a:ext cx="693420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896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9136" y="123825"/>
            <a:ext cx="7993414" cy="3234370"/>
          </a:xfrm>
        </p:spPr>
        <p:txBody>
          <a:bodyPr>
            <a:normAutofit/>
          </a:bodyPr>
          <a:lstStyle/>
          <a:p>
            <a:r>
              <a:rPr lang="en-US" sz="4000" noProof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This bar graph shows us</a:t>
            </a:r>
            <a:br>
              <a:rPr lang="en-US" sz="4000" noProof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5300" b="1" noProof="0" dirty="0" smtClean="0"/>
              <a:t>how we are ranking compared to our competitors.</a:t>
            </a:r>
            <a:endParaRPr lang="en-US" sz="6000" b="1" noProof="0" dirty="0"/>
          </a:p>
        </p:txBody>
      </p:sp>
    </p:spTree>
    <p:extLst>
      <p:ext uri="{BB962C8B-B14F-4D97-AF65-F5344CB8AC3E}">
        <p14:creationId xmlns:p14="http://schemas.microsoft.com/office/powerpoint/2010/main" val="6051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6" y="0"/>
            <a:ext cx="9139487" cy="5143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6076950" cy="388024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noProof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Final Thoughts</a:t>
            </a:r>
            <a:endParaRPr lang="en-US" noProof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41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ábio\Pictures\New York e Boston - Março 2012\IMG_024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46726" y="405119"/>
            <a:ext cx="5223470" cy="3456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30628" y="503853"/>
            <a:ext cx="293914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Helvetica" pitchFamily="34" charset="0"/>
                <a:cs typeface="Helvetica" pitchFamily="34" charset="0"/>
              </a:rPr>
              <a:t>A special thanks to Elias, who believed in me from the beginning!</a:t>
            </a:r>
            <a:endParaRPr lang="en-US" sz="2800" b="1" dirty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8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9030" y="138977"/>
            <a:ext cx="6346370" cy="429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30628" y="601827"/>
            <a:ext cx="252548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Helvetica" pitchFamily="34" charset="0"/>
                <a:cs typeface="Helvetica" pitchFamily="34" charset="0"/>
              </a:rPr>
              <a:t>These guys supported me across the years!</a:t>
            </a:r>
            <a:endParaRPr lang="en-US" sz="2800" b="1" dirty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43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78971" y="830427"/>
            <a:ext cx="820782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latin typeface="Helvetica" pitchFamily="34" charset="0"/>
                <a:cs typeface="Helvetica" pitchFamily="34" charset="0"/>
              </a:rPr>
              <a:t>“You can always </a:t>
            </a:r>
            <a:r>
              <a:rPr lang="en-US" sz="4400" b="1" dirty="0">
                <a:latin typeface="Helvetica" pitchFamily="34" charset="0"/>
                <a:cs typeface="Helvetica" pitchFamily="34" charset="0"/>
              </a:rPr>
              <a:t>achieve your dreams with hard </a:t>
            </a:r>
            <a:r>
              <a:rPr lang="en-US" sz="4400" b="1" dirty="0" smtClean="0">
                <a:latin typeface="Helvetica" pitchFamily="34" charset="0"/>
                <a:cs typeface="Helvetica" pitchFamily="34" charset="0"/>
              </a:rPr>
              <a:t>work”</a:t>
            </a:r>
            <a:endParaRPr lang="en-US" sz="4400" b="1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812961" y="2267954"/>
            <a:ext cx="24057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  <a:cs typeface="Helvetica" pitchFamily="34" charset="0"/>
              </a:rPr>
              <a:t>- My mom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05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31375" y="1178779"/>
            <a:ext cx="820782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 smtClean="0">
                <a:latin typeface="Helvetica" pitchFamily="34" charset="0"/>
                <a:cs typeface="Helvetica" pitchFamily="34" charset="0"/>
              </a:rPr>
              <a:t>Thank you!</a:t>
            </a:r>
            <a:endParaRPr lang="en-US" sz="8800" b="1" dirty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96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ozcon-ppt-bg-blank-2-smallerLogo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800" y="-24371"/>
            <a:ext cx="9272670" cy="5213790"/>
          </a:xfrm>
          <a:prstGeom prst="rect">
            <a:avLst/>
          </a:prstGeom>
        </p:spPr>
      </p:pic>
      <p:pic>
        <p:nvPicPr>
          <p:cNvPr id="3" name="Picture 2" descr="welcome-tex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8272" y="1383297"/>
            <a:ext cx="2098758" cy="836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52469" y="2164808"/>
            <a:ext cx="9272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Helvetica"/>
                <a:cs typeface="Helvetica"/>
              </a:rPr>
              <a:t>Fábio</a:t>
            </a:r>
            <a:r>
              <a:rPr lang="en-US" sz="2000" dirty="0" smtClean="0">
                <a:latin typeface="Helvetica"/>
                <a:cs typeface="Helvetica"/>
              </a:rPr>
              <a:t> Ricotta</a:t>
            </a: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46604" y="2622981"/>
            <a:ext cx="9272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"/>
                <a:cs typeface="Helvetica"/>
              </a:rPr>
              <a:t>Co-Founder</a:t>
            </a: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50508" y="3054778"/>
            <a:ext cx="9272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Helvetica"/>
                <a:cs typeface="Helvetica"/>
              </a:rPr>
              <a:t>MestreSEO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44643" y="3482668"/>
            <a:ext cx="9272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"/>
                <a:cs typeface="Helvetica"/>
              </a:rPr>
              <a:t>http://www.mestreseo.com.br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1943" y="3889068"/>
            <a:ext cx="9272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"/>
                <a:cs typeface="Helvetica"/>
              </a:rPr>
              <a:t>@</a:t>
            </a:r>
            <a:r>
              <a:rPr lang="en-US" dirty="0" err="1" smtClean="0">
                <a:latin typeface="Helvetica"/>
                <a:cs typeface="Helvetica"/>
              </a:rPr>
              <a:t>fabioricotta</a:t>
            </a:r>
            <a:endParaRPr lang="en-US" dirty="0"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9136" y="123825"/>
            <a:ext cx="7993414" cy="3234370"/>
          </a:xfrm>
        </p:spPr>
        <p:txBody>
          <a:bodyPr>
            <a:normAutofit fontScale="90000"/>
          </a:bodyPr>
          <a:lstStyle/>
          <a:p>
            <a:r>
              <a:rPr lang="en-US" sz="4000" noProof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Here in  the US</a:t>
            </a: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sz="6000" b="1" noProof="0" dirty="0" smtClean="0"/>
              <a:t>you can use outsourcing sites like</a:t>
            </a:r>
            <a:endParaRPr lang="en-US" sz="6000" b="1" noProof="0" dirty="0"/>
          </a:p>
        </p:txBody>
      </p:sp>
    </p:spTree>
    <p:extLst>
      <p:ext uri="{BB962C8B-B14F-4D97-AF65-F5344CB8AC3E}">
        <p14:creationId xmlns:p14="http://schemas.microsoft.com/office/powerpoint/2010/main" val="332264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green-leads.web5.hubspot.com/Portals/53598/images/logo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4546" y="533401"/>
            <a:ext cx="43815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1-news.softpedia-static.com/images/news2/Elance-Online-Work-Report-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10143" y="1889920"/>
            <a:ext cx="3204326" cy="123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bc-programming.com/blogs/wp-content/uploads/2012/06/freelancer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657" y="448628"/>
            <a:ext cx="3592286" cy="75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tutspack.com/images/f/f6/Odesk_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1834265"/>
            <a:ext cx="3282495" cy="126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5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9136" y="123825"/>
            <a:ext cx="7993414" cy="3234370"/>
          </a:xfrm>
        </p:spPr>
        <p:txBody>
          <a:bodyPr>
            <a:normAutofit/>
          </a:bodyPr>
          <a:lstStyle/>
          <a:p>
            <a:r>
              <a:rPr lang="en-US" sz="4000" noProof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But in Brazil</a:t>
            </a:r>
            <a:br>
              <a:rPr lang="en-US" sz="4000" noProof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6000" b="1" noProof="0" dirty="0" smtClean="0"/>
              <a:t>I had to improvise</a:t>
            </a:r>
            <a:endParaRPr lang="en-US" sz="6000" b="1" noProof="0" dirty="0"/>
          </a:p>
        </p:txBody>
      </p:sp>
    </p:spTree>
    <p:extLst>
      <p:ext uri="{BB962C8B-B14F-4D97-AF65-F5344CB8AC3E}">
        <p14:creationId xmlns:p14="http://schemas.microsoft.com/office/powerpoint/2010/main" val="369140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19942" y="653142"/>
            <a:ext cx="6726621" cy="2612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034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9467" y="195942"/>
            <a:ext cx="6816055" cy="3287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424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4142" y="123825"/>
            <a:ext cx="7938407" cy="3218186"/>
          </a:xfrm>
        </p:spPr>
        <p:txBody>
          <a:bodyPr/>
          <a:lstStyle/>
          <a:p>
            <a:r>
              <a:rPr lang="en-US" sz="2800" noProof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Combining Facebook and Twitter, I reached:</a:t>
            </a: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sz="6000" b="1" noProof="0" dirty="0" smtClean="0"/>
              <a:t>6,000+ </a:t>
            </a:r>
            <a:r>
              <a:rPr lang="en-US" sz="6000" noProof="0" dirty="0" smtClean="0"/>
              <a:t>Subscribers</a:t>
            </a:r>
            <a:br>
              <a:rPr lang="en-US" sz="6000" noProof="0" dirty="0" smtClean="0"/>
            </a:br>
            <a:r>
              <a:rPr lang="en-US" sz="6000" b="1" noProof="0" dirty="0" smtClean="0"/>
              <a:t>11,000+</a:t>
            </a:r>
            <a:r>
              <a:rPr lang="en-US" sz="6000" noProof="0" dirty="0" smtClean="0"/>
              <a:t> Followers</a:t>
            </a:r>
            <a:endParaRPr lang="en-US" sz="8000" b="1" noProof="0" dirty="0"/>
          </a:p>
        </p:txBody>
      </p:sp>
    </p:spTree>
    <p:extLst>
      <p:ext uri="{BB962C8B-B14F-4D97-AF65-F5344CB8AC3E}">
        <p14:creationId xmlns:p14="http://schemas.microsoft.com/office/powerpoint/2010/main" val="190533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9136" y="123825"/>
            <a:ext cx="7993414" cy="3234370"/>
          </a:xfrm>
        </p:spPr>
        <p:txBody>
          <a:bodyPr>
            <a:normAutofit/>
          </a:bodyPr>
          <a:lstStyle/>
          <a:p>
            <a:r>
              <a:rPr lang="en-US" sz="4000" noProof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 selected more than</a:t>
            </a:r>
            <a:br>
              <a:rPr lang="en-US" sz="4000" noProof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6000" b="1" noProof="0" dirty="0" smtClean="0"/>
              <a:t>300 freelancers!</a:t>
            </a:r>
            <a:endParaRPr lang="en-US" sz="6000" b="1" noProof="0" dirty="0"/>
          </a:p>
        </p:txBody>
      </p:sp>
    </p:spTree>
    <p:extLst>
      <p:ext uri="{BB962C8B-B14F-4D97-AF65-F5344CB8AC3E}">
        <p14:creationId xmlns:p14="http://schemas.microsoft.com/office/powerpoint/2010/main" val="34611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9136" y="123825"/>
            <a:ext cx="7993414" cy="323437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All we needed to do was to</a:t>
            </a:r>
            <a:b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4800" b="1" noProof="0" dirty="0" smtClean="0"/>
              <a:t>organize</a:t>
            </a:r>
            <a:r>
              <a:rPr lang="en-US" sz="4800" noProof="0" dirty="0" smtClean="0"/>
              <a:t> these freelancers</a:t>
            </a:r>
            <a:endParaRPr lang="en-US" sz="4800" b="1" noProof="0" dirty="0"/>
          </a:p>
        </p:txBody>
      </p:sp>
    </p:spTree>
    <p:extLst>
      <p:ext uri="{BB962C8B-B14F-4D97-AF65-F5344CB8AC3E}">
        <p14:creationId xmlns:p14="http://schemas.microsoft.com/office/powerpoint/2010/main" val="326233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6" y="0"/>
            <a:ext cx="9139487" cy="5143500"/>
          </a:xfrm>
          <a:prstGeom prst="rect">
            <a:avLst/>
          </a:prstGeom>
        </p:spPr>
      </p:pic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6525" y="819150"/>
            <a:ext cx="2219325" cy="3445996"/>
          </a:xfr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02302" y="123825"/>
            <a:ext cx="6489812" cy="4253966"/>
          </a:xfrm>
        </p:spPr>
        <p:txBody>
          <a:bodyPr>
            <a:normAutofit fontScale="90000"/>
          </a:bodyPr>
          <a:lstStyle/>
          <a:p>
            <a:r>
              <a:rPr lang="en-US" sz="3200" noProof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 little about me</a:t>
            </a: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sz="5400" b="1" noProof="0" dirty="0" err="1" smtClean="0"/>
              <a:t>Fábio</a:t>
            </a:r>
            <a:r>
              <a:rPr lang="en-US" sz="5400" b="1" noProof="0" dirty="0" smtClean="0"/>
              <a:t> Ricotta</a:t>
            </a:r>
            <a:br>
              <a:rPr lang="en-US" sz="5400" b="1" noProof="0" dirty="0" smtClean="0"/>
            </a:br>
            <a:r>
              <a:rPr lang="en-US" sz="3100" dirty="0" smtClean="0"/>
              <a:t>Co-Founder at </a:t>
            </a:r>
            <a:r>
              <a:rPr lang="en-US" sz="3100" dirty="0" err="1" smtClean="0"/>
              <a:t>MestreSEO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3600" b="1" dirty="0" smtClean="0"/>
              <a:t>7</a:t>
            </a:r>
            <a:r>
              <a:rPr lang="en-US" sz="3600" b="1" dirty="0"/>
              <a:t>+ years </a:t>
            </a:r>
            <a:r>
              <a:rPr lang="en-US" sz="3600" dirty="0"/>
              <a:t>doing </a:t>
            </a:r>
            <a:r>
              <a:rPr lang="en-US" sz="3600" b="1" dirty="0"/>
              <a:t>SEO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b="1" dirty="0"/>
              <a:t>Trained </a:t>
            </a:r>
            <a:r>
              <a:rPr lang="en-US" sz="3600" dirty="0"/>
              <a:t>over </a:t>
            </a:r>
            <a:r>
              <a:rPr lang="en-US" sz="3600" b="1" dirty="0"/>
              <a:t>1,200 professionals</a:t>
            </a:r>
            <a:endParaRPr lang="en-US" b="1" noProof="0" dirty="0"/>
          </a:p>
        </p:txBody>
      </p:sp>
    </p:spTree>
    <p:extLst>
      <p:ext uri="{BB962C8B-B14F-4D97-AF65-F5344CB8AC3E}">
        <p14:creationId xmlns:p14="http://schemas.microsoft.com/office/powerpoint/2010/main" val="302791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9136" y="123825"/>
            <a:ext cx="7993414" cy="3234370"/>
          </a:xfrm>
        </p:spPr>
        <p:txBody>
          <a:bodyPr>
            <a:normAutofit/>
          </a:bodyPr>
          <a:lstStyle/>
          <a:p>
            <a:r>
              <a:rPr lang="en-US" sz="4000" noProof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 we</a:t>
            </a:r>
            <a:br>
              <a:rPr lang="en-US" sz="4000" noProof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6000" b="1" noProof="0" dirty="0" smtClean="0"/>
              <a:t>prioritized our content creation</a:t>
            </a:r>
            <a:endParaRPr lang="en-US" sz="6000" b="1" noProof="0" dirty="0"/>
          </a:p>
        </p:txBody>
      </p:sp>
    </p:spTree>
    <p:extLst>
      <p:ext uri="{BB962C8B-B14F-4D97-AF65-F5344CB8AC3E}">
        <p14:creationId xmlns:p14="http://schemas.microsoft.com/office/powerpoint/2010/main" val="183041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9136" y="123825"/>
            <a:ext cx="7993414" cy="3234370"/>
          </a:xfrm>
        </p:spPr>
        <p:txBody>
          <a:bodyPr>
            <a:normAutofit/>
          </a:bodyPr>
          <a:lstStyle/>
          <a:p>
            <a:r>
              <a:rPr lang="en-US" sz="4000" noProof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 used </a:t>
            </a:r>
            <a:br>
              <a:rPr lang="en-US" sz="4000" noProof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6000" b="1" noProof="0" dirty="0" smtClean="0"/>
              <a:t>Google Analytics</a:t>
            </a:r>
            <a:endParaRPr lang="en-US" sz="6000" b="1" noProof="0" dirty="0"/>
          </a:p>
        </p:txBody>
      </p:sp>
    </p:spTree>
    <p:extLst>
      <p:ext uri="{BB962C8B-B14F-4D97-AF65-F5344CB8AC3E}">
        <p14:creationId xmlns:p14="http://schemas.microsoft.com/office/powerpoint/2010/main" val="121443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2345" y="195942"/>
            <a:ext cx="2719644" cy="4147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59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2345" y="195942"/>
            <a:ext cx="2719644" cy="4147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ipse 2"/>
          <p:cNvSpPr/>
          <p:nvPr/>
        </p:nvSpPr>
        <p:spPr>
          <a:xfrm>
            <a:off x="3502345" y="1889053"/>
            <a:ext cx="1896969" cy="46225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2345" y="195942"/>
            <a:ext cx="2719644" cy="4147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ipse 2"/>
          <p:cNvSpPr/>
          <p:nvPr/>
        </p:nvSpPr>
        <p:spPr>
          <a:xfrm>
            <a:off x="3796260" y="2509538"/>
            <a:ext cx="2136454" cy="46225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3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0567" y="268224"/>
            <a:ext cx="8366352" cy="2481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ector de seta reta 2"/>
          <p:cNvCxnSpPr/>
          <p:nvPr/>
        </p:nvCxnSpPr>
        <p:spPr>
          <a:xfrm flipH="1" flipV="1">
            <a:off x="4136571" y="827314"/>
            <a:ext cx="2111829" cy="25146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5718918" y="3429001"/>
            <a:ext cx="2939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Helvetica" pitchFamily="34" charset="0"/>
                <a:cs typeface="Helvetica" pitchFamily="34" charset="0"/>
              </a:rPr>
              <a:t>Insert the “Product SKU” as Secondary dimension</a:t>
            </a:r>
            <a:endParaRPr lang="en-US" b="1" dirty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96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9136" y="123825"/>
            <a:ext cx="7993414" cy="3234370"/>
          </a:xfrm>
        </p:spPr>
        <p:txBody>
          <a:bodyPr>
            <a:normAutofit/>
          </a:bodyPr>
          <a:lstStyle/>
          <a:p>
            <a:r>
              <a:rPr lang="en-US" sz="4000" noProof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Before you export</a:t>
            </a:r>
            <a:br>
              <a:rPr lang="en-US" sz="4000" noProof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6000" b="1" dirty="0"/>
              <a:t>s</a:t>
            </a:r>
            <a:r>
              <a:rPr lang="en-US" sz="6000" b="1" noProof="0" dirty="0" err="1" smtClean="0"/>
              <a:t>croll</a:t>
            </a:r>
            <a:r>
              <a:rPr lang="en-US" sz="6000" b="1" noProof="0" dirty="0" smtClean="0"/>
              <a:t> down and change…</a:t>
            </a:r>
            <a:endParaRPr lang="en-US" sz="6000" b="1" noProof="0" dirty="0"/>
          </a:p>
        </p:txBody>
      </p:sp>
    </p:spTree>
    <p:extLst>
      <p:ext uri="{BB962C8B-B14F-4D97-AF65-F5344CB8AC3E}">
        <p14:creationId xmlns:p14="http://schemas.microsoft.com/office/powerpoint/2010/main" val="308527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2976" y="246184"/>
            <a:ext cx="7820024" cy="2868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ipse 2"/>
          <p:cNvSpPr/>
          <p:nvPr/>
        </p:nvSpPr>
        <p:spPr>
          <a:xfrm>
            <a:off x="3502345" y="2128539"/>
            <a:ext cx="3007312" cy="122562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ixaDeTexto 3"/>
          <p:cNvSpPr txBox="1"/>
          <p:nvPr/>
        </p:nvSpPr>
        <p:spPr>
          <a:xfrm>
            <a:off x="5947518" y="3820496"/>
            <a:ext cx="293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Helvetica" pitchFamily="34" charset="0"/>
                <a:cs typeface="Helvetica" pitchFamily="34" charset="0"/>
              </a:rPr>
              <a:t>Show rows to 500</a:t>
            </a:r>
            <a:endParaRPr lang="en-US" b="1" dirty="0"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5" name="Conector de seta reta 4"/>
          <p:cNvCxnSpPr>
            <a:stCxn id="4" idx="0"/>
          </p:cNvCxnSpPr>
          <p:nvPr/>
        </p:nvCxnSpPr>
        <p:spPr>
          <a:xfrm flipH="1" flipV="1">
            <a:off x="6389916" y="3237719"/>
            <a:ext cx="1027174" cy="58277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61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9136" y="123825"/>
            <a:ext cx="7993414" cy="3234370"/>
          </a:xfrm>
        </p:spPr>
        <p:txBody>
          <a:bodyPr>
            <a:normAutofit/>
          </a:bodyPr>
          <a:lstStyle/>
          <a:p>
            <a:r>
              <a:rPr lang="en-US" sz="4000" noProof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 your browser URL bar</a:t>
            </a:r>
            <a:br>
              <a:rPr lang="en-US" sz="4000" noProof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6000" b="1" noProof="0" dirty="0" smtClean="0"/>
              <a:t>look for </a:t>
            </a:r>
            <a:br>
              <a:rPr lang="en-US" sz="6000" b="1" noProof="0" dirty="0" smtClean="0"/>
            </a:br>
            <a:r>
              <a:rPr lang="en-US" sz="6000" b="1" noProof="0" dirty="0" smtClean="0"/>
              <a:t>the number “500”</a:t>
            </a:r>
            <a:endParaRPr lang="en-US" sz="6000" b="1" noProof="0" dirty="0"/>
          </a:p>
        </p:txBody>
      </p:sp>
    </p:spTree>
    <p:extLst>
      <p:ext uri="{BB962C8B-B14F-4D97-AF65-F5344CB8AC3E}">
        <p14:creationId xmlns:p14="http://schemas.microsoft.com/office/powerpoint/2010/main" val="110431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09575" y="270213"/>
            <a:ext cx="84391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latin typeface="Helvetica" pitchFamily="34" charset="0"/>
                <a:cs typeface="Helvetica" pitchFamily="34" charset="0"/>
              </a:rPr>
              <a:t>https://www.google.com/analytics/web/?pli=1#report/conversions-ecommerce-product/a1184279w2061051p37837047/%3Fexplorer-table.secSegmentId%3Danalytics.productSku%26explorer-table.rowStart%3D0%26explorer-table.rowCount%3D</a:t>
            </a:r>
            <a:r>
              <a:rPr lang="pt-BR" sz="24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500</a:t>
            </a:r>
            <a:r>
              <a:rPr lang="pt-BR" sz="2400" dirty="0">
                <a:latin typeface="Helvetica" pitchFamily="34" charset="0"/>
                <a:cs typeface="Helvetica" pitchFamily="34" charset="0"/>
              </a:rPr>
              <a:t>/</a:t>
            </a:r>
          </a:p>
        </p:txBody>
      </p:sp>
      <p:cxnSp>
        <p:nvCxnSpPr>
          <p:cNvPr id="3" name="Conector de seta reta 2"/>
          <p:cNvCxnSpPr/>
          <p:nvPr/>
        </p:nvCxnSpPr>
        <p:spPr>
          <a:xfrm flipV="1">
            <a:off x="7130143" y="2209205"/>
            <a:ext cx="805543" cy="161129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205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6" y="0"/>
            <a:ext cx="9139487" cy="5143500"/>
          </a:xfrm>
          <a:prstGeom prst="rect">
            <a:avLst/>
          </a:prstGeom>
        </p:spPr>
      </p:pic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6525" y="819150"/>
            <a:ext cx="2219325" cy="3445996"/>
          </a:xfr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02302" y="123825"/>
            <a:ext cx="6489812" cy="4253966"/>
          </a:xfrm>
        </p:spPr>
        <p:txBody>
          <a:bodyPr>
            <a:normAutofit/>
          </a:bodyPr>
          <a:lstStyle/>
          <a:p>
            <a:r>
              <a:rPr lang="en-US" sz="3200" noProof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Today</a:t>
            </a:r>
            <a:br>
              <a:rPr lang="en-US" sz="3200" noProof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b="1" noProof="0" dirty="0" smtClean="0"/>
              <a:t>I want to share</a:t>
            </a:r>
            <a:r>
              <a:rPr lang="en-US" noProof="0" dirty="0" smtClean="0"/>
              <a:t> something I have worked on with my company for the past year</a:t>
            </a:r>
            <a:endParaRPr lang="en-US" sz="3600" noProof="0" dirty="0"/>
          </a:p>
        </p:txBody>
      </p:sp>
    </p:spTree>
    <p:extLst>
      <p:ext uri="{BB962C8B-B14F-4D97-AF65-F5344CB8AC3E}">
        <p14:creationId xmlns:p14="http://schemas.microsoft.com/office/powerpoint/2010/main" val="67636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9136" y="123825"/>
            <a:ext cx="7993414" cy="3234370"/>
          </a:xfrm>
        </p:spPr>
        <p:txBody>
          <a:bodyPr>
            <a:normAutofit/>
          </a:bodyPr>
          <a:lstStyle/>
          <a:p>
            <a:r>
              <a:rPr lang="en-US" sz="6000" b="1" noProof="0" dirty="0" smtClean="0"/>
              <a:t>Change it to “50000”</a:t>
            </a:r>
            <a:endParaRPr lang="en-US" sz="6000" b="1" noProof="0" dirty="0"/>
          </a:p>
        </p:txBody>
      </p:sp>
    </p:spTree>
    <p:extLst>
      <p:ext uri="{BB962C8B-B14F-4D97-AF65-F5344CB8AC3E}">
        <p14:creationId xmlns:p14="http://schemas.microsoft.com/office/powerpoint/2010/main" val="371415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09575" y="270213"/>
            <a:ext cx="84391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latin typeface="Helvetica" pitchFamily="34" charset="0"/>
                <a:cs typeface="Helvetica" pitchFamily="34" charset="0"/>
              </a:rPr>
              <a:t>https://www.google.com/analytics/web/?pli=1#report/conversions-ecommerce-product/a1184279w2061051p37837047/%</a:t>
            </a:r>
            <a:r>
              <a:rPr lang="pt-BR" sz="2400" dirty="0" smtClean="0">
                <a:latin typeface="Helvetica" pitchFamily="34" charset="0"/>
                <a:cs typeface="Helvetica" pitchFamily="34" charset="0"/>
              </a:rPr>
              <a:t>3Fexplorer-table.secSegmentId%3Danalytics.productSku%26explorer-table.rowStart%3D0%26explorer-table.rowCount%3D</a:t>
            </a:r>
            <a:r>
              <a:rPr lang="pt-BR" sz="2400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50000</a:t>
            </a:r>
            <a:r>
              <a:rPr lang="pt-BR" sz="2400" dirty="0" smtClean="0">
                <a:latin typeface="Helvetica" pitchFamily="34" charset="0"/>
                <a:cs typeface="Helvetica" pitchFamily="34" charset="0"/>
              </a:rPr>
              <a:t>/</a:t>
            </a:r>
            <a:endParaRPr lang="pt-BR" sz="2400" dirty="0"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3" name="Conector de seta reta 2"/>
          <p:cNvCxnSpPr/>
          <p:nvPr/>
        </p:nvCxnSpPr>
        <p:spPr>
          <a:xfrm flipV="1">
            <a:off x="7130143" y="2209205"/>
            <a:ext cx="947057" cy="161129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046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9136" y="123825"/>
            <a:ext cx="7993414" cy="3234370"/>
          </a:xfrm>
        </p:spPr>
        <p:txBody>
          <a:bodyPr>
            <a:normAutofit/>
          </a:bodyPr>
          <a:lstStyle/>
          <a:p>
            <a:r>
              <a:rPr lang="en-US" sz="4000" noProof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Now you have</a:t>
            </a:r>
            <a:br>
              <a:rPr lang="en-US" sz="4000" noProof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6000" b="1" noProof="0" dirty="0" smtClean="0"/>
              <a:t>all your products listed</a:t>
            </a:r>
            <a:endParaRPr lang="en-US" sz="6000" b="1" noProof="0" dirty="0"/>
          </a:p>
        </p:txBody>
      </p:sp>
    </p:spTree>
    <p:extLst>
      <p:ext uri="{BB962C8B-B14F-4D97-AF65-F5344CB8AC3E}">
        <p14:creationId xmlns:p14="http://schemas.microsoft.com/office/powerpoint/2010/main" val="238167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/>
          <a:stretch/>
        </p:blipFill>
        <p:spPr bwMode="auto">
          <a:xfrm>
            <a:off x="763929" y="312517"/>
            <a:ext cx="7953808" cy="2019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ipse 2"/>
          <p:cNvSpPr/>
          <p:nvPr/>
        </p:nvSpPr>
        <p:spPr>
          <a:xfrm>
            <a:off x="5124317" y="1676400"/>
            <a:ext cx="3007312" cy="74022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62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9136" y="123825"/>
            <a:ext cx="7993414" cy="3234370"/>
          </a:xfrm>
        </p:spPr>
        <p:txBody>
          <a:bodyPr>
            <a:normAutofit/>
          </a:bodyPr>
          <a:lstStyle/>
          <a:p>
            <a:r>
              <a:rPr lang="en-US" sz="4000" noProof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… and then</a:t>
            </a:r>
            <a:br>
              <a:rPr lang="en-US" sz="4000" noProof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6000" b="1" noProof="0" dirty="0" smtClean="0"/>
              <a:t>you can export it…</a:t>
            </a:r>
            <a:endParaRPr lang="en-US" sz="6000" b="1" noProof="0" dirty="0"/>
          </a:p>
        </p:txBody>
      </p:sp>
    </p:spTree>
    <p:extLst>
      <p:ext uri="{BB962C8B-B14F-4D97-AF65-F5344CB8AC3E}">
        <p14:creationId xmlns:p14="http://schemas.microsoft.com/office/powerpoint/2010/main" val="358902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5422" y="196770"/>
            <a:ext cx="7569843" cy="2546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ipse 2"/>
          <p:cNvSpPr/>
          <p:nvPr/>
        </p:nvSpPr>
        <p:spPr>
          <a:xfrm>
            <a:off x="5802087" y="1600202"/>
            <a:ext cx="1861458" cy="52251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1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9136" y="123825"/>
            <a:ext cx="7993414" cy="3234370"/>
          </a:xfrm>
        </p:spPr>
        <p:txBody>
          <a:bodyPr>
            <a:normAutofit/>
          </a:bodyPr>
          <a:lstStyle/>
          <a:p>
            <a:r>
              <a:rPr lang="en-US" sz="4000" noProof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Combine this data with</a:t>
            </a:r>
            <a:br>
              <a:rPr lang="en-US" sz="4000" noProof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6000" b="1" dirty="0" smtClean="0"/>
              <a:t>all the products’</a:t>
            </a:r>
            <a:r>
              <a:rPr lang="en-US" sz="6000" b="1" noProof="0" dirty="0" smtClean="0"/>
              <a:t> rankings</a:t>
            </a:r>
            <a:endParaRPr lang="en-US" sz="6000" b="1" noProof="0" dirty="0"/>
          </a:p>
        </p:txBody>
      </p:sp>
    </p:spTree>
    <p:extLst>
      <p:ext uri="{BB962C8B-B14F-4D97-AF65-F5344CB8AC3E}">
        <p14:creationId xmlns:p14="http://schemas.microsoft.com/office/powerpoint/2010/main" val="172499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link-assistant.com/images/rt-screenshots/original/competitors-2.png?ver=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00199" y="171101"/>
            <a:ext cx="7119257" cy="3210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3179121" y="3538084"/>
            <a:ext cx="4347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hlinkClick r:id="rId3"/>
              </a:rPr>
              <a:t>http://www.link-assistant.com/rank-tracker/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274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9150" y="247649"/>
            <a:ext cx="8135118" cy="2528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08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9150" y="247649"/>
            <a:ext cx="8135118" cy="2528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008375" y="3358633"/>
            <a:ext cx="293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Helvetica" pitchFamily="34" charset="0"/>
                <a:cs typeface="Helvetica" pitchFamily="34" charset="0"/>
              </a:rPr>
              <a:t>The product name</a:t>
            </a:r>
            <a:endParaRPr lang="en-US" b="1" dirty="0"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4" name="Conector de seta reta 3"/>
          <p:cNvCxnSpPr>
            <a:stCxn id="3" idx="0"/>
          </p:cNvCxnSpPr>
          <p:nvPr/>
        </p:nvCxnSpPr>
        <p:spPr>
          <a:xfrm flipH="1" flipV="1">
            <a:off x="3461657" y="1164771"/>
            <a:ext cx="1016290" cy="219386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2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6" y="0"/>
            <a:ext cx="9139487" cy="5143500"/>
          </a:xfrm>
          <a:prstGeom prst="rect">
            <a:avLst/>
          </a:prstGeom>
        </p:spPr>
      </p:pic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6525" y="819150"/>
            <a:ext cx="2219325" cy="3445996"/>
          </a:xfrm>
        </p:spPr>
      </p:pic>
      <p:sp>
        <p:nvSpPr>
          <p:cNvPr id="2" name="AutoShape 2" descr="https://mail-attachment.googleusercontent.com/attachment/u/0/?ui=2&amp;ik=e93ea28a8f&amp;view=att&amp;th=13896054f149cce8&amp;attid=0.1&amp;disp=inline&amp;realattid=4bc5505071d29a21_0.1&amp;safe=1&amp;zw&amp;saduie=AG9B_P9itv-DWHZ8ErZ4z0i-Yf1U&amp;sadet=1342555768956&amp;sads=STAQmdUcV__gQI9N7efv6wb8d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4" descr="https://mail-attachment.googleusercontent.com/attachment/u/0/?ui=2&amp;ik=e93ea28a8f&amp;view=att&amp;th=13896054f149cce8&amp;attid=0.1&amp;disp=inline&amp;realattid=4bc5505071d29a21_0.1&amp;safe=1&amp;zw&amp;saduie=AG9B_P9itv-DWHZ8ErZ4z0i-Yf1U&amp;sadet=1342555768956&amp;sads=STAQmdUcV__gQI9N7efv6wb8d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6" descr="https://mail-attachment.googleusercontent.com/attachment/u/0/?ui=2&amp;ik=e93ea28a8f&amp;view=att&amp;th=13896054f149cce8&amp;attid=0.1&amp;disp=inline&amp;realattid=4bc5505071d29a21_0.1&amp;safe=1&amp;zw&amp;saduie=AG9B_P9itv-DWHZ8ErZ4z0i-Yf1U&amp;sadet=1342555768956&amp;sads=STAQmdUcV__gQI9N7efv6wb8dg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1992" name="Picture 8" descr="http://bjc.uol.com.br/wp-content/uploads/2012/03/nova_pontoc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4450" y="878813"/>
            <a:ext cx="3849926" cy="207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92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9150" y="247649"/>
            <a:ext cx="8135118" cy="2528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194453" y="3358633"/>
            <a:ext cx="5384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Helvetica" pitchFamily="34" charset="0"/>
                <a:cs typeface="Helvetica" pitchFamily="34" charset="0"/>
              </a:rPr>
              <a:t>My ranking for the keyword “Notebook Acer AS5350-2828 com Intel Dual Core”</a:t>
            </a:r>
            <a:endParaRPr lang="en-US" b="1" dirty="0"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5" name="Conector de seta reta 4"/>
          <p:cNvCxnSpPr/>
          <p:nvPr/>
        </p:nvCxnSpPr>
        <p:spPr>
          <a:xfrm flipV="1">
            <a:off x="4477947" y="1164771"/>
            <a:ext cx="2728396" cy="219386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92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9136" y="123824"/>
            <a:ext cx="7993414" cy="4132489"/>
          </a:xfrm>
        </p:spPr>
        <p:txBody>
          <a:bodyPr>
            <a:normAutofit/>
          </a:bodyPr>
          <a:lstStyle/>
          <a:p>
            <a:r>
              <a:rPr lang="en-US" sz="7200" b="1" noProof="0" dirty="0" smtClean="0"/>
              <a:t>HOW TO USE IT</a:t>
            </a:r>
            <a:endParaRPr lang="en-US" sz="7200" b="1" noProof="0" dirty="0"/>
          </a:p>
        </p:txBody>
      </p:sp>
    </p:spTree>
    <p:extLst>
      <p:ext uri="{BB962C8B-B14F-4D97-AF65-F5344CB8AC3E}">
        <p14:creationId xmlns:p14="http://schemas.microsoft.com/office/powerpoint/2010/main" val="420253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9136" y="123825"/>
            <a:ext cx="7993414" cy="3234370"/>
          </a:xfrm>
        </p:spPr>
        <p:txBody>
          <a:bodyPr>
            <a:normAutofit/>
          </a:bodyPr>
          <a:lstStyle/>
          <a:p>
            <a:r>
              <a:rPr lang="en-US" sz="4000" noProof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Answer this question</a:t>
            </a:r>
            <a:br>
              <a:rPr lang="en-US" sz="4000" noProof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6000" b="1" dirty="0" smtClean="0"/>
              <a:t>What do you think is the best way?</a:t>
            </a:r>
            <a:endParaRPr lang="en-US" sz="6000" b="1" noProof="0" dirty="0"/>
          </a:p>
        </p:txBody>
      </p:sp>
    </p:spTree>
    <p:extLst>
      <p:ext uri="{BB962C8B-B14F-4D97-AF65-F5344CB8AC3E}">
        <p14:creationId xmlns:p14="http://schemas.microsoft.com/office/powerpoint/2010/main" val="390576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9136" y="123825"/>
            <a:ext cx="7993414" cy="323437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Work </a:t>
            </a: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on </a:t>
            </a: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keywords that</a:t>
            </a:r>
            <a:r>
              <a:rPr lang="en-US" sz="4000" noProof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4000" noProof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6000" b="1" noProof="0" dirty="0" smtClean="0"/>
              <a:t>rank in the </a:t>
            </a:r>
            <a:r>
              <a:rPr lang="en-US" sz="6000" b="1" dirty="0" smtClean="0"/>
              <a:t>TOP 5</a:t>
            </a:r>
            <a:endParaRPr lang="en-US" sz="6000" b="1" noProof="0" dirty="0"/>
          </a:p>
        </p:txBody>
      </p:sp>
    </p:spTree>
    <p:extLst>
      <p:ext uri="{BB962C8B-B14F-4D97-AF65-F5344CB8AC3E}">
        <p14:creationId xmlns:p14="http://schemas.microsoft.com/office/powerpoint/2010/main" val="370630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9136" y="123824"/>
            <a:ext cx="7993414" cy="4132489"/>
          </a:xfrm>
        </p:spPr>
        <p:txBody>
          <a:bodyPr>
            <a:normAutofit/>
          </a:bodyPr>
          <a:lstStyle/>
          <a:p>
            <a:r>
              <a:rPr lang="en-US" sz="7200" b="1" noProof="0" dirty="0" smtClean="0"/>
              <a:t>OR</a:t>
            </a:r>
            <a:endParaRPr lang="en-US" sz="7200" b="1" noProof="0" dirty="0"/>
          </a:p>
        </p:txBody>
      </p:sp>
    </p:spTree>
    <p:extLst>
      <p:ext uri="{BB962C8B-B14F-4D97-AF65-F5344CB8AC3E}">
        <p14:creationId xmlns:p14="http://schemas.microsoft.com/office/powerpoint/2010/main" val="73286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9136" y="123825"/>
            <a:ext cx="7993414" cy="323437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Work </a:t>
            </a: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on </a:t>
            </a: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keywords that</a:t>
            </a:r>
            <a:r>
              <a:rPr lang="en-US" sz="4000" noProof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4000" noProof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6000" b="1" noProof="0" dirty="0" smtClean="0"/>
              <a:t>rank between the 10</a:t>
            </a:r>
            <a:r>
              <a:rPr lang="en-US" sz="6000" b="1" baseline="30000" noProof="0" dirty="0" smtClean="0"/>
              <a:t>th</a:t>
            </a:r>
            <a:r>
              <a:rPr lang="en-US" sz="6000" b="1" noProof="0" dirty="0" smtClean="0"/>
              <a:t> and 15</a:t>
            </a:r>
            <a:r>
              <a:rPr lang="en-US" sz="6000" b="1" baseline="30000" noProof="0" dirty="0" smtClean="0"/>
              <a:t>th</a:t>
            </a:r>
            <a:r>
              <a:rPr lang="en-US" sz="6000" b="1" noProof="0" dirty="0" smtClean="0"/>
              <a:t> positions?</a:t>
            </a:r>
            <a:endParaRPr lang="en-US" sz="6000" b="1" noProof="0" dirty="0"/>
          </a:p>
        </p:txBody>
      </p:sp>
    </p:spTree>
    <p:extLst>
      <p:ext uri="{BB962C8B-B14F-4D97-AF65-F5344CB8AC3E}">
        <p14:creationId xmlns:p14="http://schemas.microsoft.com/office/powerpoint/2010/main" val="98570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9136" y="123824"/>
            <a:ext cx="7993414" cy="4132489"/>
          </a:xfrm>
        </p:spPr>
        <p:txBody>
          <a:bodyPr>
            <a:normAutofit/>
          </a:bodyPr>
          <a:lstStyle/>
          <a:p>
            <a:r>
              <a:rPr lang="en-US" sz="7200" b="1" noProof="0" dirty="0" smtClean="0"/>
              <a:t>THE BEST WAY</a:t>
            </a:r>
            <a:endParaRPr lang="en-US" sz="7200" b="1" noProof="0" dirty="0"/>
          </a:p>
        </p:txBody>
      </p:sp>
    </p:spTree>
    <p:extLst>
      <p:ext uri="{BB962C8B-B14F-4D97-AF65-F5344CB8AC3E}">
        <p14:creationId xmlns:p14="http://schemas.microsoft.com/office/powerpoint/2010/main" val="410878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9136" y="123824"/>
            <a:ext cx="7993414" cy="3773261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Go for keywords between the 10</a:t>
            </a:r>
            <a:r>
              <a:rPr lang="en-US" sz="6000" b="1" baseline="30000" dirty="0" smtClean="0"/>
              <a:t>th</a:t>
            </a:r>
            <a:r>
              <a:rPr lang="en-US" sz="6000" b="1" dirty="0" smtClean="0"/>
              <a:t> and 15</a:t>
            </a:r>
            <a:r>
              <a:rPr lang="en-US" sz="6000" b="1" baseline="30000" dirty="0" smtClean="0"/>
              <a:t>th</a:t>
            </a:r>
            <a:r>
              <a:rPr lang="en-US" sz="6000" b="1" dirty="0" smtClean="0"/>
              <a:t> positions</a:t>
            </a:r>
            <a:endParaRPr lang="en-US" sz="6000" b="1" noProof="0" dirty="0"/>
          </a:p>
        </p:txBody>
      </p:sp>
    </p:spTree>
    <p:extLst>
      <p:ext uri="{BB962C8B-B14F-4D97-AF65-F5344CB8AC3E}">
        <p14:creationId xmlns:p14="http://schemas.microsoft.com/office/powerpoint/2010/main" val="133586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54590" y="160018"/>
            <a:ext cx="6992065" cy="3149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381049" y="3837995"/>
            <a:ext cx="293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Helvetica" pitchFamily="34" charset="0"/>
                <a:cs typeface="Helvetica" pitchFamily="34" charset="0"/>
              </a:rPr>
              <a:t>The product name</a:t>
            </a:r>
            <a:endParaRPr lang="en-US" b="1" dirty="0"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4" name="Conector de seta reta 3"/>
          <p:cNvCxnSpPr>
            <a:stCxn id="3" idx="0"/>
          </p:cNvCxnSpPr>
          <p:nvPr/>
        </p:nvCxnSpPr>
        <p:spPr>
          <a:xfrm flipH="1" flipV="1">
            <a:off x="3834331" y="1644133"/>
            <a:ext cx="1016290" cy="219386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733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54590" y="160018"/>
            <a:ext cx="6992065" cy="3149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7130143" y="315686"/>
            <a:ext cx="762000" cy="299357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ixaDeTexto 5"/>
          <p:cNvSpPr txBox="1"/>
          <p:nvPr/>
        </p:nvSpPr>
        <p:spPr>
          <a:xfrm>
            <a:off x="5209851" y="3565461"/>
            <a:ext cx="3649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Helvetica" pitchFamily="34" charset="0"/>
                <a:cs typeface="Helvetica" pitchFamily="34" charset="0"/>
              </a:rPr>
              <a:t>Filtered by keywords with ranking between 10 and 15</a:t>
            </a:r>
            <a:endParaRPr lang="en-US" b="1" dirty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84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6" y="0"/>
            <a:ext cx="9139487" cy="5143500"/>
          </a:xfrm>
          <a:prstGeom prst="rect">
            <a:avLst/>
          </a:prstGeom>
        </p:spPr>
      </p:pic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6525" y="819150"/>
            <a:ext cx="2219325" cy="3445996"/>
          </a:xfrm>
        </p:spPr>
      </p:pic>
      <p:sp>
        <p:nvSpPr>
          <p:cNvPr id="2" name="AutoShape 2" descr="https://mail-attachment.googleusercontent.com/attachment/u/0/?ui=2&amp;ik=e93ea28a8f&amp;view=att&amp;th=13896054f149cce8&amp;attid=0.1&amp;disp=inline&amp;realattid=4bc5505071d29a21_0.1&amp;safe=1&amp;zw&amp;saduie=AG9B_P9itv-DWHZ8ErZ4z0i-Yf1U&amp;sadet=1342555768956&amp;sads=STAQmdUcV__gQI9N7efv6wb8d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4" descr="https://mail-attachment.googleusercontent.com/attachment/u/0/?ui=2&amp;ik=e93ea28a8f&amp;view=att&amp;th=13896054f149cce8&amp;attid=0.1&amp;disp=inline&amp;realattid=4bc5505071d29a21_0.1&amp;safe=1&amp;zw&amp;saduie=AG9B_P9itv-DWHZ8ErZ4z0i-Yf1U&amp;sadet=1342555768956&amp;sads=STAQmdUcV__gQI9N7efv6wb8d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6" descr="https://mail-attachment.googleusercontent.com/attachment/u/0/?ui=2&amp;ik=e93ea28a8f&amp;view=att&amp;th=13896054f149cce8&amp;attid=0.1&amp;disp=inline&amp;realattid=4bc5505071d29a21_0.1&amp;safe=1&amp;zw&amp;saduie=AG9B_P9itv-DWHZ8ErZ4z0i-Yf1U&amp;sadet=1342555768956&amp;sads=STAQmdUcV__gQI9N7efv6wb8dg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0401" y="1455347"/>
            <a:ext cx="3038648" cy="41334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774" y="1303114"/>
            <a:ext cx="2642054" cy="71781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3057" y="2117940"/>
            <a:ext cx="3614689" cy="67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06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9136" y="123824"/>
            <a:ext cx="7993414" cy="4078061"/>
          </a:xfrm>
        </p:spPr>
        <p:txBody>
          <a:bodyPr>
            <a:normAutofit/>
          </a:bodyPr>
          <a:lstStyle/>
          <a:p>
            <a:r>
              <a:rPr lang="en-US" sz="5400" b="1" noProof="0" dirty="0" smtClean="0"/>
              <a:t>Create unique product descriptions for those products</a:t>
            </a:r>
            <a:endParaRPr lang="en-US" sz="4800" b="1" noProof="0" dirty="0"/>
          </a:p>
        </p:txBody>
      </p:sp>
    </p:spTree>
    <p:extLst>
      <p:ext uri="{BB962C8B-B14F-4D97-AF65-F5344CB8AC3E}">
        <p14:creationId xmlns:p14="http://schemas.microsoft.com/office/powerpoint/2010/main" val="124949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6" y="0"/>
            <a:ext cx="9139487" cy="5143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6076950" cy="388024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noProof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Internal Linking</a:t>
            </a:r>
            <a:endParaRPr lang="en-US" noProof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33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9136" y="123825"/>
            <a:ext cx="7993414" cy="323437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Seems to be a 101 concept but</a:t>
            </a:r>
            <a:b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4800" b="1" noProof="0" dirty="0" smtClean="0"/>
              <a:t>I consider internal linking a crucial technique!</a:t>
            </a:r>
            <a:endParaRPr lang="en-US" sz="5400" b="1" noProof="0" dirty="0"/>
          </a:p>
        </p:txBody>
      </p:sp>
    </p:spTree>
    <p:extLst>
      <p:ext uri="{BB962C8B-B14F-4D97-AF65-F5344CB8AC3E}">
        <p14:creationId xmlns:p14="http://schemas.microsoft.com/office/powerpoint/2010/main" val="108155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9136" y="123825"/>
            <a:ext cx="7993414" cy="323437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Consider</a:t>
            </a:r>
            <a:b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4800" b="1" noProof="0" dirty="0" smtClean="0"/>
              <a:t>a website architecture</a:t>
            </a:r>
            <a:endParaRPr lang="en-US" sz="5400" b="1" noProof="0" dirty="0"/>
          </a:p>
        </p:txBody>
      </p:sp>
    </p:spTree>
    <p:extLst>
      <p:ext uri="{BB962C8B-B14F-4D97-AF65-F5344CB8AC3E}">
        <p14:creationId xmlns:p14="http://schemas.microsoft.com/office/powerpoint/2010/main" val="181855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seomoz.org/img/upload/pyram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0947" y="402771"/>
            <a:ext cx="6404602" cy="400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17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seomoz.org/img/upload/pyram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0947" y="402771"/>
            <a:ext cx="6404602" cy="400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ector de seta reta 2"/>
          <p:cNvCxnSpPr/>
          <p:nvPr/>
        </p:nvCxnSpPr>
        <p:spPr>
          <a:xfrm flipV="1">
            <a:off x="2830286" y="903514"/>
            <a:ext cx="2296885" cy="19594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229637" y="674914"/>
            <a:ext cx="2600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Helvetica" pitchFamily="34" charset="0"/>
                <a:cs typeface="Helvetica" pitchFamily="34" charset="0"/>
              </a:rPr>
              <a:t>If I create a link from my home page</a:t>
            </a:r>
            <a:endParaRPr lang="en-US" b="1" dirty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3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seomoz.org/img/upload/pyram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0947" y="402771"/>
            <a:ext cx="6404602" cy="400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ector em curva 2"/>
          <p:cNvCxnSpPr/>
          <p:nvPr/>
        </p:nvCxnSpPr>
        <p:spPr>
          <a:xfrm rot="5400000">
            <a:off x="3110410" y="1439819"/>
            <a:ext cx="2895600" cy="1910077"/>
          </a:xfrm>
          <a:prstGeom prst="curvedConnector3">
            <a:avLst>
              <a:gd name="adj1" fmla="val 45488"/>
            </a:avLst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229637" y="674914"/>
            <a:ext cx="2600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Helvetica" pitchFamily="34" charset="0"/>
                <a:cs typeface="Helvetica" pitchFamily="34" charset="0"/>
              </a:rPr>
              <a:t>To a product page</a:t>
            </a:r>
            <a:endParaRPr lang="en-US" b="1" dirty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92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9136" y="123825"/>
            <a:ext cx="7993414" cy="3234370"/>
          </a:xfrm>
        </p:spPr>
        <p:txBody>
          <a:bodyPr>
            <a:normAutofit/>
          </a:bodyPr>
          <a:lstStyle/>
          <a:p>
            <a:r>
              <a:rPr lang="en-US" sz="4800" b="1" noProof="0" dirty="0" smtClean="0"/>
              <a:t>This link will boost my product page authority</a:t>
            </a:r>
            <a:endParaRPr lang="en-US" sz="5400" b="1" noProof="0" dirty="0"/>
          </a:p>
        </p:txBody>
      </p:sp>
    </p:spTree>
    <p:extLst>
      <p:ext uri="{BB962C8B-B14F-4D97-AF65-F5344CB8AC3E}">
        <p14:creationId xmlns:p14="http://schemas.microsoft.com/office/powerpoint/2010/main" val="106319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9136" y="123825"/>
            <a:ext cx="7993414" cy="323437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 I will be able</a:t>
            </a:r>
            <a:b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4800" b="1" noProof="0" dirty="0" smtClean="0"/>
              <a:t>to rank better, because I have more authority.</a:t>
            </a:r>
            <a:endParaRPr lang="en-US" sz="5400" b="1" noProof="0" dirty="0"/>
          </a:p>
        </p:txBody>
      </p:sp>
    </p:spTree>
    <p:extLst>
      <p:ext uri="{BB962C8B-B14F-4D97-AF65-F5344CB8AC3E}">
        <p14:creationId xmlns:p14="http://schemas.microsoft.com/office/powerpoint/2010/main" val="362372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9136" y="123825"/>
            <a:ext cx="7993414" cy="323437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Usually we have</a:t>
            </a:r>
            <a:b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4800" b="1" dirty="0"/>
              <a:t>h</a:t>
            </a:r>
            <a:r>
              <a:rPr lang="en-US" sz="4800" b="1" noProof="0" dirty="0" err="1" smtClean="0"/>
              <a:t>ome</a:t>
            </a:r>
            <a:r>
              <a:rPr lang="en-US" sz="4800" b="1" noProof="0" dirty="0" smtClean="0"/>
              <a:t> pages like this…</a:t>
            </a:r>
            <a:endParaRPr lang="en-US" sz="5400" b="1" noProof="0" dirty="0"/>
          </a:p>
        </p:txBody>
      </p:sp>
    </p:spTree>
    <p:extLst>
      <p:ext uri="{BB962C8B-B14F-4D97-AF65-F5344CB8AC3E}">
        <p14:creationId xmlns:p14="http://schemas.microsoft.com/office/powerpoint/2010/main" val="112718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6" y="0"/>
            <a:ext cx="9139487" cy="5143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6076950" cy="388024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noProof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Content</a:t>
            </a:r>
            <a:endParaRPr lang="en-US" noProof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64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3228" y="141029"/>
            <a:ext cx="6792685" cy="3630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808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3228" y="141029"/>
            <a:ext cx="6792685" cy="3630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808513" y="29251"/>
            <a:ext cx="4626429" cy="37419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ixaDeTexto 3"/>
          <p:cNvSpPr txBox="1"/>
          <p:nvPr/>
        </p:nvSpPr>
        <p:spPr>
          <a:xfrm>
            <a:off x="2408981" y="3986600"/>
            <a:ext cx="5425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Helvetica" pitchFamily="34" charset="0"/>
                <a:cs typeface="Helvetica" pitchFamily="34" charset="0"/>
              </a:rPr>
              <a:t>Usually random products</a:t>
            </a:r>
            <a:endParaRPr lang="en-US" b="1" dirty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65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9136" y="123825"/>
            <a:ext cx="7993414" cy="323437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My tip here is to</a:t>
            </a:r>
            <a:r>
              <a:rPr lang="en-US" sz="4000" b="1" noProof="0" dirty="0" smtClean="0"/>
              <a:t/>
            </a:r>
            <a:br>
              <a:rPr lang="en-US" sz="4000" b="1" noProof="0" dirty="0" smtClean="0"/>
            </a:br>
            <a:r>
              <a:rPr lang="en-US" sz="4800" b="1" noProof="0" dirty="0" smtClean="0"/>
              <a:t>choose the products that you want to appear on </a:t>
            </a:r>
            <a:r>
              <a:rPr lang="en-US" sz="4800" b="1" dirty="0" smtClean="0"/>
              <a:t>your</a:t>
            </a:r>
            <a:r>
              <a:rPr lang="en-US" sz="4800" b="1" noProof="0" dirty="0" smtClean="0"/>
              <a:t> home page!</a:t>
            </a:r>
            <a:endParaRPr lang="en-US" sz="5400" b="1" noProof="0" dirty="0"/>
          </a:p>
        </p:txBody>
      </p:sp>
    </p:spTree>
    <p:extLst>
      <p:ext uri="{BB962C8B-B14F-4D97-AF65-F5344CB8AC3E}">
        <p14:creationId xmlns:p14="http://schemas.microsoft.com/office/powerpoint/2010/main" val="211883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9136" y="123824"/>
            <a:ext cx="7993414" cy="4132489"/>
          </a:xfrm>
        </p:spPr>
        <p:txBody>
          <a:bodyPr>
            <a:normAutofit/>
          </a:bodyPr>
          <a:lstStyle/>
          <a:p>
            <a:r>
              <a:rPr lang="en-US" sz="7200" b="1" noProof="0" dirty="0" smtClean="0"/>
              <a:t>HOW TO DO IT?</a:t>
            </a:r>
            <a:endParaRPr lang="en-US" sz="7200" b="1" noProof="0" dirty="0"/>
          </a:p>
        </p:txBody>
      </p:sp>
    </p:spTree>
    <p:extLst>
      <p:ext uri="{BB962C8B-B14F-4D97-AF65-F5344CB8AC3E}">
        <p14:creationId xmlns:p14="http://schemas.microsoft.com/office/powerpoint/2010/main" val="147630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9136" y="123825"/>
            <a:ext cx="7993414" cy="3234370"/>
          </a:xfrm>
        </p:spPr>
        <p:txBody>
          <a:bodyPr>
            <a:normAutofit fontScale="90000"/>
          </a:bodyPr>
          <a:lstStyle/>
          <a:p>
            <a:r>
              <a:rPr lang="en-US" sz="4000" noProof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Remember</a:t>
            </a:r>
            <a:br>
              <a:rPr lang="en-US" sz="4000" noProof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6000" b="1" noProof="0" dirty="0" smtClean="0"/>
              <a:t>the content creation PRO TIP we spoke about?</a:t>
            </a:r>
            <a:endParaRPr lang="en-US" sz="6000" b="1" noProof="0" dirty="0"/>
          </a:p>
        </p:txBody>
      </p:sp>
    </p:spTree>
    <p:extLst>
      <p:ext uri="{BB962C8B-B14F-4D97-AF65-F5344CB8AC3E}">
        <p14:creationId xmlns:p14="http://schemas.microsoft.com/office/powerpoint/2010/main" val="226520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9136" y="123824"/>
            <a:ext cx="7993414" cy="4132489"/>
          </a:xfrm>
        </p:spPr>
        <p:txBody>
          <a:bodyPr>
            <a:normAutofit/>
          </a:bodyPr>
          <a:lstStyle/>
          <a:p>
            <a:r>
              <a:rPr lang="en-US" sz="7200" b="1" noProof="0" dirty="0" smtClean="0"/>
              <a:t>USE IT HERE</a:t>
            </a:r>
            <a:endParaRPr lang="en-US" sz="7200" b="1" noProof="0" dirty="0"/>
          </a:p>
        </p:txBody>
      </p:sp>
    </p:spTree>
    <p:extLst>
      <p:ext uri="{BB962C8B-B14F-4D97-AF65-F5344CB8AC3E}">
        <p14:creationId xmlns:p14="http://schemas.microsoft.com/office/powerpoint/2010/main" val="85747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9136" y="123825"/>
            <a:ext cx="7993414" cy="3234370"/>
          </a:xfrm>
        </p:spPr>
        <p:txBody>
          <a:bodyPr>
            <a:normAutofit/>
          </a:bodyPr>
          <a:lstStyle/>
          <a:p>
            <a:r>
              <a:rPr lang="en-US" sz="6000" b="1" noProof="0" dirty="0" smtClean="0"/>
              <a:t>Select the products that need a “push”…</a:t>
            </a:r>
            <a:endParaRPr lang="en-US" sz="6000" b="1" noProof="0" dirty="0"/>
          </a:p>
        </p:txBody>
      </p:sp>
    </p:spTree>
    <p:extLst>
      <p:ext uri="{BB962C8B-B14F-4D97-AF65-F5344CB8AC3E}">
        <p14:creationId xmlns:p14="http://schemas.microsoft.com/office/powerpoint/2010/main" val="23592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9136" y="123825"/>
            <a:ext cx="7993414" cy="3234370"/>
          </a:xfrm>
        </p:spPr>
        <p:txBody>
          <a:bodyPr>
            <a:normAutofit/>
          </a:bodyPr>
          <a:lstStyle/>
          <a:p>
            <a:r>
              <a:rPr lang="en-US" sz="6000" b="1" noProof="0" dirty="0" smtClean="0"/>
              <a:t>…and place them on your home page.</a:t>
            </a:r>
            <a:endParaRPr lang="en-US" sz="6000" b="1" noProof="0" dirty="0"/>
          </a:p>
        </p:txBody>
      </p:sp>
    </p:spTree>
    <p:extLst>
      <p:ext uri="{BB962C8B-B14F-4D97-AF65-F5344CB8AC3E}">
        <p14:creationId xmlns:p14="http://schemas.microsoft.com/office/powerpoint/2010/main" val="126860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9136" y="123825"/>
            <a:ext cx="7993414" cy="3234370"/>
          </a:xfrm>
        </p:spPr>
        <p:txBody>
          <a:bodyPr>
            <a:normAutofit/>
          </a:bodyPr>
          <a:lstStyle/>
          <a:p>
            <a:r>
              <a:rPr lang="en-US" sz="4000" noProof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You can</a:t>
            </a:r>
            <a:br>
              <a:rPr lang="en-US" sz="4000" noProof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6000" b="1" noProof="0" dirty="0" smtClean="0"/>
              <a:t>use the same idea in category pages…</a:t>
            </a:r>
            <a:endParaRPr lang="en-US" sz="6000" b="1" noProof="0" dirty="0"/>
          </a:p>
        </p:txBody>
      </p:sp>
    </p:spTree>
    <p:extLst>
      <p:ext uri="{BB962C8B-B14F-4D97-AF65-F5344CB8AC3E}">
        <p14:creationId xmlns:p14="http://schemas.microsoft.com/office/powerpoint/2010/main" val="424346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7657" y="132100"/>
            <a:ext cx="6915148" cy="3695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60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02874" y="176387"/>
            <a:ext cx="5839691" cy="3842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202873" y="4099157"/>
            <a:ext cx="58396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hlinkClick r:id="rId3"/>
              </a:rPr>
              <a:t>http://googleblog.blogspot.com.br/2011/02/finding-more-high-quality-sites-in.html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3703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7657" y="132100"/>
            <a:ext cx="6915148" cy="3695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939143" y="1491344"/>
            <a:ext cx="4898571" cy="233641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94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9136" y="123825"/>
            <a:ext cx="7993414" cy="3234370"/>
          </a:xfrm>
        </p:spPr>
        <p:txBody>
          <a:bodyPr>
            <a:normAutofit/>
          </a:bodyPr>
          <a:lstStyle/>
          <a:p>
            <a:r>
              <a:rPr lang="en-US" sz="4000" noProof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 also</a:t>
            </a:r>
            <a:br>
              <a:rPr lang="en-US" sz="4000" noProof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6000" b="1" noProof="0" dirty="0" smtClean="0"/>
              <a:t>in buying guides…</a:t>
            </a:r>
            <a:endParaRPr lang="en-US" sz="6000" b="1" noProof="0" dirty="0"/>
          </a:p>
        </p:txBody>
      </p:sp>
    </p:spTree>
    <p:extLst>
      <p:ext uri="{BB962C8B-B14F-4D97-AF65-F5344CB8AC3E}">
        <p14:creationId xmlns:p14="http://schemas.microsoft.com/office/powerpoint/2010/main" val="203290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63535" y="76200"/>
            <a:ext cx="6912379" cy="3607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2933724" y="3733044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600" dirty="0">
                <a:hlinkClick r:id="rId3"/>
              </a:rPr>
              <a:t>http://www.pontofrio.com.br/dicas/ipad-3.aspx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73665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63535" y="76200"/>
            <a:ext cx="6912379" cy="3607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2933724" y="3733044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600" dirty="0">
                <a:hlinkClick r:id="rId3"/>
              </a:rPr>
              <a:t>http://www.pontofrio.com.br/dicas/ipad-3.aspx</a:t>
            </a:r>
            <a:endParaRPr lang="pt-BR" sz="1600" dirty="0"/>
          </a:p>
        </p:txBody>
      </p:sp>
      <p:sp>
        <p:nvSpPr>
          <p:cNvPr id="4" name="Retângulo 3"/>
          <p:cNvSpPr/>
          <p:nvPr/>
        </p:nvSpPr>
        <p:spPr>
          <a:xfrm>
            <a:off x="6858000" y="160337"/>
            <a:ext cx="1665513" cy="352303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07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9136" y="123825"/>
            <a:ext cx="7993414" cy="3234370"/>
          </a:xfrm>
        </p:spPr>
        <p:txBody>
          <a:bodyPr>
            <a:normAutofit/>
          </a:bodyPr>
          <a:lstStyle/>
          <a:p>
            <a:r>
              <a:rPr lang="en-US" sz="4000" noProof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Remember</a:t>
            </a:r>
            <a:br>
              <a:rPr lang="en-US" sz="4000" noProof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6000" b="1" dirty="0"/>
              <a:t>t</a:t>
            </a:r>
            <a:r>
              <a:rPr lang="en-US" sz="6000" b="1" noProof="0" dirty="0" smtClean="0"/>
              <a:t>o make money, </a:t>
            </a:r>
            <a:br>
              <a:rPr lang="en-US" sz="6000" b="1" noProof="0" dirty="0" smtClean="0"/>
            </a:br>
            <a:r>
              <a:rPr lang="en-US" sz="6000" b="1" noProof="0" dirty="0" smtClean="0"/>
              <a:t>you need control!</a:t>
            </a:r>
            <a:endParaRPr lang="en-US" sz="6000" b="1" noProof="0" dirty="0"/>
          </a:p>
        </p:txBody>
      </p:sp>
    </p:spTree>
    <p:extLst>
      <p:ext uri="{BB962C8B-B14F-4D97-AF65-F5344CB8AC3E}">
        <p14:creationId xmlns:p14="http://schemas.microsoft.com/office/powerpoint/2010/main" val="282216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6" y="0"/>
            <a:ext cx="9139487" cy="5143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6076950" cy="388024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noProof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Link Building</a:t>
            </a:r>
            <a:endParaRPr lang="en-US" noProof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3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9136" y="123825"/>
            <a:ext cx="7993414" cy="3234370"/>
          </a:xfrm>
        </p:spPr>
        <p:txBody>
          <a:bodyPr>
            <a:normAutofit/>
          </a:bodyPr>
          <a:lstStyle/>
          <a:p>
            <a:r>
              <a:rPr lang="en-US" sz="4000" noProof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Our main strategy is</a:t>
            </a:r>
            <a:br>
              <a:rPr lang="en-US" sz="4000" noProof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6000" b="1" noProof="0" dirty="0" err="1" smtClean="0"/>
              <a:t>Infographics</a:t>
            </a:r>
            <a:r>
              <a:rPr lang="en-US" sz="6000" b="1" noProof="0" dirty="0" smtClean="0"/>
              <a:t>!</a:t>
            </a:r>
            <a:endParaRPr lang="en-US" sz="6000" b="1" noProof="0" dirty="0"/>
          </a:p>
        </p:txBody>
      </p:sp>
    </p:spTree>
    <p:extLst>
      <p:ext uri="{BB962C8B-B14F-4D97-AF65-F5344CB8AC3E}">
        <p14:creationId xmlns:p14="http://schemas.microsoft.com/office/powerpoint/2010/main" val="177565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77116" y="174168"/>
            <a:ext cx="3834339" cy="3863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979680" y="4101169"/>
            <a:ext cx="633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latin typeface="Helvetica" pitchFamily="34" charset="0"/>
                <a:cs typeface="Helvetica" pitchFamily="34" charset="0"/>
                <a:hlinkClick r:id="rId3"/>
              </a:rPr>
              <a:t>http://</a:t>
            </a:r>
            <a:r>
              <a:rPr lang="pt-BR" sz="1400" dirty="0" smtClean="0">
                <a:latin typeface="Helvetica" pitchFamily="34" charset="0"/>
                <a:cs typeface="Helvetica" pitchFamily="34" charset="0"/>
                <a:hlinkClick r:id="rId3"/>
              </a:rPr>
              <a:t>imagens.extra.com.br/html/infografico/celular-no-brasil.html</a:t>
            </a:r>
            <a:endParaRPr lang="pt-BR" sz="1400" dirty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82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88"/>
          <a:stretch/>
        </p:blipFill>
        <p:spPr bwMode="auto">
          <a:xfrm>
            <a:off x="3287486" y="142508"/>
            <a:ext cx="3494314" cy="3950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556655" y="4124449"/>
            <a:ext cx="74567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latin typeface="Helvetica" pitchFamily="34" charset="0"/>
                <a:cs typeface="Helvetica" pitchFamily="34" charset="0"/>
                <a:hlinkClick r:id="rId3"/>
              </a:rPr>
              <a:t>http://</a:t>
            </a:r>
            <a:r>
              <a:rPr lang="pt-BR" sz="1400" dirty="0" smtClean="0">
                <a:latin typeface="Helvetica" pitchFamily="34" charset="0"/>
                <a:cs typeface="Helvetica" pitchFamily="34" charset="0"/>
                <a:hlinkClick r:id="rId3"/>
              </a:rPr>
              <a:t>imagens.extra.com.br/html/infografico/comparativo-tablets.html</a:t>
            </a:r>
            <a:endParaRPr lang="pt-BR" sz="1400" dirty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42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1519"/>
          <a:stretch/>
        </p:blipFill>
        <p:spPr bwMode="auto">
          <a:xfrm>
            <a:off x="3592287" y="163287"/>
            <a:ext cx="3163890" cy="3942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871836" y="4192369"/>
            <a:ext cx="69020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latin typeface="Helvetica" pitchFamily="34" charset="0"/>
                <a:cs typeface="Helvetica" pitchFamily="34" charset="0"/>
                <a:hlinkClick r:id="rId3"/>
              </a:rPr>
              <a:t>http://</a:t>
            </a:r>
            <a:r>
              <a:rPr lang="pt-BR" sz="1400" dirty="0" smtClean="0">
                <a:latin typeface="Helvetica" pitchFamily="34" charset="0"/>
                <a:cs typeface="Helvetica" pitchFamily="34" charset="0"/>
                <a:hlinkClick r:id="rId3"/>
              </a:rPr>
              <a:t>conteudo.extra.com.br/html/infografico/uso-da-bicicleta.html</a:t>
            </a:r>
            <a:endParaRPr lang="pt-BR" sz="1400" dirty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69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6354" y="493949"/>
            <a:ext cx="5857093" cy="3234370"/>
          </a:xfrm>
        </p:spPr>
        <p:txBody>
          <a:bodyPr/>
          <a:lstStyle/>
          <a:p>
            <a:r>
              <a:rPr lang="en-US" sz="3600" noProof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 can imagine Matt saying:</a:t>
            </a: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sz="6000" b="1" noProof="0" dirty="0" smtClean="0"/>
              <a:t>I have a Panda for you!</a:t>
            </a:r>
            <a:endParaRPr lang="en-US" sz="6000" b="1" noProof="0" dirty="0"/>
          </a:p>
        </p:txBody>
      </p:sp>
      <p:pic>
        <p:nvPicPr>
          <p:cNvPr id="2050" name="Picture 2" descr="http://www.reachblog.de/wp-content/uploads/2011/11/Matt-Cut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5954" y="159885"/>
            <a:ext cx="2561477" cy="386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18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9136" y="123825"/>
            <a:ext cx="7993414" cy="3234370"/>
          </a:xfrm>
        </p:spPr>
        <p:txBody>
          <a:bodyPr>
            <a:normAutofit/>
          </a:bodyPr>
          <a:lstStyle/>
          <a:p>
            <a:r>
              <a:rPr lang="en-US" sz="4000" noProof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 used</a:t>
            </a:r>
            <a:br>
              <a:rPr lang="en-US" sz="4000" noProof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6000" b="1" noProof="0" dirty="0" smtClean="0"/>
              <a:t>Holidays</a:t>
            </a:r>
            <a:endParaRPr lang="en-US" sz="6000" b="1" noProof="0" dirty="0"/>
          </a:p>
        </p:txBody>
      </p:sp>
    </p:spTree>
    <p:extLst>
      <p:ext uri="{BB962C8B-B14F-4D97-AF65-F5344CB8AC3E}">
        <p14:creationId xmlns:p14="http://schemas.microsoft.com/office/powerpoint/2010/main" val="254256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805"/>
          <a:stretch/>
        </p:blipFill>
        <p:spPr bwMode="auto">
          <a:xfrm>
            <a:off x="3026229" y="140677"/>
            <a:ext cx="4669971" cy="3809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149674" y="4069828"/>
            <a:ext cx="65044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latin typeface="Helvetica" pitchFamily="34" charset="0"/>
                <a:cs typeface="Helvetica" pitchFamily="34" charset="0"/>
                <a:hlinkClick r:id="rId3"/>
              </a:rPr>
              <a:t>http://imagens.extra.com.br/html/infografico/tradicoes-de-natal.html</a:t>
            </a:r>
            <a:endParaRPr lang="pt-BR" sz="1400" dirty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21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8390" y="152824"/>
            <a:ext cx="3111747" cy="3889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276849" y="4107824"/>
            <a:ext cx="64426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latin typeface="Helvetica" pitchFamily="34" charset="0"/>
                <a:cs typeface="Helvetica" pitchFamily="34" charset="0"/>
                <a:hlinkClick r:id="rId3"/>
              </a:rPr>
              <a:t>http://www.pontofrio.com.br/infografico/dia-dos-namorados.aspx</a:t>
            </a:r>
            <a:endParaRPr lang="pt-BR" sz="1400" dirty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50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9136" y="123825"/>
            <a:ext cx="7993414" cy="3234370"/>
          </a:xfrm>
        </p:spPr>
        <p:txBody>
          <a:bodyPr>
            <a:normAutofit/>
          </a:bodyPr>
          <a:lstStyle/>
          <a:p>
            <a:r>
              <a:rPr lang="en-US" sz="4000" noProof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 explored</a:t>
            </a:r>
            <a:br>
              <a:rPr lang="en-US" sz="4000" noProof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6000" b="1" noProof="0" dirty="0" smtClean="0"/>
              <a:t>New Ideas</a:t>
            </a:r>
            <a:endParaRPr lang="en-US" sz="6000" b="1" noProof="0" dirty="0"/>
          </a:p>
        </p:txBody>
      </p:sp>
    </p:spTree>
    <p:extLst>
      <p:ext uri="{BB962C8B-B14F-4D97-AF65-F5344CB8AC3E}">
        <p14:creationId xmlns:p14="http://schemas.microsoft.com/office/powerpoint/2010/main" val="282560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nfográfico: Qual videogame tem o seu perfil? PontoFrio.co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97983" y="198120"/>
            <a:ext cx="4413159" cy="3778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395727" y="4137909"/>
            <a:ext cx="6650301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dirty="0">
                <a:latin typeface="Helvetica" pitchFamily="34" charset="0"/>
                <a:cs typeface="Helvetica" pitchFamily="34" charset="0"/>
                <a:hlinkClick r:id="rId3"/>
              </a:rPr>
              <a:t>http://</a:t>
            </a:r>
            <a:r>
              <a:rPr lang="pt-BR" sz="1300" dirty="0" smtClean="0">
                <a:latin typeface="Helvetica" pitchFamily="34" charset="0"/>
                <a:cs typeface="Helvetica" pitchFamily="34" charset="0"/>
                <a:hlinkClick r:id="rId3"/>
              </a:rPr>
              <a:t>conteudo.pontofrio.com.br/html/infograficos/qual-video-game-tem-o-seu-perfil.html</a:t>
            </a:r>
            <a:endParaRPr lang="pt-BR" sz="1300" dirty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70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23" r="20878"/>
          <a:stretch/>
        </p:blipFill>
        <p:spPr bwMode="auto">
          <a:xfrm>
            <a:off x="2122715" y="315686"/>
            <a:ext cx="4876800" cy="3915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ector de seta reta 2"/>
          <p:cNvCxnSpPr/>
          <p:nvPr/>
        </p:nvCxnSpPr>
        <p:spPr>
          <a:xfrm flipH="1">
            <a:off x="6030688" y="1741714"/>
            <a:ext cx="2111826" cy="154577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7141029" y="580348"/>
            <a:ext cx="2002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Helvetica" pitchFamily="34" charset="0"/>
                <a:cs typeface="Helvetica" pitchFamily="34" charset="0"/>
              </a:rPr>
              <a:t>We added a </a:t>
            </a:r>
            <a:r>
              <a:rPr lang="en-US" b="1" dirty="0" err="1" smtClean="0">
                <a:latin typeface="Helvetica" pitchFamily="34" charset="0"/>
                <a:cs typeface="Helvetica" pitchFamily="34" charset="0"/>
              </a:rPr>
              <a:t>XBox</a:t>
            </a:r>
            <a:r>
              <a:rPr lang="en-US" b="1" dirty="0" smtClean="0">
                <a:latin typeface="Helvetica" pitchFamily="34" charset="0"/>
                <a:cs typeface="Helvetica" pitchFamily="34" charset="0"/>
              </a:rPr>
              <a:t> special offer!</a:t>
            </a:r>
            <a:endParaRPr lang="en-US" b="1" dirty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5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89839" y="107363"/>
            <a:ext cx="3991916" cy="4050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904988" y="4158341"/>
            <a:ext cx="66620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latin typeface="Helvetica" pitchFamily="34" charset="0"/>
                <a:cs typeface="Helvetica" pitchFamily="34" charset="0"/>
                <a:hlinkClick r:id="rId3"/>
              </a:rPr>
              <a:t>http://</a:t>
            </a:r>
            <a:r>
              <a:rPr lang="pt-BR" sz="1400" dirty="0" smtClean="0">
                <a:latin typeface="Helvetica" pitchFamily="34" charset="0"/>
                <a:cs typeface="Helvetica" pitchFamily="34" charset="0"/>
                <a:hlinkClick r:id="rId3"/>
              </a:rPr>
              <a:t>imagens.pontofrio.com.br/html/infograficos/cafe/facebook.html</a:t>
            </a:r>
            <a:endParaRPr lang="pt-BR" sz="1400" dirty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19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16629" y="206829"/>
            <a:ext cx="4296685" cy="4125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ector de seta reta 2"/>
          <p:cNvCxnSpPr/>
          <p:nvPr/>
        </p:nvCxnSpPr>
        <p:spPr>
          <a:xfrm flipH="1">
            <a:off x="6030690" y="1605435"/>
            <a:ext cx="2111824" cy="168205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6945253" y="580348"/>
            <a:ext cx="21987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Helvetica" pitchFamily="34" charset="0"/>
                <a:cs typeface="Helvetica" pitchFamily="34" charset="0"/>
              </a:rPr>
              <a:t>We added related products</a:t>
            </a:r>
            <a:r>
              <a:rPr lang="en-US" b="1" dirty="0">
                <a:latin typeface="Helvetica" pitchFamily="34" charset="0"/>
                <a:cs typeface="Helvetica" pitchFamily="34" charset="0"/>
              </a:rPr>
              <a:t>! </a:t>
            </a:r>
            <a:endParaRPr lang="en-US" b="1" dirty="0" smtClean="0">
              <a:latin typeface="Helvetica" pitchFamily="34" charset="0"/>
              <a:cs typeface="Helvetica" pitchFamily="34" charset="0"/>
            </a:endParaRPr>
          </a:p>
          <a:p>
            <a:pPr algn="ctr"/>
            <a:r>
              <a:rPr lang="en-US" sz="1400" b="1" dirty="0" smtClean="0">
                <a:latin typeface="Helvetica" pitchFamily="34" charset="0"/>
                <a:cs typeface="Helvetica" pitchFamily="34" charset="0"/>
              </a:rPr>
              <a:t>(</a:t>
            </a:r>
            <a:r>
              <a:rPr lang="en-US" sz="1400" b="1" dirty="0">
                <a:latin typeface="Helvetica" pitchFamily="34" charset="0"/>
                <a:cs typeface="Helvetica" pitchFamily="34" charset="0"/>
              </a:rPr>
              <a:t>Coffee </a:t>
            </a:r>
            <a:r>
              <a:rPr lang="en-US" sz="1400" b="1" dirty="0" smtClean="0">
                <a:latin typeface="Helvetica" pitchFamily="34" charset="0"/>
                <a:cs typeface="Helvetica" pitchFamily="34" charset="0"/>
              </a:rPr>
              <a:t>Makers)</a:t>
            </a:r>
            <a:endParaRPr lang="en-US" b="1" dirty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62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9136" y="123825"/>
            <a:ext cx="7993414" cy="3234370"/>
          </a:xfrm>
        </p:spPr>
        <p:txBody>
          <a:bodyPr>
            <a:normAutofit/>
          </a:bodyPr>
          <a:lstStyle/>
          <a:p>
            <a:r>
              <a:rPr lang="en-US" sz="4000" noProof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 </a:t>
            </a: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received a total of </a:t>
            </a:r>
            <a:b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6000" b="1" noProof="0" dirty="0" smtClean="0"/>
              <a:t>346 new links from 102 root domains.</a:t>
            </a:r>
            <a:endParaRPr lang="en-US" sz="6000" b="1" noProof="0" dirty="0"/>
          </a:p>
        </p:txBody>
      </p:sp>
    </p:spTree>
    <p:extLst>
      <p:ext uri="{BB962C8B-B14F-4D97-AF65-F5344CB8AC3E}">
        <p14:creationId xmlns:p14="http://schemas.microsoft.com/office/powerpoint/2010/main" val="341028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6" y="0"/>
            <a:ext cx="9139487" cy="5143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6076950" cy="388024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noProof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Competitive Analysis</a:t>
            </a:r>
            <a:endParaRPr lang="en-US" noProof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85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9136" y="123825"/>
            <a:ext cx="7993414" cy="3234370"/>
          </a:xfrm>
        </p:spPr>
        <p:txBody>
          <a:bodyPr>
            <a:normAutofit/>
          </a:bodyPr>
          <a:lstStyle/>
          <a:p>
            <a:r>
              <a:rPr lang="en-US" sz="4000" noProof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 decided to</a:t>
            </a:r>
            <a:br>
              <a:rPr lang="en-US" sz="4000" noProof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6000" noProof="0" dirty="0" smtClean="0"/>
              <a:t>invest in </a:t>
            </a:r>
            <a:r>
              <a:rPr lang="en-US" sz="6000" b="1" noProof="0" dirty="0" smtClean="0"/>
              <a:t>product descriptions</a:t>
            </a:r>
            <a:endParaRPr lang="en-US" sz="6000" b="1" noProof="0" dirty="0"/>
          </a:p>
        </p:txBody>
      </p:sp>
    </p:spTree>
    <p:extLst>
      <p:ext uri="{BB962C8B-B14F-4D97-AF65-F5344CB8AC3E}">
        <p14:creationId xmlns:p14="http://schemas.microsoft.com/office/powerpoint/2010/main" val="156006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9136" y="123825"/>
            <a:ext cx="7993414" cy="3234370"/>
          </a:xfrm>
        </p:spPr>
        <p:txBody>
          <a:bodyPr>
            <a:normAutofit/>
          </a:bodyPr>
          <a:lstStyle/>
          <a:p>
            <a:r>
              <a:rPr lang="en-US" sz="4000" noProof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It’s always good to</a:t>
            </a: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6000" b="1" noProof="0" dirty="0" smtClean="0"/>
              <a:t>pay attention to your competitors</a:t>
            </a:r>
            <a:endParaRPr lang="en-US" sz="6000" b="1" noProof="0" dirty="0"/>
          </a:p>
        </p:txBody>
      </p:sp>
    </p:spTree>
    <p:extLst>
      <p:ext uri="{BB962C8B-B14F-4D97-AF65-F5344CB8AC3E}">
        <p14:creationId xmlns:p14="http://schemas.microsoft.com/office/powerpoint/2010/main" val="211219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9136" y="123825"/>
            <a:ext cx="7993414" cy="3234370"/>
          </a:xfrm>
        </p:spPr>
        <p:txBody>
          <a:bodyPr>
            <a:normAutofit fontScale="90000"/>
          </a:bodyPr>
          <a:lstStyle/>
          <a:p>
            <a:r>
              <a:rPr lang="en-US" sz="4000" noProof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There are some</a:t>
            </a: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6000" b="1" noProof="0" dirty="0" smtClean="0"/>
              <a:t>paid tools to estimate how much traffic a website is receiving</a:t>
            </a:r>
            <a:endParaRPr lang="en-US" sz="6000" b="1" noProof="0" dirty="0"/>
          </a:p>
        </p:txBody>
      </p:sp>
    </p:spTree>
    <p:extLst>
      <p:ext uri="{BB962C8B-B14F-4D97-AF65-F5344CB8AC3E}">
        <p14:creationId xmlns:p14="http://schemas.microsoft.com/office/powerpoint/2010/main" val="23846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fryorfly.files.wordpress.com/2011/12/compete-com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48" y="340726"/>
            <a:ext cx="4108704" cy="136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http://www.quantcast.com/wp-content/uploads/2010/08/quantcast-logo_blu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5024" y="693659"/>
            <a:ext cx="3664584" cy="66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4" name="Picture 6" descr="http://4.bp.blogspot.com/-AyF2PPOfky4/Ty0gDjF2gtI/AAAAAAAAATg/EZbCwUM-4Bg/s1600/hitwise+logo+we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8841" y="1967916"/>
            <a:ext cx="2996311" cy="102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6" name="Picture 8" descr="http://aprilmarietucker.com/wp-content/uploads/2011/11/alexa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7976" y="2135058"/>
            <a:ext cx="3084576" cy="104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04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9136" y="123825"/>
            <a:ext cx="7993414" cy="3234370"/>
          </a:xfrm>
        </p:spPr>
        <p:txBody>
          <a:bodyPr>
            <a:normAutofit fontScale="90000"/>
          </a:bodyPr>
          <a:lstStyle/>
          <a:p>
            <a:r>
              <a:rPr lang="en-US" sz="4000" noProof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 like to</a:t>
            </a: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6000" b="1" noProof="0" dirty="0" smtClean="0"/>
              <a:t>monitor my competitors’ </a:t>
            </a:r>
            <a:r>
              <a:rPr lang="en-US" sz="6000" b="1" dirty="0" smtClean="0"/>
              <a:t>search engine </a:t>
            </a:r>
            <a:r>
              <a:rPr lang="en-US" sz="6000" b="1" noProof="0" dirty="0" smtClean="0"/>
              <a:t>rankings</a:t>
            </a:r>
            <a:endParaRPr lang="en-US" sz="6000" b="1" noProof="0" dirty="0"/>
          </a:p>
        </p:txBody>
      </p:sp>
    </p:spTree>
    <p:extLst>
      <p:ext uri="{BB962C8B-B14F-4D97-AF65-F5344CB8AC3E}">
        <p14:creationId xmlns:p14="http://schemas.microsoft.com/office/powerpoint/2010/main" val="362617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9136" y="123825"/>
            <a:ext cx="7993414" cy="3234370"/>
          </a:xfrm>
        </p:spPr>
        <p:txBody>
          <a:bodyPr>
            <a:normAutofit/>
          </a:bodyPr>
          <a:lstStyle/>
          <a:p>
            <a:r>
              <a:rPr lang="en-US" sz="4000" noProof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Remember</a:t>
            </a:r>
            <a:br>
              <a:rPr lang="en-US" sz="4000" noProof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6000" b="1" noProof="0" dirty="0" smtClean="0"/>
              <a:t>our product spreadsheet?</a:t>
            </a:r>
            <a:endParaRPr lang="en-US" sz="6000" b="1" noProof="0" dirty="0"/>
          </a:p>
        </p:txBody>
      </p:sp>
    </p:spTree>
    <p:extLst>
      <p:ext uri="{BB962C8B-B14F-4D97-AF65-F5344CB8AC3E}">
        <p14:creationId xmlns:p14="http://schemas.microsoft.com/office/powerpoint/2010/main" val="136852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9150" y="247649"/>
            <a:ext cx="8135118" cy="2528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839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9136" y="123825"/>
            <a:ext cx="7993414" cy="3234370"/>
          </a:xfrm>
        </p:spPr>
        <p:txBody>
          <a:bodyPr>
            <a:normAutofit fontScale="90000"/>
          </a:bodyPr>
          <a:lstStyle/>
          <a:p>
            <a:r>
              <a:rPr lang="en-US" sz="4000" noProof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Use it</a:t>
            </a:r>
            <a:br>
              <a:rPr lang="en-US" sz="4000" noProof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6000" b="1" noProof="0" dirty="0" smtClean="0"/>
              <a:t>to add your competitors’ rankings to a new column</a:t>
            </a:r>
            <a:endParaRPr lang="en-US" sz="6000" b="1" noProof="0" dirty="0"/>
          </a:p>
        </p:txBody>
      </p:sp>
    </p:spTree>
    <p:extLst>
      <p:ext uri="{BB962C8B-B14F-4D97-AF65-F5344CB8AC3E}">
        <p14:creationId xmlns:p14="http://schemas.microsoft.com/office/powerpoint/2010/main" val="260450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9136" y="123825"/>
            <a:ext cx="7993414" cy="3234370"/>
          </a:xfrm>
        </p:spPr>
        <p:txBody>
          <a:bodyPr>
            <a:normAutofit fontScale="90000"/>
          </a:bodyPr>
          <a:lstStyle/>
          <a:p>
            <a:r>
              <a:rPr lang="en-US" sz="4000" noProof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 example</a:t>
            </a:r>
            <a:br>
              <a:rPr lang="en-US" sz="4000" noProof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5300" b="1" noProof="0" dirty="0" smtClean="0"/>
              <a:t>we ran this analysis when the new </a:t>
            </a:r>
            <a:r>
              <a:rPr lang="en-US" sz="5300" b="1" noProof="0" dirty="0" err="1" smtClean="0"/>
              <a:t>iPad</a:t>
            </a:r>
            <a:r>
              <a:rPr lang="en-US" sz="5300" b="1" noProof="0" dirty="0" smtClean="0"/>
              <a:t> came to</a:t>
            </a:r>
            <a:br>
              <a:rPr lang="en-US" sz="5300" b="1" noProof="0" dirty="0" smtClean="0"/>
            </a:br>
            <a:r>
              <a:rPr lang="en-US" sz="5300" b="1" noProof="0" dirty="0" smtClean="0"/>
              <a:t>the Brazilian Market</a:t>
            </a:r>
            <a:endParaRPr lang="en-US" sz="6000" b="1" noProof="0" dirty="0"/>
          </a:p>
        </p:txBody>
      </p:sp>
    </p:spTree>
    <p:extLst>
      <p:ext uri="{BB962C8B-B14F-4D97-AF65-F5344CB8AC3E}">
        <p14:creationId xmlns:p14="http://schemas.microsoft.com/office/powerpoint/2010/main" val="140071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3085" y="227613"/>
            <a:ext cx="6242961" cy="4053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657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3085" y="227613"/>
            <a:ext cx="6242961" cy="4053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ector de seta reta 2"/>
          <p:cNvCxnSpPr/>
          <p:nvPr/>
        </p:nvCxnSpPr>
        <p:spPr>
          <a:xfrm>
            <a:off x="1099457" y="1654629"/>
            <a:ext cx="1992086" cy="163285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0" y="580348"/>
            <a:ext cx="2002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Helvetica" pitchFamily="34" charset="0"/>
                <a:cs typeface="Helvetica" pitchFamily="34" charset="0"/>
              </a:rPr>
              <a:t>Here are the </a:t>
            </a:r>
            <a:r>
              <a:rPr lang="en-US" b="1" dirty="0" err="1" smtClean="0">
                <a:latin typeface="Helvetica" pitchFamily="34" charset="0"/>
                <a:cs typeface="Helvetica" pitchFamily="34" charset="0"/>
              </a:rPr>
              <a:t>iPad</a:t>
            </a:r>
            <a:r>
              <a:rPr lang="en-US" b="1" dirty="0" smtClean="0">
                <a:latin typeface="Helvetica" pitchFamily="34" charset="0"/>
                <a:cs typeface="Helvetica" pitchFamily="34" charset="0"/>
              </a:rPr>
              <a:t> models’ specifications</a:t>
            </a:r>
            <a:endParaRPr lang="en-US" b="1" dirty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49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1181</TotalTime>
  <Words>438</Words>
  <Application>Microsoft Office PowerPoint</Application>
  <PresentationFormat>Apresentação na tela (16:9)</PresentationFormat>
  <Paragraphs>107</Paragraphs>
  <Slides>117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117</vt:i4>
      </vt:variant>
    </vt:vector>
  </HeadingPairs>
  <TitlesOfParts>
    <vt:vector size="118" baseType="lpstr">
      <vt:lpstr>Office Theme</vt:lpstr>
      <vt:lpstr>Apresentação do PowerPoint</vt:lpstr>
      <vt:lpstr>A little about me Fábio Ricotta Co-Founder at MestreSEO  7+ years doing SEO Trained over 1,200 professionals</vt:lpstr>
      <vt:lpstr>Today I want to share something I have worked on with my company for the past year</vt:lpstr>
      <vt:lpstr>Apresentação do PowerPoint</vt:lpstr>
      <vt:lpstr>Apresentação do PowerPoint</vt:lpstr>
      <vt:lpstr>Content</vt:lpstr>
      <vt:lpstr>Apresentação do PowerPoint</vt:lpstr>
      <vt:lpstr>I can imagine Matt saying: I have a Panda for you!</vt:lpstr>
      <vt:lpstr>We decided to invest in product descriptions</vt:lpstr>
      <vt:lpstr>How do you create unique product descriptions for 2,000 products?</vt:lpstr>
      <vt:lpstr>I had a great idea… Let’s hire some freelancers!</vt:lpstr>
      <vt:lpstr>Here in  the US you can use outsourcing sites like</vt:lpstr>
      <vt:lpstr>Apresentação do PowerPoint</vt:lpstr>
      <vt:lpstr>But in Brazil I had to improvise</vt:lpstr>
      <vt:lpstr>Apresentação do PowerPoint</vt:lpstr>
      <vt:lpstr>Apresentação do PowerPoint</vt:lpstr>
      <vt:lpstr>Combining Facebook and Twitter, I reached: 6,000+ Subscribers 11,000+ Followers</vt:lpstr>
      <vt:lpstr>We selected more than 300 freelancers!</vt:lpstr>
      <vt:lpstr>All we needed to do was to organize these freelancers</vt:lpstr>
      <vt:lpstr>So we prioritized our content creation</vt:lpstr>
      <vt:lpstr>We used  Google Analytics</vt:lpstr>
      <vt:lpstr>Apresentação do PowerPoint</vt:lpstr>
      <vt:lpstr>Apresentação do PowerPoint</vt:lpstr>
      <vt:lpstr>Apresentação do PowerPoint</vt:lpstr>
      <vt:lpstr>Apresentação do PowerPoint</vt:lpstr>
      <vt:lpstr>Before you export scroll down and change…</vt:lpstr>
      <vt:lpstr>Apresentação do PowerPoint</vt:lpstr>
      <vt:lpstr>In your browser URL bar look for  the number “500”</vt:lpstr>
      <vt:lpstr>Apresentação do PowerPoint</vt:lpstr>
      <vt:lpstr>Change it to “50000”</vt:lpstr>
      <vt:lpstr>Apresentação do PowerPoint</vt:lpstr>
      <vt:lpstr>Now you have all your products listed</vt:lpstr>
      <vt:lpstr>Apresentação do PowerPoint</vt:lpstr>
      <vt:lpstr>… and then you can export it…</vt:lpstr>
      <vt:lpstr>Apresentação do PowerPoint</vt:lpstr>
      <vt:lpstr>Combine this data with all the products’ rankings</vt:lpstr>
      <vt:lpstr>Apresentação do PowerPoint</vt:lpstr>
      <vt:lpstr>Apresentação do PowerPoint</vt:lpstr>
      <vt:lpstr>Apresentação do PowerPoint</vt:lpstr>
      <vt:lpstr>Apresentação do PowerPoint</vt:lpstr>
      <vt:lpstr>HOW TO USE IT</vt:lpstr>
      <vt:lpstr>Answer this question What do you think is the best way?</vt:lpstr>
      <vt:lpstr>Work on keywords that rank in the TOP 5</vt:lpstr>
      <vt:lpstr>OR</vt:lpstr>
      <vt:lpstr>Work on keywords that rank between the 10th and 15th positions?</vt:lpstr>
      <vt:lpstr>THE BEST WAY</vt:lpstr>
      <vt:lpstr>Go for keywords between the 10th and 15th positions</vt:lpstr>
      <vt:lpstr>Apresentação do PowerPoint</vt:lpstr>
      <vt:lpstr>Apresentação do PowerPoint</vt:lpstr>
      <vt:lpstr>Create unique product descriptions for those products</vt:lpstr>
      <vt:lpstr>Internal Linking</vt:lpstr>
      <vt:lpstr>Seems to be a 101 concept but I consider internal linking a crucial technique!</vt:lpstr>
      <vt:lpstr>Consider a website architecture</vt:lpstr>
      <vt:lpstr>Apresentação do PowerPoint</vt:lpstr>
      <vt:lpstr>Apresentação do PowerPoint</vt:lpstr>
      <vt:lpstr>Apresentação do PowerPoint</vt:lpstr>
      <vt:lpstr>This link will boost my product page authority</vt:lpstr>
      <vt:lpstr>And I will be able to rank better, because I have more authority.</vt:lpstr>
      <vt:lpstr>Usually we have home pages like this…</vt:lpstr>
      <vt:lpstr>Apresentação do PowerPoint</vt:lpstr>
      <vt:lpstr>Apresentação do PowerPoint</vt:lpstr>
      <vt:lpstr>My tip here is to choose the products that you want to appear on your home page!</vt:lpstr>
      <vt:lpstr>HOW TO DO IT?</vt:lpstr>
      <vt:lpstr>Remember the content creation PRO TIP we spoke about?</vt:lpstr>
      <vt:lpstr>USE IT HERE</vt:lpstr>
      <vt:lpstr>Select the products that need a “push”…</vt:lpstr>
      <vt:lpstr>…and place them on your home page.</vt:lpstr>
      <vt:lpstr>You can use the same idea in category pages…</vt:lpstr>
      <vt:lpstr>Apresentação do PowerPoint</vt:lpstr>
      <vt:lpstr>Apresentação do PowerPoint</vt:lpstr>
      <vt:lpstr>and also in buying guides…</vt:lpstr>
      <vt:lpstr>Apresentação do PowerPoint</vt:lpstr>
      <vt:lpstr>Apresentação do PowerPoint</vt:lpstr>
      <vt:lpstr>Remember to make money,  you need control!</vt:lpstr>
      <vt:lpstr>Link Building</vt:lpstr>
      <vt:lpstr>Our main strategy is Infographics!</vt:lpstr>
      <vt:lpstr>Apresentação do PowerPoint</vt:lpstr>
      <vt:lpstr>Apresentação do PowerPoint</vt:lpstr>
      <vt:lpstr>Apresentação do PowerPoint</vt:lpstr>
      <vt:lpstr>We used Holidays</vt:lpstr>
      <vt:lpstr>Apresentação do PowerPoint</vt:lpstr>
      <vt:lpstr>Apresentação do PowerPoint</vt:lpstr>
      <vt:lpstr>And explored New Ideas</vt:lpstr>
      <vt:lpstr>Apresentação do PowerPoint</vt:lpstr>
      <vt:lpstr>Apresentação do PowerPoint</vt:lpstr>
      <vt:lpstr>Apresentação do PowerPoint</vt:lpstr>
      <vt:lpstr>Apresentação do PowerPoint</vt:lpstr>
      <vt:lpstr>We received a total of  346 new links from 102 root domains.</vt:lpstr>
      <vt:lpstr>Competitive Analysis</vt:lpstr>
      <vt:lpstr>It’s always good to pay attention to your competitors</vt:lpstr>
      <vt:lpstr>There are some paid tools to estimate how much traffic a website is receiving</vt:lpstr>
      <vt:lpstr>Apresentação do PowerPoint</vt:lpstr>
      <vt:lpstr>I like to monitor my competitors’ search engine rankings</vt:lpstr>
      <vt:lpstr>Remember our product spreadsheet?</vt:lpstr>
      <vt:lpstr>Apresentação do PowerPoint</vt:lpstr>
      <vt:lpstr>Use it to add your competitors’ rankings to a new column</vt:lpstr>
      <vt:lpstr>For example we ran this analysis when the new iPad came to the Brazilian Market</vt:lpstr>
      <vt:lpstr>Apresentação do PowerPoint</vt:lpstr>
      <vt:lpstr>Apresentação do PowerPoint</vt:lpstr>
      <vt:lpstr>Apresentação do PowerPoint</vt:lpstr>
      <vt:lpstr>This resulted in 48 combinations</vt:lpstr>
      <vt:lpstr>We used an internal tool to check the keywords’ rankings</vt:lpstr>
      <vt:lpstr>Apresentação do PowerPoint</vt:lpstr>
      <vt:lpstr>Apresentação do PowerPoint</vt:lpstr>
      <vt:lpstr>Apresentação do PowerPoint</vt:lpstr>
      <vt:lpstr>Apresentação do PowerPoint</vt:lpstr>
      <vt:lpstr>Based on these websites’ rankings, we created a dashboard like this…</vt:lpstr>
      <vt:lpstr>Apresentação do PowerPoint</vt:lpstr>
      <vt:lpstr>Then you add a bar graph</vt:lpstr>
      <vt:lpstr>Apresentação do PowerPoint</vt:lpstr>
      <vt:lpstr>This bar graph shows us how we are ranking compared to our competitors.</vt:lpstr>
      <vt:lpstr>Final Thoughts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Fabio Ricotta - MozCon</dc:title>
  <dc:creator>Traver Hoar</dc:creator>
  <cp:lastModifiedBy>Fábio</cp:lastModifiedBy>
  <cp:revision>102</cp:revision>
  <dcterms:created xsi:type="dcterms:W3CDTF">2012-07-11T22:07:59Z</dcterms:created>
  <dcterms:modified xsi:type="dcterms:W3CDTF">2012-07-23T20:36:32Z</dcterms:modified>
</cp:coreProperties>
</file>