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3"/>
  </p:notesMasterIdLst>
  <p:sldIdLst>
    <p:sldId id="260" r:id="rId2"/>
    <p:sldId id="270" r:id="rId3"/>
    <p:sldId id="271" r:id="rId4"/>
    <p:sldId id="261" r:id="rId5"/>
    <p:sldId id="262" r:id="rId6"/>
    <p:sldId id="268" r:id="rId7"/>
    <p:sldId id="267" r:id="rId8"/>
    <p:sldId id="281" r:id="rId9"/>
    <p:sldId id="282" r:id="rId10"/>
    <p:sldId id="266" r:id="rId11"/>
    <p:sldId id="283" r:id="rId12"/>
    <p:sldId id="284" r:id="rId13"/>
    <p:sldId id="285" r:id="rId14"/>
    <p:sldId id="265" r:id="rId15"/>
    <p:sldId id="288" r:id="rId16"/>
    <p:sldId id="286" r:id="rId17"/>
    <p:sldId id="289" r:id="rId18"/>
    <p:sldId id="287" r:id="rId19"/>
    <p:sldId id="290" r:id="rId20"/>
    <p:sldId id="264" r:id="rId21"/>
    <p:sldId id="291" r:id="rId22"/>
    <p:sldId id="292" r:id="rId23"/>
    <p:sldId id="293" r:id="rId24"/>
    <p:sldId id="294" r:id="rId25"/>
    <p:sldId id="331" r:id="rId26"/>
    <p:sldId id="296" r:id="rId27"/>
    <p:sldId id="297" r:id="rId28"/>
    <p:sldId id="298" r:id="rId29"/>
    <p:sldId id="299" r:id="rId30"/>
    <p:sldId id="300" r:id="rId31"/>
    <p:sldId id="302" r:id="rId32"/>
    <p:sldId id="263" r:id="rId33"/>
    <p:sldId id="314" r:id="rId34"/>
    <p:sldId id="303" r:id="rId35"/>
    <p:sldId id="321" r:id="rId36"/>
    <p:sldId id="328" r:id="rId37"/>
    <p:sldId id="313" r:id="rId38"/>
    <p:sldId id="305" r:id="rId39"/>
    <p:sldId id="320" r:id="rId40"/>
    <p:sldId id="308" r:id="rId41"/>
    <p:sldId id="322" r:id="rId42"/>
    <p:sldId id="319" r:id="rId43"/>
    <p:sldId id="259" r:id="rId44"/>
    <p:sldId id="332" r:id="rId45"/>
    <p:sldId id="315" r:id="rId46"/>
    <p:sldId id="316" r:id="rId47"/>
    <p:sldId id="317" r:id="rId48"/>
    <p:sldId id="318" r:id="rId49"/>
    <p:sldId id="304" r:id="rId50"/>
    <p:sldId id="306" r:id="rId51"/>
    <p:sldId id="309" r:id="rId52"/>
    <p:sldId id="310" r:id="rId53"/>
    <p:sldId id="311" r:id="rId54"/>
    <p:sldId id="312" r:id="rId55"/>
    <p:sldId id="329" r:id="rId56"/>
    <p:sldId id="330" r:id="rId57"/>
    <p:sldId id="307" r:id="rId58"/>
    <p:sldId id="323" r:id="rId59"/>
    <p:sldId id="324" r:id="rId60"/>
    <p:sldId id="325" r:id="rId61"/>
    <p:sldId id="326" r:id="rId6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7399"/>
    <a:srgbClr val="47ABD9"/>
    <a:srgbClr val="237AA1"/>
  </p:clrMru>
  <p:extLst>
    <p:ext uri="{E76CE94A-603C-4142-B9EB-6D1370010A27}">
      <p14:discardImageEditData xmlns="" xmlns:p14="http://schemas.microsoft.com/office/powerpoint/2010/main" xmlns:mv="urn:schemas-microsoft-com:mac:vml" xmlns:mc="http://schemas.openxmlformats.org/markup-compatibility/2006" val="0"/>
    </p:ext>
    <p:ext uri="{D31A062A-798A-4329-ABDD-BBA856620510}">
      <p14:defaultImageDpi xmlns="" xmlns:p14="http://schemas.microsoft.com/office/powerpoint/2010/main" xmlns:mv="urn:schemas-microsoft-com:mac:vml" xmlns:mc="http://schemas.openxmlformats.org/markup-compatibility/2006"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60" autoAdjust="0"/>
    <p:restoredTop sz="94700" autoAdjust="0"/>
  </p:normalViewPr>
  <p:slideViewPr>
    <p:cSldViewPr snapToGrid="0">
      <p:cViewPr>
        <p:scale>
          <a:sx n="130" d="100"/>
          <a:sy n="130" d="100"/>
        </p:scale>
        <p:origin x="-1260" y="-73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5E55DE-CF8D-461E-AFBF-A23318A8B630}" type="datetimeFigureOut">
              <a:rPr lang="en-US" smtClean="0"/>
              <a:pPr/>
              <a:t>7/20/2012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D84DB34-F209-4376-BC5D-F47C481EF36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84DB34-F209-4376-BC5D-F47C481EF362}"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84DB34-F209-4376-BC5D-F47C481EF362}" type="slidenum">
              <a:rPr lang="en-US" smtClean="0"/>
              <a:pPr/>
              <a:t>20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D84DB34-F209-4376-BC5D-F47C481EF362}" type="slidenum">
              <a:rPr lang="en-US" smtClean="0"/>
              <a:pPr/>
              <a:t>21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F2CCDD-D89F-0548-AD8C-4B880692335A}" type="datetimeFigureOut">
              <a:rPr lang="en-US" smtClean="0"/>
              <a:pPr/>
              <a:t>7/20/2012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36715-BB47-7548-ABE8-C118FE6290B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F2CCDD-D89F-0548-AD8C-4B880692335A}" type="datetimeFigureOut">
              <a:rPr lang="en-US" smtClean="0"/>
              <a:pPr/>
              <a:t>7/20/2012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36715-BB47-7548-ABE8-C118FE6290B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F2CCDD-D89F-0548-AD8C-4B880692335A}" type="datetimeFigureOut">
              <a:rPr lang="en-US" smtClean="0"/>
              <a:pPr/>
              <a:t>7/20/2012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36715-BB47-7548-ABE8-C118FE6290B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F2CCDD-D89F-0548-AD8C-4B880692335A}" type="datetimeFigureOut">
              <a:rPr lang="en-US" smtClean="0"/>
              <a:pPr/>
              <a:t>7/20/2012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36715-BB47-7548-ABE8-C118FE6290B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F2CCDD-D89F-0548-AD8C-4B880692335A}" type="datetimeFigureOut">
              <a:rPr lang="en-US" smtClean="0"/>
              <a:pPr/>
              <a:t>7/20/2012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8A36715-BB47-7548-ABE8-C118FE6290B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F2CCDD-D89F-0548-AD8C-4B880692335A}" type="datetimeFigureOut">
              <a:rPr lang="en-US" smtClean="0"/>
              <a:pPr/>
              <a:t>7/20/2012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36715-BB47-7548-ABE8-C118FE6290B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F2CCDD-D89F-0548-AD8C-4B880692335A}" type="datetimeFigureOut">
              <a:rPr lang="en-US" smtClean="0"/>
              <a:pPr/>
              <a:t>7/20/2012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8A36715-BB47-7548-ABE8-C118FE6290B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F2CCDD-D89F-0548-AD8C-4B880692335A}" type="datetimeFigureOut">
              <a:rPr lang="en-US" smtClean="0"/>
              <a:pPr/>
              <a:t>7/20/2012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8A36715-BB47-7548-ABE8-C118FE6290B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F2CCDD-D89F-0548-AD8C-4B880692335A}" type="datetimeFigureOut">
              <a:rPr lang="en-US" smtClean="0"/>
              <a:pPr/>
              <a:t>7/20/2012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8A36715-BB47-7548-ABE8-C118FE6290B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F2CCDD-D89F-0548-AD8C-4B880692335A}" type="datetimeFigureOut">
              <a:rPr lang="en-US" smtClean="0"/>
              <a:pPr/>
              <a:t>7/20/2012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36715-BB47-7548-ABE8-C118FE6290B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F2CCDD-D89F-0548-AD8C-4B880692335A}" type="datetimeFigureOut">
              <a:rPr lang="en-US" smtClean="0"/>
              <a:pPr/>
              <a:t>7/20/2012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8A36715-BB47-7548-ABE8-C118FE6290B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AF2CCDD-D89F-0548-AD8C-4B880692335A}" type="datetimeFigureOut">
              <a:rPr lang="en-US" smtClean="0"/>
              <a:pPr/>
              <a:t>7/20/2012</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8A36715-BB47-7548-ABE8-C118FE6290B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10.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bit.ly/qYJf4x"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1.jpeg"/></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1.jpe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31.jpeg"/><Relationship Id="rId4" Type="http://schemas.openxmlformats.org/officeDocument/2006/relationships/hyperlink" Target="http://getlisted.org/"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32.jpeg"/><Relationship Id="rId4" Type="http://schemas.openxmlformats.org/officeDocument/2006/relationships/hyperlink" Target="http://blumenthals.com/blog/"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33.jpeg"/><Relationship Id="rId4" Type="http://schemas.openxmlformats.org/officeDocument/2006/relationships/hyperlink" Target="http://niftymarketing.com/"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34.jpeg"/><Relationship Id="rId4" Type="http://schemas.openxmlformats.org/officeDocument/2006/relationships/hyperlink" Target="http://www.nightlitemedia.com/"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hyperlink" Target="http://davidminchala.com/"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36.jpeg"/><Relationship Id="rId4" Type="http://schemas.openxmlformats.org/officeDocument/2006/relationships/hyperlink" Target="http://www.smallbusinessonlinecoach.com/"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37.jpeg"/><Relationship Id="rId4" Type="http://schemas.openxmlformats.org/officeDocument/2006/relationships/hyperlink" Target="http://www.localseoguide.com/"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hyperlink" Target="http://bit.ly/JwZqCs" TargetMode="External"/><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tek.io/Loi79l" TargetMode="External"/><Relationship Id="rId5" Type="http://schemas.openxmlformats.org/officeDocument/2006/relationships/image" Target="../media/image38.jpeg"/><Relationship Id="rId4" Type="http://schemas.openxmlformats.org/officeDocument/2006/relationships/hyperlink" Target="http://www.marybowling.com/"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39.jpeg"/><Relationship Id="rId4" Type="http://schemas.openxmlformats.org/officeDocument/2006/relationships/hyperlink" Target="http://www.scott-dodge.com/"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0.jpeg"/><Relationship Id="rId4" Type="http://schemas.openxmlformats.org/officeDocument/2006/relationships/hyperlink" Target="http://www.ngsmarketing.com/"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1.jpeg"/><Relationship Id="rId4" Type="http://schemas.openxmlformats.org/officeDocument/2006/relationships/hyperlink" Target="http://www.localvisibilitysystem.com/"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www.danaditomaso.ca/" TargetMode="External"/><Relationship Id="rId5" Type="http://schemas.openxmlformats.org/officeDocument/2006/relationships/image" Target="../media/image32.jpeg"/><Relationship Id="rId4" Type="http://schemas.openxmlformats.org/officeDocument/2006/relationships/hyperlink" Target="http://blumenthals.com/blog/"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32.jpeg"/><Relationship Id="rId4" Type="http://schemas.openxmlformats.org/officeDocument/2006/relationships/hyperlink" Target="http://blumenthals.com/blog/"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32.jpeg"/><Relationship Id="rId4" Type="http://schemas.openxmlformats.org/officeDocument/2006/relationships/hyperlink" Target="http://blumenthals.com/blog/"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32.jpeg"/><Relationship Id="rId4" Type="http://schemas.openxmlformats.org/officeDocument/2006/relationships/hyperlink" Target="http://blumenthals.com/blog/" TargetMode="External"/></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37.jpeg"/><Relationship Id="rId4" Type="http://schemas.openxmlformats.org/officeDocument/2006/relationships/hyperlink" Target="http://www.localseoguide.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37.jpeg"/><Relationship Id="rId4" Type="http://schemas.openxmlformats.org/officeDocument/2006/relationships/hyperlink" Target="http://www.localseoguide.com/"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36.jpeg"/><Relationship Id="rId4" Type="http://schemas.openxmlformats.org/officeDocument/2006/relationships/hyperlink" Target="http://www.smallbusinessonlinecoach.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hyperlink" Target="http://heatherbarranco.com/submit-review/" TargetMode="External"/><Relationship Id="rId5" Type="http://schemas.openxmlformats.org/officeDocument/2006/relationships/image" Target="../media/image36.jpeg"/><Relationship Id="rId4" Type="http://schemas.openxmlformats.org/officeDocument/2006/relationships/hyperlink" Target="http://www.smallbusinessonlinecoach.com/"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36.jpeg"/><Relationship Id="rId4" Type="http://schemas.openxmlformats.org/officeDocument/2006/relationships/hyperlink" Target="http://www.smallbusinessonlinecoach.com/" TargetMode="Externa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36.jpeg"/><Relationship Id="rId4" Type="http://schemas.openxmlformats.org/officeDocument/2006/relationships/hyperlink" Target="http://www.smallbusinessonlinecoach.com/" TargetMode="Externa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hyperlink" Target="http://davidminchala.com/" TargetMode="Externa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35.png"/><Relationship Id="rId4" Type="http://schemas.openxmlformats.org/officeDocument/2006/relationships/hyperlink" Target="http://davidminchala.com/"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39.jpeg"/><Relationship Id="rId4" Type="http://schemas.openxmlformats.org/officeDocument/2006/relationships/hyperlink" Target="http://www.scott-dodge.com/" TargetMode="Externa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0.jpeg"/><Relationship Id="rId4" Type="http://schemas.openxmlformats.org/officeDocument/2006/relationships/hyperlink" Target="http://www.ngsmarketing.com/" TargetMode="Externa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0.jpeg"/><Relationship Id="rId4" Type="http://schemas.openxmlformats.org/officeDocument/2006/relationships/hyperlink" Target="http://www.ngsmarketing.co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0.jpeg"/><Relationship Id="rId4" Type="http://schemas.openxmlformats.org/officeDocument/2006/relationships/hyperlink" Target="http://www.ngsmarketing.com/" TargetMode="External"/></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0.jpeg"/><Relationship Id="rId4" Type="http://schemas.openxmlformats.org/officeDocument/2006/relationships/hyperlink" Target="http://www.ngsmarketing.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mozcon-ppt-bg-blank-2-smallerLogo-01.png"/>
          <p:cNvPicPr>
            <a:picLocks noChangeAspect="1"/>
          </p:cNvPicPr>
          <p:nvPr/>
        </p:nvPicPr>
        <p:blipFill>
          <a:blip r:embed="rId2"/>
          <a:stretch>
            <a:fillRect/>
          </a:stretch>
        </p:blipFill>
        <p:spPr>
          <a:xfrm>
            <a:off x="-50800" y="-24371"/>
            <a:ext cx="9272670" cy="5213790"/>
          </a:xfrm>
          <a:prstGeom prst="rect">
            <a:avLst/>
          </a:prstGeom>
        </p:spPr>
      </p:pic>
      <p:sp>
        <p:nvSpPr>
          <p:cNvPr id="4" name="TextBox 3"/>
          <p:cNvSpPr txBox="1"/>
          <p:nvPr/>
        </p:nvSpPr>
        <p:spPr>
          <a:xfrm>
            <a:off x="-52470" y="1545984"/>
            <a:ext cx="9272670" cy="523220"/>
          </a:xfrm>
          <a:prstGeom prst="rect">
            <a:avLst/>
          </a:prstGeom>
          <a:noFill/>
        </p:spPr>
        <p:txBody>
          <a:bodyPr wrap="square" rtlCol="0">
            <a:spAutoFit/>
          </a:bodyPr>
          <a:lstStyle/>
          <a:p>
            <a:pPr algn="ctr"/>
            <a:r>
              <a:rPr lang="en-US" sz="2800" dirty="0" smtClean="0"/>
              <a:t>Where to Get the Best Citations (and Other Local SEO Tips)</a:t>
            </a:r>
            <a:endParaRPr lang="en-US" sz="2800" b="1" dirty="0">
              <a:latin typeface="Helvetica"/>
              <a:cs typeface="Helvetica"/>
            </a:endParaRPr>
          </a:p>
        </p:txBody>
      </p:sp>
      <p:sp>
        <p:nvSpPr>
          <p:cNvPr id="5" name="TextBox 4"/>
          <p:cNvSpPr txBox="1"/>
          <p:nvPr/>
        </p:nvSpPr>
        <p:spPr>
          <a:xfrm>
            <a:off x="-52469" y="2037808"/>
            <a:ext cx="9272670" cy="400110"/>
          </a:xfrm>
          <a:prstGeom prst="rect">
            <a:avLst/>
          </a:prstGeom>
          <a:noFill/>
        </p:spPr>
        <p:txBody>
          <a:bodyPr wrap="square" rtlCol="0">
            <a:spAutoFit/>
          </a:bodyPr>
          <a:lstStyle/>
          <a:p>
            <a:pPr algn="ctr"/>
            <a:r>
              <a:rPr lang="en-US" sz="2000" dirty="0" smtClean="0">
                <a:latin typeface="Helvetica"/>
                <a:cs typeface="Helvetica"/>
              </a:rPr>
              <a:t>Darren Shaw</a:t>
            </a:r>
            <a:endParaRPr lang="en-US" sz="2000" dirty="0">
              <a:latin typeface="Helvetica"/>
              <a:cs typeface="Helvetica"/>
            </a:endParaRPr>
          </a:p>
        </p:txBody>
      </p:sp>
      <p:sp>
        <p:nvSpPr>
          <p:cNvPr id="7" name="TextBox 6"/>
          <p:cNvSpPr txBox="1"/>
          <p:nvPr/>
        </p:nvSpPr>
        <p:spPr>
          <a:xfrm>
            <a:off x="-46604" y="2419781"/>
            <a:ext cx="9272670" cy="400110"/>
          </a:xfrm>
          <a:prstGeom prst="rect">
            <a:avLst/>
          </a:prstGeom>
          <a:noFill/>
        </p:spPr>
        <p:txBody>
          <a:bodyPr wrap="square" rtlCol="0">
            <a:spAutoFit/>
          </a:bodyPr>
          <a:lstStyle/>
          <a:p>
            <a:pPr algn="ctr"/>
            <a:r>
              <a:rPr lang="en-US" sz="2000" dirty="0" smtClean="0">
                <a:latin typeface="Helvetica"/>
                <a:cs typeface="Helvetica"/>
              </a:rPr>
              <a:t>Founder</a:t>
            </a:r>
            <a:endParaRPr lang="en-US" sz="2000" dirty="0">
              <a:latin typeface="Helvetica"/>
              <a:cs typeface="Helvetica"/>
            </a:endParaRPr>
          </a:p>
        </p:txBody>
      </p:sp>
      <p:sp>
        <p:nvSpPr>
          <p:cNvPr id="8" name="TextBox 7"/>
          <p:cNvSpPr txBox="1"/>
          <p:nvPr/>
        </p:nvSpPr>
        <p:spPr>
          <a:xfrm>
            <a:off x="-50508" y="2788078"/>
            <a:ext cx="9272670" cy="369332"/>
          </a:xfrm>
          <a:prstGeom prst="rect">
            <a:avLst/>
          </a:prstGeom>
          <a:noFill/>
        </p:spPr>
        <p:txBody>
          <a:bodyPr wrap="square" rtlCol="0">
            <a:spAutoFit/>
          </a:bodyPr>
          <a:lstStyle/>
          <a:p>
            <a:pPr algn="ctr"/>
            <a:r>
              <a:rPr lang="en-US" dirty="0" err="1" smtClean="0">
                <a:latin typeface="Helvetica"/>
                <a:cs typeface="Helvetica"/>
              </a:rPr>
              <a:t>Whitespark</a:t>
            </a:r>
            <a:endParaRPr lang="en-US" dirty="0">
              <a:latin typeface="Helvetica"/>
              <a:cs typeface="Helvetica"/>
            </a:endParaRPr>
          </a:p>
        </p:txBody>
      </p:sp>
      <p:sp>
        <p:nvSpPr>
          <p:cNvPr id="9" name="TextBox 8"/>
          <p:cNvSpPr txBox="1"/>
          <p:nvPr/>
        </p:nvSpPr>
        <p:spPr>
          <a:xfrm>
            <a:off x="-44643" y="3152468"/>
            <a:ext cx="9272670" cy="369332"/>
          </a:xfrm>
          <a:prstGeom prst="rect">
            <a:avLst/>
          </a:prstGeom>
          <a:noFill/>
        </p:spPr>
        <p:txBody>
          <a:bodyPr wrap="square" rtlCol="0">
            <a:spAutoFit/>
          </a:bodyPr>
          <a:lstStyle/>
          <a:p>
            <a:pPr algn="ctr"/>
            <a:r>
              <a:rPr lang="en-US" dirty="0" smtClean="0">
                <a:latin typeface="Helvetica"/>
                <a:cs typeface="Helvetica"/>
              </a:rPr>
              <a:t>http://www.whitespark.ca</a:t>
            </a:r>
            <a:endParaRPr lang="en-US" dirty="0">
              <a:latin typeface="Helvetica"/>
              <a:cs typeface="Helvetica"/>
            </a:endParaRPr>
          </a:p>
        </p:txBody>
      </p:sp>
      <p:sp>
        <p:nvSpPr>
          <p:cNvPr id="13" name="TextBox 12"/>
          <p:cNvSpPr txBox="1"/>
          <p:nvPr/>
        </p:nvSpPr>
        <p:spPr>
          <a:xfrm>
            <a:off x="-31943" y="3508068"/>
            <a:ext cx="9272670" cy="369332"/>
          </a:xfrm>
          <a:prstGeom prst="rect">
            <a:avLst/>
          </a:prstGeom>
          <a:noFill/>
        </p:spPr>
        <p:txBody>
          <a:bodyPr wrap="square" rtlCol="0">
            <a:spAutoFit/>
          </a:bodyPr>
          <a:lstStyle/>
          <a:p>
            <a:pPr algn="ctr"/>
            <a:r>
              <a:rPr lang="en-US" dirty="0" smtClean="0">
                <a:latin typeface="Helvetica"/>
                <a:cs typeface="Helvetica"/>
              </a:rPr>
              <a:t>@</a:t>
            </a:r>
            <a:r>
              <a:rPr lang="en-US" dirty="0" err="1" smtClean="0">
                <a:latin typeface="Helvetica"/>
                <a:cs typeface="Helvetica"/>
              </a:rPr>
              <a:t>EdmontonSEO</a:t>
            </a:r>
            <a:endParaRPr lang="en-US" dirty="0">
              <a:latin typeface="Helvetica"/>
              <a:cs typeface="Helvetic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best-citations-by-city-map.png"/>
          <p:cNvPicPr>
            <a:picLocks noChangeAspect="1"/>
          </p:cNvPicPr>
          <p:nvPr/>
        </p:nvPicPr>
        <p:blipFill>
          <a:blip r:embed="rId3"/>
          <a:stretch>
            <a:fillRect/>
          </a:stretch>
        </p:blipFill>
        <p:spPr>
          <a:xfrm>
            <a:off x="1793170" y="1035537"/>
            <a:ext cx="5403272" cy="3852649"/>
          </a:xfrm>
          <a:prstGeom prst="rect">
            <a:avLst/>
          </a:prstGeom>
        </p:spPr>
      </p:pic>
      <p:sp>
        <p:nvSpPr>
          <p:cNvPr id="4" name="TextBox 3"/>
          <p:cNvSpPr txBox="1"/>
          <p:nvPr/>
        </p:nvSpPr>
        <p:spPr>
          <a:xfrm>
            <a:off x="671477" y="588413"/>
            <a:ext cx="7801046" cy="461665"/>
          </a:xfrm>
          <a:prstGeom prst="rect">
            <a:avLst/>
          </a:prstGeom>
          <a:noFill/>
        </p:spPr>
        <p:txBody>
          <a:bodyPr wrap="none" rtlCol="0">
            <a:spAutoFit/>
          </a:bodyPr>
          <a:lstStyle/>
          <a:p>
            <a:r>
              <a:rPr lang="en-US" sz="2400" dirty="0" smtClean="0"/>
              <a:t>Across 93 different small, medium, and large cities in the U.S.</a:t>
            </a:r>
            <a:endParaRPr lang="en-US"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5" name="Group 14"/>
          <p:cNvGrpSpPr/>
          <p:nvPr/>
        </p:nvGrpSpPr>
        <p:grpSpPr>
          <a:xfrm>
            <a:off x="5035139" y="1650685"/>
            <a:ext cx="3497129" cy="1268009"/>
            <a:chOff x="2323605" y="2867911"/>
            <a:chExt cx="3982039" cy="1443830"/>
          </a:xfrm>
        </p:grpSpPr>
        <p:pic>
          <p:nvPicPr>
            <p:cNvPr id="6" name="Picture 5" descr="keyword-city.png"/>
            <p:cNvPicPr>
              <a:picLocks noChangeAspect="1"/>
            </p:cNvPicPr>
            <p:nvPr/>
          </p:nvPicPr>
          <p:blipFill>
            <a:blip r:embed="rId3"/>
            <a:stretch>
              <a:fillRect/>
            </a:stretch>
          </p:blipFill>
          <p:spPr>
            <a:xfrm>
              <a:off x="2323605" y="2870134"/>
              <a:ext cx="1912918" cy="1434689"/>
            </a:xfrm>
            <a:prstGeom prst="rect">
              <a:avLst/>
            </a:prstGeom>
          </p:spPr>
        </p:pic>
        <p:pic>
          <p:nvPicPr>
            <p:cNvPr id="7" name="Picture 6" descr="city-keyword.png"/>
            <p:cNvPicPr>
              <a:picLocks noChangeAspect="1"/>
            </p:cNvPicPr>
            <p:nvPr/>
          </p:nvPicPr>
          <p:blipFill>
            <a:blip r:embed="rId4"/>
            <a:stretch>
              <a:fillRect/>
            </a:stretch>
          </p:blipFill>
          <p:spPr>
            <a:xfrm>
              <a:off x="4391416" y="2876070"/>
              <a:ext cx="1914228" cy="1435671"/>
            </a:xfrm>
            <a:prstGeom prst="rect">
              <a:avLst/>
            </a:prstGeom>
          </p:spPr>
        </p:pic>
        <p:sp>
          <p:nvSpPr>
            <p:cNvPr id="8" name="Oval 7"/>
            <p:cNvSpPr/>
            <p:nvPr/>
          </p:nvSpPr>
          <p:spPr>
            <a:xfrm>
              <a:off x="2505113" y="2867911"/>
              <a:ext cx="486357" cy="116185"/>
            </a:xfrm>
            <a:prstGeom prst="ellipse">
              <a:avLst/>
            </a:prstGeom>
            <a:noFill/>
            <a:ln>
              <a:solidFill>
                <a:srgbClr val="FF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9" name="Oval 8"/>
            <p:cNvSpPr/>
            <p:nvPr/>
          </p:nvSpPr>
          <p:spPr>
            <a:xfrm>
              <a:off x="4616942" y="2889682"/>
              <a:ext cx="486357" cy="116185"/>
            </a:xfrm>
            <a:prstGeom prst="ellipse">
              <a:avLst/>
            </a:prstGeom>
            <a:noFill/>
            <a:ln>
              <a:solidFill>
                <a:srgbClr val="FF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pic>
        <p:nvPicPr>
          <p:cNvPr id="11" name="Picture 10" descr="best-citations-by-city-map.png"/>
          <p:cNvPicPr>
            <a:picLocks noChangeAspect="1"/>
          </p:cNvPicPr>
          <p:nvPr/>
        </p:nvPicPr>
        <p:blipFill>
          <a:blip r:embed="rId5"/>
          <a:stretch>
            <a:fillRect/>
          </a:stretch>
        </p:blipFill>
        <p:spPr>
          <a:xfrm>
            <a:off x="801229" y="1663436"/>
            <a:ext cx="1558068" cy="1110936"/>
          </a:xfrm>
          <a:prstGeom prst="rect">
            <a:avLst/>
          </a:prstGeom>
        </p:spPr>
      </p:pic>
      <p:pic>
        <p:nvPicPr>
          <p:cNvPr id="13" name="Picture 12" descr="categories.png"/>
          <p:cNvPicPr>
            <a:picLocks noChangeAspect="1"/>
          </p:cNvPicPr>
          <p:nvPr/>
        </p:nvPicPr>
        <p:blipFill>
          <a:blip r:embed="rId6"/>
          <a:stretch>
            <a:fillRect/>
          </a:stretch>
        </p:blipFill>
        <p:spPr>
          <a:xfrm>
            <a:off x="2766951" y="1656602"/>
            <a:ext cx="1901533" cy="1086591"/>
          </a:xfrm>
          <a:prstGeom prst="rect">
            <a:avLst/>
          </a:prstGeom>
        </p:spPr>
      </p:pic>
      <p:sp>
        <p:nvSpPr>
          <p:cNvPr id="16" name="TextBox 15"/>
          <p:cNvSpPr txBox="1"/>
          <p:nvPr/>
        </p:nvSpPr>
        <p:spPr>
          <a:xfrm>
            <a:off x="1244679" y="3189109"/>
            <a:ext cx="6654642" cy="1200329"/>
          </a:xfrm>
          <a:prstGeom prst="rect">
            <a:avLst/>
          </a:prstGeom>
          <a:noFill/>
        </p:spPr>
        <p:txBody>
          <a:bodyPr wrap="none" rtlCol="0">
            <a:spAutoFit/>
          </a:bodyPr>
          <a:lstStyle/>
          <a:p>
            <a:pPr algn="ctr"/>
            <a:r>
              <a:rPr lang="en-US" sz="2400" dirty="0" smtClean="0"/>
              <a:t>93 x 648 x 2 = </a:t>
            </a:r>
            <a:r>
              <a:rPr lang="en-US" sz="2400" dirty="0" smtClean="0">
                <a:solidFill>
                  <a:srgbClr val="FF0000"/>
                </a:solidFill>
              </a:rPr>
              <a:t>120,528</a:t>
            </a:r>
            <a:r>
              <a:rPr lang="en-US" sz="2400" dirty="0" smtClean="0"/>
              <a:t> search result pages analyzed</a:t>
            </a:r>
            <a:br>
              <a:rPr lang="en-US" sz="2400" dirty="0" smtClean="0"/>
            </a:br>
            <a:r>
              <a:rPr lang="en-US" sz="2400" dirty="0" smtClean="0"/>
              <a:t/>
            </a:r>
            <a:br>
              <a:rPr lang="en-US" sz="2400" dirty="0" smtClean="0"/>
            </a:br>
            <a:r>
              <a:rPr lang="en-US" sz="2400" dirty="0" smtClean="0"/>
              <a:t>WOOT!</a:t>
            </a:r>
            <a:endParaRPr lang="en-US" sz="2400" dirty="0"/>
          </a:p>
        </p:txBody>
      </p:sp>
      <p:sp>
        <p:nvSpPr>
          <p:cNvPr id="17" name="TextBox 16"/>
          <p:cNvSpPr txBox="1"/>
          <p:nvPr/>
        </p:nvSpPr>
        <p:spPr>
          <a:xfrm>
            <a:off x="937098" y="1150513"/>
            <a:ext cx="1245854" cy="461665"/>
          </a:xfrm>
          <a:prstGeom prst="rect">
            <a:avLst/>
          </a:prstGeom>
          <a:noFill/>
        </p:spPr>
        <p:txBody>
          <a:bodyPr wrap="none" rtlCol="0">
            <a:spAutoFit/>
          </a:bodyPr>
          <a:lstStyle/>
          <a:p>
            <a:r>
              <a:rPr lang="en-US" sz="2400" dirty="0" smtClean="0"/>
              <a:t>93 Cities</a:t>
            </a:r>
            <a:endParaRPr lang="en-US" sz="2400" dirty="0"/>
          </a:p>
        </p:txBody>
      </p:sp>
      <p:sp>
        <p:nvSpPr>
          <p:cNvPr id="18" name="TextBox 17"/>
          <p:cNvSpPr txBox="1"/>
          <p:nvPr/>
        </p:nvSpPr>
        <p:spPr>
          <a:xfrm>
            <a:off x="2736210" y="1150513"/>
            <a:ext cx="1931363" cy="461665"/>
          </a:xfrm>
          <a:prstGeom prst="rect">
            <a:avLst/>
          </a:prstGeom>
          <a:noFill/>
        </p:spPr>
        <p:txBody>
          <a:bodyPr wrap="none" rtlCol="0">
            <a:spAutoFit/>
          </a:bodyPr>
          <a:lstStyle/>
          <a:p>
            <a:r>
              <a:rPr lang="en-US" sz="2400" dirty="0" smtClean="0"/>
              <a:t>648 Keywords</a:t>
            </a:r>
            <a:endParaRPr lang="en-US" sz="2400" dirty="0"/>
          </a:p>
        </p:txBody>
      </p:sp>
      <p:sp>
        <p:nvSpPr>
          <p:cNvPr id="19" name="TextBox 18"/>
          <p:cNvSpPr txBox="1"/>
          <p:nvPr/>
        </p:nvSpPr>
        <p:spPr>
          <a:xfrm>
            <a:off x="5984130" y="1150513"/>
            <a:ext cx="1653851" cy="461665"/>
          </a:xfrm>
          <a:prstGeom prst="rect">
            <a:avLst/>
          </a:prstGeom>
          <a:noFill/>
        </p:spPr>
        <p:txBody>
          <a:bodyPr wrap="none" rtlCol="0">
            <a:spAutoFit/>
          </a:bodyPr>
          <a:lstStyle/>
          <a:p>
            <a:r>
              <a:rPr lang="en-US" sz="2400" dirty="0" smtClean="0"/>
              <a:t>2 Variations</a:t>
            </a:r>
            <a:endParaRPr lang="en-US" sz="24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476619" y="588413"/>
            <a:ext cx="4190763" cy="461665"/>
          </a:xfrm>
          <a:prstGeom prst="rect">
            <a:avLst/>
          </a:prstGeom>
          <a:noFill/>
        </p:spPr>
        <p:txBody>
          <a:bodyPr wrap="none" rtlCol="0">
            <a:spAutoFit/>
          </a:bodyPr>
          <a:lstStyle/>
          <a:p>
            <a:r>
              <a:rPr lang="en-US" sz="2400" dirty="0" smtClean="0"/>
              <a:t>The “Best” Citations in Each City</a:t>
            </a:r>
            <a:endParaRPr lang="en-US" sz="2400" dirty="0"/>
          </a:p>
        </p:txBody>
      </p:sp>
      <p:sp>
        <p:nvSpPr>
          <p:cNvPr id="6" name="TextBox 5"/>
          <p:cNvSpPr txBox="1"/>
          <p:nvPr/>
        </p:nvSpPr>
        <p:spPr>
          <a:xfrm>
            <a:off x="144149" y="1104198"/>
            <a:ext cx="8565871" cy="646331"/>
          </a:xfrm>
          <a:prstGeom prst="rect">
            <a:avLst/>
          </a:prstGeom>
          <a:noFill/>
        </p:spPr>
        <p:txBody>
          <a:bodyPr wrap="none" rtlCol="0">
            <a:spAutoFit/>
          </a:bodyPr>
          <a:lstStyle/>
          <a:p>
            <a:pPr algn="ctr"/>
            <a:r>
              <a:rPr lang="en-US" dirty="0" smtClean="0"/>
              <a:t>Query all the domains found in searches within that city across all the different keywords,</a:t>
            </a:r>
          </a:p>
          <a:p>
            <a:pPr algn="ctr"/>
            <a:r>
              <a:rPr lang="en-US" dirty="0" smtClean="0"/>
              <a:t>and score them based on number of occurrences combined with ranking position. </a:t>
            </a:r>
            <a:endParaRPr lang="en-US" dirty="0"/>
          </a:p>
        </p:txBody>
      </p:sp>
      <p:pic>
        <p:nvPicPr>
          <p:cNvPr id="7" name="Picture 6" descr="lawyers-seattle.png"/>
          <p:cNvPicPr>
            <a:picLocks noChangeAspect="1"/>
          </p:cNvPicPr>
          <p:nvPr/>
        </p:nvPicPr>
        <p:blipFill>
          <a:blip r:embed="rId3"/>
          <a:stretch>
            <a:fillRect/>
          </a:stretch>
        </p:blipFill>
        <p:spPr>
          <a:xfrm>
            <a:off x="225630" y="2448525"/>
            <a:ext cx="2890346" cy="1440657"/>
          </a:xfrm>
          <a:prstGeom prst="rect">
            <a:avLst/>
          </a:prstGeom>
        </p:spPr>
      </p:pic>
      <p:pic>
        <p:nvPicPr>
          <p:cNvPr id="8" name="Picture 7" descr="seattle-attorneys.png"/>
          <p:cNvPicPr>
            <a:picLocks noChangeAspect="1"/>
          </p:cNvPicPr>
          <p:nvPr/>
        </p:nvPicPr>
        <p:blipFill>
          <a:blip r:embed="rId4"/>
          <a:srcRect r="27592" b="-5045"/>
          <a:stretch>
            <a:fillRect/>
          </a:stretch>
        </p:blipFill>
        <p:spPr>
          <a:xfrm>
            <a:off x="1502229" y="2178530"/>
            <a:ext cx="2571007" cy="1859094"/>
          </a:xfrm>
          <a:prstGeom prst="rect">
            <a:avLst/>
          </a:prstGeom>
        </p:spPr>
      </p:pic>
      <p:pic>
        <p:nvPicPr>
          <p:cNvPr id="9" name="Picture 8" descr="seattle-criminal-lawyers.png"/>
          <p:cNvPicPr>
            <a:picLocks noChangeAspect="1"/>
          </p:cNvPicPr>
          <p:nvPr/>
        </p:nvPicPr>
        <p:blipFill>
          <a:blip r:embed="rId5"/>
          <a:srcRect r="29237" b="-8220"/>
          <a:stretch>
            <a:fillRect/>
          </a:stretch>
        </p:blipFill>
        <p:spPr>
          <a:xfrm>
            <a:off x="788376" y="3408232"/>
            <a:ext cx="1853884" cy="1413163"/>
          </a:xfrm>
          <a:prstGeom prst="rect">
            <a:avLst/>
          </a:prstGeom>
        </p:spPr>
      </p:pic>
      <p:sp>
        <p:nvSpPr>
          <p:cNvPr id="10" name="Rectangle 9"/>
          <p:cNvSpPr/>
          <p:nvPr/>
        </p:nvSpPr>
        <p:spPr>
          <a:xfrm>
            <a:off x="3301340" y="3801131"/>
            <a:ext cx="1981200" cy="381000"/>
          </a:xfrm>
          <a:prstGeom prst="rect">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400" dirty="0" smtClean="0"/>
              <a:t>seattle.citysearch.com</a:t>
            </a:r>
            <a:endParaRPr lang="en-US" sz="1400" dirty="0"/>
          </a:p>
        </p:txBody>
      </p:sp>
      <p:pic>
        <p:nvPicPr>
          <p:cNvPr id="17" name="Picture 16" descr="seattle-criminal-lawyers.png"/>
          <p:cNvPicPr>
            <a:picLocks noChangeAspect="1"/>
          </p:cNvPicPr>
          <p:nvPr/>
        </p:nvPicPr>
        <p:blipFill>
          <a:blip r:embed="rId5"/>
          <a:srcRect r="55502" b="-1497"/>
          <a:stretch>
            <a:fillRect/>
          </a:stretch>
        </p:blipFill>
        <p:spPr>
          <a:xfrm>
            <a:off x="5337958" y="2169012"/>
            <a:ext cx="2286001" cy="2598939"/>
          </a:xfrm>
          <a:prstGeom prst="rect">
            <a:avLst/>
          </a:prstGeom>
        </p:spPr>
      </p:pic>
      <p:sp>
        <p:nvSpPr>
          <p:cNvPr id="18" name="TextBox 17"/>
          <p:cNvSpPr txBox="1"/>
          <p:nvPr/>
        </p:nvSpPr>
        <p:spPr>
          <a:xfrm>
            <a:off x="7523018" y="2588828"/>
            <a:ext cx="1343638" cy="246221"/>
          </a:xfrm>
          <a:prstGeom prst="rect">
            <a:avLst/>
          </a:prstGeom>
          <a:noFill/>
        </p:spPr>
        <p:txBody>
          <a:bodyPr wrap="none" rtlCol="0">
            <a:spAutoFit/>
          </a:bodyPr>
          <a:lstStyle/>
          <a:p>
            <a:r>
              <a:rPr lang="en-US" sz="1000" dirty="0" smtClean="0"/>
              <a:t>#1 ranking: 100 points</a:t>
            </a:r>
            <a:endParaRPr lang="en-US" sz="1000" dirty="0"/>
          </a:p>
        </p:txBody>
      </p:sp>
      <p:sp>
        <p:nvSpPr>
          <p:cNvPr id="19" name="TextBox 18"/>
          <p:cNvSpPr txBox="1"/>
          <p:nvPr/>
        </p:nvSpPr>
        <p:spPr>
          <a:xfrm>
            <a:off x="7523018" y="2867898"/>
            <a:ext cx="1277914" cy="246221"/>
          </a:xfrm>
          <a:prstGeom prst="rect">
            <a:avLst/>
          </a:prstGeom>
          <a:noFill/>
        </p:spPr>
        <p:txBody>
          <a:bodyPr wrap="none" rtlCol="0">
            <a:spAutoFit/>
          </a:bodyPr>
          <a:lstStyle/>
          <a:p>
            <a:r>
              <a:rPr lang="en-US" sz="1000" dirty="0" smtClean="0"/>
              <a:t>#2 ranking: 99 points</a:t>
            </a:r>
            <a:endParaRPr lang="en-US" sz="1000" dirty="0"/>
          </a:p>
        </p:txBody>
      </p:sp>
      <p:sp>
        <p:nvSpPr>
          <p:cNvPr id="20" name="TextBox 19"/>
          <p:cNvSpPr txBox="1"/>
          <p:nvPr/>
        </p:nvSpPr>
        <p:spPr>
          <a:xfrm>
            <a:off x="7523018" y="3146968"/>
            <a:ext cx="1277914" cy="246221"/>
          </a:xfrm>
          <a:prstGeom prst="rect">
            <a:avLst/>
          </a:prstGeom>
          <a:noFill/>
        </p:spPr>
        <p:txBody>
          <a:bodyPr wrap="none" rtlCol="0">
            <a:spAutoFit/>
          </a:bodyPr>
          <a:lstStyle/>
          <a:p>
            <a:r>
              <a:rPr lang="en-US" sz="1000" dirty="0" smtClean="0"/>
              <a:t>#3 ranking: 98 points</a:t>
            </a:r>
            <a:endParaRPr lang="en-US" sz="1000" dirty="0"/>
          </a:p>
        </p:txBody>
      </p:sp>
      <p:sp>
        <p:nvSpPr>
          <p:cNvPr id="21" name="TextBox 20"/>
          <p:cNvSpPr txBox="1"/>
          <p:nvPr/>
        </p:nvSpPr>
        <p:spPr>
          <a:xfrm>
            <a:off x="7523018" y="3431974"/>
            <a:ext cx="1277914" cy="246221"/>
          </a:xfrm>
          <a:prstGeom prst="rect">
            <a:avLst/>
          </a:prstGeom>
          <a:noFill/>
        </p:spPr>
        <p:txBody>
          <a:bodyPr wrap="none" rtlCol="0">
            <a:spAutoFit/>
          </a:bodyPr>
          <a:lstStyle/>
          <a:p>
            <a:r>
              <a:rPr lang="en-US" sz="1000" dirty="0" smtClean="0"/>
              <a:t>#4 ranking: 97 points</a:t>
            </a:r>
            <a:endParaRPr lang="en-US" sz="1000" dirty="0"/>
          </a:p>
        </p:txBody>
      </p:sp>
      <p:sp>
        <p:nvSpPr>
          <p:cNvPr id="22" name="TextBox 21"/>
          <p:cNvSpPr txBox="1"/>
          <p:nvPr/>
        </p:nvSpPr>
        <p:spPr>
          <a:xfrm>
            <a:off x="7523018" y="3699169"/>
            <a:ext cx="377026" cy="246221"/>
          </a:xfrm>
          <a:prstGeom prst="rect">
            <a:avLst/>
          </a:prstGeom>
          <a:noFill/>
        </p:spPr>
        <p:txBody>
          <a:bodyPr wrap="none" rtlCol="0">
            <a:spAutoFit/>
          </a:bodyPr>
          <a:lstStyle/>
          <a:p>
            <a:r>
              <a:rPr lang="en-US" sz="1000" dirty="0" smtClean="0"/>
              <a:t>Etc.</a:t>
            </a:r>
            <a:endParaRPr lang="en-US" sz="1000" dirty="0"/>
          </a:p>
        </p:txBody>
      </p:sp>
      <p:cxnSp>
        <p:nvCxnSpPr>
          <p:cNvPr id="24" name="Straight Arrow Connector 23"/>
          <p:cNvCxnSpPr>
            <a:stCxn id="10" idx="1"/>
          </p:cNvCxnSpPr>
          <p:nvPr/>
        </p:nvCxnSpPr>
        <p:spPr>
          <a:xfrm flipH="1" flipV="1">
            <a:off x="2535382" y="2576953"/>
            <a:ext cx="765958" cy="1414678"/>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H="1" flipV="1">
            <a:off x="1211283" y="3034153"/>
            <a:ext cx="2072244" cy="973776"/>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H="1" flipV="1">
            <a:off x="1686296" y="3853550"/>
            <a:ext cx="1579418" cy="190005"/>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1264731" y="1733798"/>
            <a:ext cx="1351845" cy="369332"/>
          </a:xfrm>
          <a:prstGeom prst="rect">
            <a:avLst/>
          </a:prstGeom>
          <a:noFill/>
        </p:spPr>
        <p:txBody>
          <a:bodyPr wrap="none" rtlCol="0">
            <a:spAutoFit/>
          </a:bodyPr>
          <a:lstStyle/>
          <a:p>
            <a:r>
              <a:rPr lang="en-US" u="sng" dirty="0" smtClean="0"/>
              <a:t>Occurrences</a:t>
            </a:r>
            <a:endParaRPr lang="en-US" u="sng" dirty="0"/>
          </a:p>
        </p:txBody>
      </p:sp>
      <p:sp>
        <p:nvSpPr>
          <p:cNvPr id="30" name="TextBox 29"/>
          <p:cNvSpPr txBox="1"/>
          <p:nvPr/>
        </p:nvSpPr>
        <p:spPr>
          <a:xfrm>
            <a:off x="6103952" y="1733798"/>
            <a:ext cx="1019831" cy="369332"/>
          </a:xfrm>
          <a:prstGeom prst="rect">
            <a:avLst/>
          </a:prstGeom>
          <a:noFill/>
        </p:spPr>
        <p:txBody>
          <a:bodyPr wrap="none" rtlCol="0">
            <a:spAutoFit/>
          </a:bodyPr>
          <a:lstStyle/>
          <a:p>
            <a:r>
              <a:rPr lang="en-US" u="sng" dirty="0" smtClean="0"/>
              <a:t>Rankings</a:t>
            </a:r>
            <a:endParaRPr lang="en-US" u="sng"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2476619" y="588413"/>
            <a:ext cx="4828309" cy="461665"/>
          </a:xfrm>
          <a:prstGeom prst="rect">
            <a:avLst/>
          </a:prstGeom>
          <a:noFill/>
        </p:spPr>
        <p:txBody>
          <a:bodyPr wrap="none" rtlCol="0">
            <a:spAutoFit/>
          </a:bodyPr>
          <a:lstStyle/>
          <a:p>
            <a:r>
              <a:rPr lang="en-US" sz="2400" dirty="0" smtClean="0"/>
              <a:t>The “Best” Citations in Each Category</a:t>
            </a:r>
            <a:endParaRPr lang="en-US" sz="2400" dirty="0"/>
          </a:p>
        </p:txBody>
      </p:sp>
      <p:sp>
        <p:nvSpPr>
          <p:cNvPr id="6" name="TextBox 5"/>
          <p:cNvSpPr txBox="1"/>
          <p:nvPr/>
        </p:nvSpPr>
        <p:spPr>
          <a:xfrm>
            <a:off x="-4256" y="1104198"/>
            <a:ext cx="8862684" cy="646331"/>
          </a:xfrm>
          <a:prstGeom prst="rect">
            <a:avLst/>
          </a:prstGeom>
          <a:noFill/>
        </p:spPr>
        <p:txBody>
          <a:bodyPr wrap="none" rtlCol="0">
            <a:spAutoFit/>
          </a:bodyPr>
          <a:lstStyle/>
          <a:p>
            <a:pPr algn="ctr"/>
            <a:r>
              <a:rPr lang="en-US" dirty="0" smtClean="0"/>
              <a:t>Query all the domains found in searches within that keyword group across all the different</a:t>
            </a:r>
          </a:p>
          <a:p>
            <a:pPr algn="ctr"/>
            <a:r>
              <a:rPr lang="en-US" dirty="0" smtClean="0"/>
              <a:t>cities, and score them based on number of occurrences combined with ranking position. </a:t>
            </a:r>
            <a:endParaRPr lang="en-US" dirty="0"/>
          </a:p>
        </p:txBody>
      </p:sp>
      <p:pic>
        <p:nvPicPr>
          <p:cNvPr id="7" name="Picture 6" descr="lawyers-seattle.png"/>
          <p:cNvPicPr>
            <a:picLocks noChangeAspect="1"/>
          </p:cNvPicPr>
          <p:nvPr/>
        </p:nvPicPr>
        <p:blipFill>
          <a:blip r:embed="rId3"/>
          <a:stretch>
            <a:fillRect/>
          </a:stretch>
        </p:blipFill>
        <p:spPr>
          <a:xfrm>
            <a:off x="225630" y="2448525"/>
            <a:ext cx="2890346" cy="1440657"/>
          </a:xfrm>
          <a:prstGeom prst="rect">
            <a:avLst/>
          </a:prstGeom>
        </p:spPr>
      </p:pic>
      <p:pic>
        <p:nvPicPr>
          <p:cNvPr id="8" name="Picture 7" descr="seattle-attorneys.png"/>
          <p:cNvPicPr>
            <a:picLocks noChangeAspect="1"/>
          </p:cNvPicPr>
          <p:nvPr/>
        </p:nvPicPr>
        <p:blipFill>
          <a:blip r:embed="rId4"/>
          <a:srcRect r="27592" b="-5045"/>
          <a:stretch>
            <a:fillRect/>
          </a:stretch>
        </p:blipFill>
        <p:spPr>
          <a:xfrm>
            <a:off x="1502229" y="2178530"/>
            <a:ext cx="2571007" cy="1859094"/>
          </a:xfrm>
          <a:prstGeom prst="rect">
            <a:avLst/>
          </a:prstGeom>
        </p:spPr>
      </p:pic>
      <p:pic>
        <p:nvPicPr>
          <p:cNvPr id="9" name="Picture 8" descr="seattle-criminal-lawyers.png"/>
          <p:cNvPicPr>
            <a:picLocks noChangeAspect="1"/>
          </p:cNvPicPr>
          <p:nvPr/>
        </p:nvPicPr>
        <p:blipFill>
          <a:blip r:embed="rId5"/>
          <a:srcRect r="29237" b="-8220"/>
          <a:stretch>
            <a:fillRect/>
          </a:stretch>
        </p:blipFill>
        <p:spPr>
          <a:xfrm>
            <a:off x="788376" y="3408232"/>
            <a:ext cx="1853884" cy="1413163"/>
          </a:xfrm>
          <a:prstGeom prst="rect">
            <a:avLst/>
          </a:prstGeom>
        </p:spPr>
      </p:pic>
      <p:sp>
        <p:nvSpPr>
          <p:cNvPr id="10" name="Rectangle 9"/>
          <p:cNvSpPr/>
          <p:nvPr/>
        </p:nvSpPr>
        <p:spPr>
          <a:xfrm>
            <a:off x="3301340" y="3801131"/>
            <a:ext cx="1981200" cy="381000"/>
          </a:xfrm>
          <a:prstGeom prst="rect">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400" dirty="0" smtClean="0"/>
              <a:t>findlaw.com</a:t>
            </a:r>
            <a:endParaRPr lang="en-US" sz="1400" dirty="0"/>
          </a:p>
        </p:txBody>
      </p:sp>
      <p:pic>
        <p:nvPicPr>
          <p:cNvPr id="17" name="Picture 16" descr="seattle-criminal-lawyers.png"/>
          <p:cNvPicPr>
            <a:picLocks noChangeAspect="1"/>
          </p:cNvPicPr>
          <p:nvPr/>
        </p:nvPicPr>
        <p:blipFill>
          <a:blip r:embed="rId5"/>
          <a:srcRect r="55502" b="-1497"/>
          <a:stretch>
            <a:fillRect/>
          </a:stretch>
        </p:blipFill>
        <p:spPr>
          <a:xfrm>
            <a:off x="5337958" y="2169012"/>
            <a:ext cx="2286001" cy="2598939"/>
          </a:xfrm>
          <a:prstGeom prst="rect">
            <a:avLst/>
          </a:prstGeom>
        </p:spPr>
      </p:pic>
      <p:sp>
        <p:nvSpPr>
          <p:cNvPr id="18" name="TextBox 17"/>
          <p:cNvSpPr txBox="1"/>
          <p:nvPr/>
        </p:nvSpPr>
        <p:spPr>
          <a:xfrm>
            <a:off x="7523018" y="2588828"/>
            <a:ext cx="1343638" cy="246221"/>
          </a:xfrm>
          <a:prstGeom prst="rect">
            <a:avLst/>
          </a:prstGeom>
          <a:noFill/>
        </p:spPr>
        <p:txBody>
          <a:bodyPr wrap="none" rtlCol="0">
            <a:spAutoFit/>
          </a:bodyPr>
          <a:lstStyle/>
          <a:p>
            <a:r>
              <a:rPr lang="en-US" sz="1000" dirty="0" smtClean="0"/>
              <a:t>#1 ranking: 100 points</a:t>
            </a:r>
            <a:endParaRPr lang="en-US" sz="1000" dirty="0"/>
          </a:p>
        </p:txBody>
      </p:sp>
      <p:sp>
        <p:nvSpPr>
          <p:cNvPr id="19" name="TextBox 18"/>
          <p:cNvSpPr txBox="1"/>
          <p:nvPr/>
        </p:nvSpPr>
        <p:spPr>
          <a:xfrm>
            <a:off x="7523018" y="2867898"/>
            <a:ext cx="1277914" cy="246221"/>
          </a:xfrm>
          <a:prstGeom prst="rect">
            <a:avLst/>
          </a:prstGeom>
          <a:noFill/>
        </p:spPr>
        <p:txBody>
          <a:bodyPr wrap="none" rtlCol="0">
            <a:spAutoFit/>
          </a:bodyPr>
          <a:lstStyle/>
          <a:p>
            <a:r>
              <a:rPr lang="en-US" sz="1000" dirty="0" smtClean="0"/>
              <a:t>#2 ranking: 99 points</a:t>
            </a:r>
            <a:endParaRPr lang="en-US" sz="1000" dirty="0"/>
          </a:p>
        </p:txBody>
      </p:sp>
      <p:sp>
        <p:nvSpPr>
          <p:cNvPr id="20" name="TextBox 19"/>
          <p:cNvSpPr txBox="1"/>
          <p:nvPr/>
        </p:nvSpPr>
        <p:spPr>
          <a:xfrm>
            <a:off x="7523018" y="3146968"/>
            <a:ext cx="1277914" cy="246221"/>
          </a:xfrm>
          <a:prstGeom prst="rect">
            <a:avLst/>
          </a:prstGeom>
          <a:noFill/>
        </p:spPr>
        <p:txBody>
          <a:bodyPr wrap="none" rtlCol="0">
            <a:spAutoFit/>
          </a:bodyPr>
          <a:lstStyle/>
          <a:p>
            <a:r>
              <a:rPr lang="en-US" sz="1000" dirty="0" smtClean="0"/>
              <a:t>#3 ranking: 98 points</a:t>
            </a:r>
            <a:endParaRPr lang="en-US" sz="1000" dirty="0"/>
          </a:p>
        </p:txBody>
      </p:sp>
      <p:sp>
        <p:nvSpPr>
          <p:cNvPr id="21" name="TextBox 20"/>
          <p:cNvSpPr txBox="1"/>
          <p:nvPr/>
        </p:nvSpPr>
        <p:spPr>
          <a:xfrm>
            <a:off x="7523018" y="3431974"/>
            <a:ext cx="1277914" cy="246221"/>
          </a:xfrm>
          <a:prstGeom prst="rect">
            <a:avLst/>
          </a:prstGeom>
          <a:noFill/>
        </p:spPr>
        <p:txBody>
          <a:bodyPr wrap="none" rtlCol="0">
            <a:spAutoFit/>
          </a:bodyPr>
          <a:lstStyle/>
          <a:p>
            <a:r>
              <a:rPr lang="en-US" sz="1000" dirty="0" smtClean="0"/>
              <a:t>#4 ranking: 97 points</a:t>
            </a:r>
            <a:endParaRPr lang="en-US" sz="1000" dirty="0"/>
          </a:p>
        </p:txBody>
      </p:sp>
      <p:sp>
        <p:nvSpPr>
          <p:cNvPr id="22" name="TextBox 21"/>
          <p:cNvSpPr txBox="1"/>
          <p:nvPr/>
        </p:nvSpPr>
        <p:spPr>
          <a:xfrm>
            <a:off x="7523018" y="3699169"/>
            <a:ext cx="377026" cy="246221"/>
          </a:xfrm>
          <a:prstGeom prst="rect">
            <a:avLst/>
          </a:prstGeom>
          <a:noFill/>
        </p:spPr>
        <p:txBody>
          <a:bodyPr wrap="none" rtlCol="0">
            <a:spAutoFit/>
          </a:bodyPr>
          <a:lstStyle/>
          <a:p>
            <a:r>
              <a:rPr lang="en-US" sz="1000" dirty="0" smtClean="0"/>
              <a:t>Etc.</a:t>
            </a:r>
            <a:endParaRPr lang="en-US" sz="1000" dirty="0"/>
          </a:p>
        </p:txBody>
      </p:sp>
      <p:cxnSp>
        <p:nvCxnSpPr>
          <p:cNvPr id="24" name="Straight Arrow Connector 23"/>
          <p:cNvCxnSpPr>
            <a:stCxn id="10" idx="1"/>
          </p:cNvCxnSpPr>
          <p:nvPr/>
        </p:nvCxnSpPr>
        <p:spPr>
          <a:xfrm flipH="1" flipV="1">
            <a:off x="2535382" y="2576953"/>
            <a:ext cx="765958" cy="1414678"/>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H="1" flipV="1">
            <a:off x="1211283" y="3034153"/>
            <a:ext cx="2072244" cy="973776"/>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H="1" flipV="1">
            <a:off x="1686296" y="3853550"/>
            <a:ext cx="1579418" cy="190005"/>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29" name="TextBox 28"/>
          <p:cNvSpPr txBox="1"/>
          <p:nvPr/>
        </p:nvSpPr>
        <p:spPr>
          <a:xfrm>
            <a:off x="1264731" y="1733798"/>
            <a:ext cx="1351845" cy="369332"/>
          </a:xfrm>
          <a:prstGeom prst="rect">
            <a:avLst/>
          </a:prstGeom>
          <a:noFill/>
        </p:spPr>
        <p:txBody>
          <a:bodyPr wrap="none" rtlCol="0">
            <a:spAutoFit/>
          </a:bodyPr>
          <a:lstStyle/>
          <a:p>
            <a:r>
              <a:rPr lang="en-US" u="sng" dirty="0" smtClean="0"/>
              <a:t>Occurrences</a:t>
            </a:r>
            <a:endParaRPr lang="en-US" u="sng" dirty="0"/>
          </a:p>
        </p:txBody>
      </p:sp>
      <p:sp>
        <p:nvSpPr>
          <p:cNvPr id="30" name="TextBox 29"/>
          <p:cNvSpPr txBox="1"/>
          <p:nvPr/>
        </p:nvSpPr>
        <p:spPr>
          <a:xfrm>
            <a:off x="6103952" y="1733798"/>
            <a:ext cx="1019831" cy="369332"/>
          </a:xfrm>
          <a:prstGeom prst="rect">
            <a:avLst/>
          </a:prstGeom>
          <a:noFill/>
        </p:spPr>
        <p:txBody>
          <a:bodyPr wrap="none" rtlCol="0">
            <a:spAutoFit/>
          </a:bodyPr>
          <a:lstStyle/>
          <a:p>
            <a:r>
              <a:rPr lang="en-US" u="sng" dirty="0" smtClean="0"/>
              <a:t>Rankings</a:t>
            </a:r>
            <a:endParaRPr lang="en-US" u="sng"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best-citations-by-city.png"/>
          <p:cNvPicPr>
            <a:picLocks noChangeAspect="1"/>
          </p:cNvPicPr>
          <p:nvPr/>
        </p:nvPicPr>
        <p:blipFill>
          <a:blip r:embed="rId3"/>
          <a:stretch>
            <a:fillRect/>
          </a:stretch>
        </p:blipFill>
        <p:spPr>
          <a:xfrm>
            <a:off x="1442852" y="1116728"/>
            <a:ext cx="6064086" cy="3593323"/>
          </a:xfrm>
          <a:prstGeom prst="rect">
            <a:avLst/>
          </a:prstGeom>
        </p:spPr>
      </p:pic>
      <p:sp>
        <p:nvSpPr>
          <p:cNvPr id="3" name="TextBox 2"/>
          <p:cNvSpPr txBox="1"/>
          <p:nvPr/>
        </p:nvSpPr>
        <p:spPr>
          <a:xfrm>
            <a:off x="2042398" y="588413"/>
            <a:ext cx="5059205" cy="461665"/>
          </a:xfrm>
          <a:prstGeom prst="rect">
            <a:avLst/>
          </a:prstGeom>
          <a:noFill/>
        </p:spPr>
        <p:txBody>
          <a:bodyPr wrap="none" rtlCol="0">
            <a:spAutoFit/>
          </a:bodyPr>
          <a:lstStyle/>
          <a:p>
            <a:r>
              <a:rPr lang="en-US" sz="2400" dirty="0" smtClean="0"/>
              <a:t>On getlisted.org: http://bit.ly/MxLpWG</a:t>
            </a:r>
            <a:endParaRPr lang="en-US" sz="24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042398" y="588413"/>
            <a:ext cx="5059205" cy="461665"/>
          </a:xfrm>
          <a:prstGeom prst="rect">
            <a:avLst/>
          </a:prstGeom>
          <a:noFill/>
        </p:spPr>
        <p:txBody>
          <a:bodyPr wrap="none" rtlCol="0">
            <a:spAutoFit/>
          </a:bodyPr>
          <a:lstStyle/>
          <a:p>
            <a:r>
              <a:rPr lang="en-US" sz="2400" dirty="0" smtClean="0"/>
              <a:t>On getlisted.org: http://bit.ly/MxLpWG</a:t>
            </a:r>
            <a:endParaRPr lang="en-US" sz="2400" dirty="0"/>
          </a:p>
        </p:txBody>
      </p:sp>
      <p:pic>
        <p:nvPicPr>
          <p:cNvPr id="4" name="Picture 3" descr="interesting.png"/>
          <p:cNvPicPr>
            <a:picLocks noChangeAspect="1"/>
          </p:cNvPicPr>
          <p:nvPr/>
        </p:nvPicPr>
        <p:blipFill>
          <a:blip r:embed="rId3"/>
          <a:stretch>
            <a:fillRect/>
          </a:stretch>
        </p:blipFill>
        <p:spPr>
          <a:xfrm>
            <a:off x="676893" y="1366507"/>
            <a:ext cx="7879278" cy="2744063"/>
          </a:xfrm>
          <a:prstGeom prst="rect">
            <a:avLst/>
          </a:prstGeom>
        </p:spPr>
      </p:pic>
      <p:sp>
        <p:nvSpPr>
          <p:cNvPr id="5" name="Oval 4"/>
          <p:cNvSpPr/>
          <p:nvPr/>
        </p:nvSpPr>
        <p:spPr>
          <a:xfrm>
            <a:off x="6715495" y="2351318"/>
            <a:ext cx="1389413" cy="207816"/>
          </a:xfrm>
          <a:prstGeom prst="ellipse">
            <a:avLst/>
          </a:prstGeom>
          <a:noFill/>
          <a:ln>
            <a:solidFill>
              <a:srgbClr val="FF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042398" y="588413"/>
            <a:ext cx="4767587" cy="461665"/>
          </a:xfrm>
          <a:prstGeom prst="rect">
            <a:avLst/>
          </a:prstGeom>
          <a:noFill/>
        </p:spPr>
        <p:txBody>
          <a:bodyPr wrap="none" rtlCol="0">
            <a:spAutoFit/>
          </a:bodyPr>
          <a:lstStyle/>
          <a:p>
            <a:r>
              <a:rPr lang="en-US" sz="2400" dirty="0" smtClean="0"/>
              <a:t>On getlisted.org: http://bit.ly/PifFWz</a:t>
            </a:r>
            <a:endParaRPr lang="en-US" sz="2400" dirty="0"/>
          </a:p>
        </p:txBody>
      </p:sp>
      <p:pic>
        <p:nvPicPr>
          <p:cNvPr id="4" name="Picture 3" descr="best-citations-by-category.png"/>
          <p:cNvPicPr>
            <a:picLocks noChangeAspect="1"/>
          </p:cNvPicPr>
          <p:nvPr/>
        </p:nvPicPr>
        <p:blipFill>
          <a:blip r:embed="rId3"/>
          <a:stretch>
            <a:fillRect/>
          </a:stretch>
        </p:blipFill>
        <p:spPr>
          <a:xfrm>
            <a:off x="1533401" y="1076521"/>
            <a:ext cx="6077198" cy="3859161"/>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2042398" y="588413"/>
            <a:ext cx="4767587" cy="461665"/>
          </a:xfrm>
          <a:prstGeom prst="rect">
            <a:avLst/>
          </a:prstGeom>
          <a:noFill/>
        </p:spPr>
        <p:txBody>
          <a:bodyPr wrap="none" rtlCol="0">
            <a:spAutoFit/>
          </a:bodyPr>
          <a:lstStyle/>
          <a:p>
            <a:r>
              <a:rPr lang="en-US" sz="2400" dirty="0" smtClean="0"/>
              <a:t>On getlisted.org: http://bit.ly/PifFWz</a:t>
            </a:r>
            <a:endParaRPr lang="en-US" sz="2400" dirty="0"/>
          </a:p>
        </p:txBody>
      </p:sp>
      <p:pic>
        <p:nvPicPr>
          <p:cNvPr id="5" name="Picture 4" descr="interesting-categories.png"/>
          <p:cNvPicPr>
            <a:picLocks noChangeAspect="1"/>
          </p:cNvPicPr>
          <p:nvPr/>
        </p:nvPicPr>
        <p:blipFill>
          <a:blip r:embed="rId3"/>
          <a:stretch>
            <a:fillRect/>
          </a:stretch>
        </p:blipFill>
        <p:spPr>
          <a:xfrm>
            <a:off x="783771" y="1364018"/>
            <a:ext cx="7576458" cy="2611370"/>
          </a:xfrm>
          <a:prstGeom prst="rect">
            <a:avLst/>
          </a:prstGeom>
        </p:spPr>
      </p:pic>
      <p:sp>
        <p:nvSpPr>
          <p:cNvPr id="6" name="Oval 5"/>
          <p:cNvSpPr/>
          <p:nvPr/>
        </p:nvSpPr>
        <p:spPr>
          <a:xfrm>
            <a:off x="6644243" y="3135090"/>
            <a:ext cx="1389413" cy="207816"/>
          </a:xfrm>
          <a:prstGeom prst="ellipse">
            <a:avLst/>
          </a:prstGeom>
          <a:noFill/>
          <a:ln>
            <a:solidFill>
              <a:srgbClr val="FF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7" name="Oval 6"/>
          <p:cNvSpPr/>
          <p:nvPr/>
        </p:nvSpPr>
        <p:spPr>
          <a:xfrm>
            <a:off x="2772887" y="3479474"/>
            <a:ext cx="1389413" cy="207816"/>
          </a:xfrm>
          <a:prstGeom prst="ellipse">
            <a:avLst/>
          </a:prstGeom>
          <a:noFill/>
          <a:ln>
            <a:solidFill>
              <a:srgbClr val="FF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8" name="Oval 7"/>
          <p:cNvSpPr/>
          <p:nvPr/>
        </p:nvSpPr>
        <p:spPr>
          <a:xfrm>
            <a:off x="6559136" y="2456217"/>
            <a:ext cx="1706090" cy="207816"/>
          </a:xfrm>
          <a:prstGeom prst="ellipse">
            <a:avLst/>
          </a:prstGeom>
          <a:noFill/>
          <a:ln>
            <a:solidFill>
              <a:srgbClr val="FF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1432936" y="588413"/>
            <a:ext cx="6278129" cy="461665"/>
          </a:xfrm>
          <a:prstGeom prst="rect">
            <a:avLst/>
          </a:prstGeom>
          <a:noFill/>
        </p:spPr>
        <p:txBody>
          <a:bodyPr wrap="none" rtlCol="0">
            <a:spAutoFit/>
          </a:bodyPr>
          <a:lstStyle/>
          <a:p>
            <a:r>
              <a:rPr lang="en-US" sz="2400" dirty="0" smtClean="0"/>
              <a:t>In the Local Citation Finder: http://bit.ly/LYwman</a:t>
            </a:r>
            <a:endParaRPr lang="en-US" sz="2400" dirty="0"/>
          </a:p>
        </p:txBody>
      </p:sp>
      <p:pic>
        <p:nvPicPr>
          <p:cNvPr id="5" name="Picture 4" descr="lcf-data2.png"/>
          <p:cNvPicPr>
            <a:picLocks noChangeAspect="1"/>
          </p:cNvPicPr>
          <p:nvPr/>
        </p:nvPicPr>
        <p:blipFill>
          <a:blip r:embed="rId3"/>
          <a:stretch>
            <a:fillRect/>
          </a:stretch>
        </p:blipFill>
        <p:spPr>
          <a:xfrm>
            <a:off x="2077144" y="1160751"/>
            <a:ext cx="4989713" cy="626486"/>
          </a:xfrm>
          <a:prstGeom prst="rect">
            <a:avLst/>
          </a:prstGeom>
        </p:spPr>
      </p:pic>
      <p:pic>
        <p:nvPicPr>
          <p:cNvPr id="6" name="Picture 5" descr="lcf-data.png"/>
          <p:cNvPicPr>
            <a:picLocks noChangeAspect="1"/>
          </p:cNvPicPr>
          <p:nvPr/>
        </p:nvPicPr>
        <p:blipFill>
          <a:blip r:embed="rId4"/>
          <a:stretch>
            <a:fillRect/>
          </a:stretch>
        </p:blipFill>
        <p:spPr>
          <a:xfrm>
            <a:off x="2116777" y="1797026"/>
            <a:ext cx="4910446" cy="3110141"/>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citation-data-for-everyone.png"/>
          <p:cNvPicPr>
            <a:picLocks noChangeAspect="1"/>
          </p:cNvPicPr>
          <p:nvPr/>
        </p:nvPicPr>
        <p:blipFill>
          <a:blip r:embed="rId4"/>
          <a:stretch>
            <a:fillRect/>
          </a:stretch>
        </p:blipFill>
        <p:spPr>
          <a:xfrm>
            <a:off x="0" y="387901"/>
            <a:ext cx="9144000" cy="4557713"/>
          </a:xfrm>
          <a:prstGeom prst="rect">
            <a:avLst/>
          </a:prstGeom>
        </p:spPr>
      </p:pic>
      <p:sp>
        <p:nvSpPr>
          <p:cNvPr id="3" name="TextBox 2"/>
          <p:cNvSpPr txBox="1"/>
          <p:nvPr/>
        </p:nvSpPr>
        <p:spPr>
          <a:xfrm>
            <a:off x="2684275" y="469659"/>
            <a:ext cx="3689280" cy="461665"/>
          </a:xfrm>
          <a:prstGeom prst="rect">
            <a:avLst/>
          </a:prstGeom>
          <a:noFill/>
        </p:spPr>
        <p:txBody>
          <a:bodyPr wrap="none" rtlCol="0">
            <a:spAutoFit/>
          </a:bodyPr>
          <a:lstStyle/>
          <a:p>
            <a:r>
              <a:rPr lang="en-US" sz="2400" b="1" dirty="0" smtClean="0">
                <a:solidFill>
                  <a:srgbClr val="FF0000"/>
                </a:solidFill>
              </a:rPr>
              <a:t>Citation Data For Everyone!</a:t>
            </a:r>
            <a:endParaRPr lang="en-US" sz="2400" b="1"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mozcon-ppt-bg-blank-2-smallerLogo-01.png"/>
          <p:cNvPicPr>
            <a:picLocks noChangeAspect="1"/>
          </p:cNvPicPr>
          <p:nvPr/>
        </p:nvPicPr>
        <p:blipFill>
          <a:blip r:embed="rId3"/>
          <a:srcRect l="-1596" t="24789"/>
          <a:stretch>
            <a:fillRect/>
          </a:stretch>
        </p:blipFill>
        <p:spPr>
          <a:xfrm>
            <a:off x="-219456" y="400631"/>
            <a:ext cx="9420671" cy="4555613"/>
          </a:xfrm>
          <a:prstGeom prst="rect">
            <a:avLst/>
          </a:prstGeom>
        </p:spPr>
      </p:pic>
      <p:sp>
        <p:nvSpPr>
          <p:cNvPr id="2" name="TextBox 1"/>
          <p:cNvSpPr txBox="1"/>
          <p:nvPr/>
        </p:nvSpPr>
        <p:spPr>
          <a:xfrm>
            <a:off x="2553531" y="1232402"/>
            <a:ext cx="4235455" cy="1938992"/>
          </a:xfrm>
          <a:prstGeom prst="rect">
            <a:avLst/>
          </a:prstGeom>
          <a:noFill/>
        </p:spPr>
        <p:txBody>
          <a:bodyPr wrap="none" rtlCol="0">
            <a:spAutoFit/>
          </a:bodyPr>
          <a:lstStyle/>
          <a:p>
            <a:r>
              <a:rPr lang="en-US" sz="4000" dirty="0" smtClean="0"/>
              <a:t>What is a citation?</a:t>
            </a:r>
          </a:p>
          <a:p>
            <a:endParaRPr lang="en-US" sz="4000" dirty="0" smtClean="0"/>
          </a:p>
          <a:p>
            <a:r>
              <a:rPr lang="en-US" sz="4000" dirty="0" smtClean="0">
                <a:hlinkClick r:id="rId4"/>
              </a:rPr>
              <a:t>http://bit.ly/qYJf4x</a:t>
            </a:r>
            <a:r>
              <a:rPr lang="en-US" sz="4000" dirty="0" smtClean="0"/>
              <a:t> </a:t>
            </a:r>
            <a:endParaRPr lang="en-US" sz="4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citation-data-for-everyone.png"/>
          <p:cNvPicPr>
            <a:picLocks noChangeAspect="1"/>
          </p:cNvPicPr>
          <p:nvPr/>
        </p:nvPicPr>
        <p:blipFill>
          <a:blip r:embed="rId4"/>
          <a:stretch>
            <a:fillRect/>
          </a:stretch>
        </p:blipFill>
        <p:spPr>
          <a:xfrm>
            <a:off x="0" y="387901"/>
            <a:ext cx="9144000" cy="4557713"/>
          </a:xfrm>
          <a:prstGeom prst="rect">
            <a:avLst/>
          </a:prstGeom>
        </p:spPr>
      </p:pic>
      <p:sp>
        <p:nvSpPr>
          <p:cNvPr id="3" name="TextBox 2"/>
          <p:cNvSpPr txBox="1"/>
          <p:nvPr/>
        </p:nvSpPr>
        <p:spPr>
          <a:xfrm>
            <a:off x="2684275" y="469659"/>
            <a:ext cx="3689280" cy="461665"/>
          </a:xfrm>
          <a:prstGeom prst="rect">
            <a:avLst/>
          </a:prstGeom>
          <a:noFill/>
        </p:spPr>
        <p:txBody>
          <a:bodyPr wrap="none" rtlCol="0">
            <a:spAutoFit/>
          </a:bodyPr>
          <a:lstStyle/>
          <a:p>
            <a:r>
              <a:rPr lang="en-US" sz="2400" b="1" dirty="0" smtClean="0">
                <a:solidFill>
                  <a:srgbClr val="FF0000"/>
                </a:solidFill>
              </a:rPr>
              <a:t>Citation Data For Everyone!</a:t>
            </a:r>
            <a:endParaRPr lang="en-US" sz="2400" b="1" dirty="0">
              <a:solidFill>
                <a:srgbClr val="FF0000"/>
              </a:solidFill>
            </a:endParaRPr>
          </a:p>
        </p:txBody>
      </p:sp>
      <p:sp>
        <p:nvSpPr>
          <p:cNvPr id="5" name="Rectangle 4"/>
          <p:cNvSpPr/>
          <p:nvPr/>
        </p:nvSpPr>
        <p:spPr>
          <a:xfrm>
            <a:off x="1632857" y="2511631"/>
            <a:ext cx="5771408" cy="111034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Please, do NOT tweet or share this link!</a:t>
            </a:r>
            <a:endParaRPr lang="en-US" dirty="0">
              <a:solidFill>
                <a:schemeClr val="tx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3" descr="citation-data-for-everyone.png"/>
          <p:cNvPicPr>
            <a:picLocks noChangeAspect="1"/>
          </p:cNvPicPr>
          <p:nvPr/>
        </p:nvPicPr>
        <p:blipFill>
          <a:blip r:embed="rId4"/>
          <a:stretch>
            <a:fillRect/>
          </a:stretch>
        </p:blipFill>
        <p:spPr>
          <a:xfrm>
            <a:off x="0" y="387901"/>
            <a:ext cx="9144000" cy="4557713"/>
          </a:xfrm>
          <a:prstGeom prst="rect">
            <a:avLst/>
          </a:prstGeom>
        </p:spPr>
      </p:pic>
      <p:sp>
        <p:nvSpPr>
          <p:cNvPr id="3" name="TextBox 2"/>
          <p:cNvSpPr txBox="1"/>
          <p:nvPr/>
        </p:nvSpPr>
        <p:spPr>
          <a:xfrm>
            <a:off x="2684275" y="469659"/>
            <a:ext cx="3689280" cy="461665"/>
          </a:xfrm>
          <a:prstGeom prst="rect">
            <a:avLst/>
          </a:prstGeom>
          <a:noFill/>
        </p:spPr>
        <p:txBody>
          <a:bodyPr wrap="none" rtlCol="0">
            <a:spAutoFit/>
          </a:bodyPr>
          <a:lstStyle/>
          <a:p>
            <a:r>
              <a:rPr lang="en-US" sz="2400" b="1" dirty="0" smtClean="0">
                <a:solidFill>
                  <a:srgbClr val="FF0000"/>
                </a:solidFill>
              </a:rPr>
              <a:t>Citation Data For Everyone!</a:t>
            </a:r>
            <a:endParaRPr lang="en-US" sz="2400" b="1" dirty="0">
              <a:solidFill>
                <a:srgbClr val="FF0000"/>
              </a:solidFill>
            </a:endParaRPr>
          </a:p>
        </p:txBody>
      </p:sp>
      <p:sp>
        <p:nvSpPr>
          <p:cNvPr id="5" name="Rectangle 4"/>
          <p:cNvSpPr/>
          <p:nvPr/>
        </p:nvSpPr>
        <p:spPr>
          <a:xfrm>
            <a:off x="1632857" y="2511631"/>
            <a:ext cx="5771408" cy="1110343"/>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chemeClr val="tx1"/>
                </a:solidFill>
              </a:rPr>
              <a:t>Please, do NOT tweet or share this link!</a:t>
            </a:r>
          </a:p>
          <a:p>
            <a:pPr algn="ctr"/>
            <a:r>
              <a:rPr lang="en-US" sz="2800" dirty="0" smtClean="0">
                <a:solidFill>
                  <a:schemeClr val="tx1"/>
                </a:solidFill>
              </a:rPr>
              <a:t>http://bit.ly/OM1K6G</a:t>
            </a:r>
            <a:endParaRPr lang="en-US" sz="2800" dirty="0">
              <a:solidFill>
                <a:schemeClr val="tx1"/>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mozcon-ppt-bg-blank-2-smallerLogo-01.png"/>
          <p:cNvPicPr>
            <a:picLocks noChangeAspect="1"/>
          </p:cNvPicPr>
          <p:nvPr/>
        </p:nvPicPr>
        <p:blipFill>
          <a:blip r:embed="rId3"/>
          <a:srcRect l="-1596" t="24789"/>
          <a:stretch>
            <a:fillRect/>
          </a:stretch>
        </p:blipFill>
        <p:spPr>
          <a:xfrm>
            <a:off x="-219456" y="400631"/>
            <a:ext cx="9420671" cy="4555613"/>
          </a:xfrm>
          <a:prstGeom prst="rect">
            <a:avLst/>
          </a:prstGeom>
        </p:spPr>
      </p:pic>
      <p:sp>
        <p:nvSpPr>
          <p:cNvPr id="2" name="TextBox 1"/>
          <p:cNvSpPr txBox="1"/>
          <p:nvPr/>
        </p:nvSpPr>
        <p:spPr>
          <a:xfrm>
            <a:off x="1524146" y="1722507"/>
            <a:ext cx="6095708" cy="707886"/>
          </a:xfrm>
          <a:prstGeom prst="rect">
            <a:avLst/>
          </a:prstGeom>
          <a:noFill/>
        </p:spPr>
        <p:txBody>
          <a:bodyPr wrap="none" rtlCol="0">
            <a:spAutoFit/>
          </a:bodyPr>
          <a:lstStyle/>
          <a:p>
            <a:r>
              <a:rPr lang="en-US" sz="4000" dirty="0" smtClean="0"/>
              <a:t>Hyper-local Citation Building</a:t>
            </a:r>
            <a:endParaRPr lang="en-US" sz="40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24146" y="416221"/>
            <a:ext cx="6095708" cy="707886"/>
          </a:xfrm>
          <a:prstGeom prst="rect">
            <a:avLst/>
          </a:prstGeom>
          <a:noFill/>
        </p:spPr>
        <p:txBody>
          <a:bodyPr wrap="none" rtlCol="0">
            <a:spAutoFit/>
          </a:bodyPr>
          <a:lstStyle/>
          <a:p>
            <a:r>
              <a:rPr lang="en-US" sz="4000" dirty="0" smtClean="0"/>
              <a:t>Hyper-local Citation Building</a:t>
            </a:r>
            <a:endParaRPr lang="en-US" sz="4000" dirty="0"/>
          </a:p>
        </p:txBody>
      </p:sp>
      <p:sp>
        <p:nvSpPr>
          <p:cNvPr id="3" name="TextBox 2"/>
          <p:cNvSpPr txBox="1"/>
          <p:nvPr/>
        </p:nvSpPr>
        <p:spPr>
          <a:xfrm>
            <a:off x="415636" y="1145191"/>
            <a:ext cx="8277102" cy="830997"/>
          </a:xfrm>
          <a:prstGeom prst="rect">
            <a:avLst/>
          </a:prstGeom>
          <a:noFill/>
        </p:spPr>
        <p:txBody>
          <a:bodyPr wrap="square" rtlCol="0">
            <a:spAutoFit/>
          </a:bodyPr>
          <a:lstStyle/>
          <a:p>
            <a:pPr algn="ctr"/>
            <a:r>
              <a:rPr lang="en-US" sz="2400" dirty="0" smtClean="0"/>
              <a:t>A hyper-local citation is a citation from a source that is either directly related to your </a:t>
            </a:r>
            <a:r>
              <a:rPr lang="en-US" sz="2400" dirty="0" smtClean="0">
                <a:solidFill>
                  <a:srgbClr val="C00000"/>
                </a:solidFill>
              </a:rPr>
              <a:t>business category </a:t>
            </a:r>
            <a:r>
              <a:rPr lang="en-US" sz="2400" dirty="0" smtClean="0"/>
              <a:t>and/or your </a:t>
            </a:r>
            <a:r>
              <a:rPr lang="en-US" sz="2400" dirty="0" smtClean="0">
                <a:solidFill>
                  <a:srgbClr val="C00000"/>
                </a:solidFill>
              </a:rPr>
              <a:t>city/state</a:t>
            </a:r>
            <a:r>
              <a:rPr lang="en-US" sz="2400" dirty="0" smtClean="0"/>
              <a:t>.</a:t>
            </a:r>
          </a:p>
        </p:txBody>
      </p:sp>
      <p:pic>
        <p:nvPicPr>
          <p:cNvPr id="4" name="Picture 3" descr="lawyers.com.png"/>
          <p:cNvPicPr>
            <a:picLocks noChangeAspect="1"/>
          </p:cNvPicPr>
          <p:nvPr/>
        </p:nvPicPr>
        <p:blipFill>
          <a:blip r:embed="rId3"/>
          <a:stretch>
            <a:fillRect/>
          </a:stretch>
        </p:blipFill>
        <p:spPr>
          <a:xfrm>
            <a:off x="1229875" y="2353775"/>
            <a:ext cx="2813674" cy="2492841"/>
          </a:xfrm>
          <a:prstGeom prst="rect">
            <a:avLst/>
          </a:prstGeom>
        </p:spPr>
      </p:pic>
      <p:pic>
        <p:nvPicPr>
          <p:cNvPr id="6" name="Picture 5" descr="mysanantonio.com.png"/>
          <p:cNvPicPr>
            <a:picLocks noChangeAspect="1"/>
          </p:cNvPicPr>
          <p:nvPr/>
        </p:nvPicPr>
        <p:blipFill>
          <a:blip r:embed="rId4"/>
          <a:stretch>
            <a:fillRect/>
          </a:stretch>
        </p:blipFill>
        <p:spPr>
          <a:xfrm>
            <a:off x="4904507" y="2351324"/>
            <a:ext cx="2817591" cy="2496312"/>
          </a:xfrm>
          <a:prstGeom prst="rect">
            <a:avLst/>
          </a:prstGeom>
        </p:spPr>
      </p:pic>
      <p:sp>
        <p:nvSpPr>
          <p:cNvPr id="7" name="TextBox 6"/>
          <p:cNvSpPr txBox="1"/>
          <p:nvPr/>
        </p:nvSpPr>
        <p:spPr>
          <a:xfrm>
            <a:off x="1882691" y="2030684"/>
            <a:ext cx="1508042" cy="307777"/>
          </a:xfrm>
          <a:prstGeom prst="rect">
            <a:avLst/>
          </a:prstGeom>
          <a:noFill/>
        </p:spPr>
        <p:txBody>
          <a:bodyPr wrap="none" rtlCol="0">
            <a:spAutoFit/>
          </a:bodyPr>
          <a:lstStyle/>
          <a:p>
            <a:r>
              <a:rPr lang="en-US" sz="1400" dirty="0" smtClean="0"/>
              <a:t>Business Category</a:t>
            </a:r>
            <a:endParaRPr lang="en-US" sz="1400" dirty="0"/>
          </a:p>
        </p:txBody>
      </p:sp>
      <p:sp>
        <p:nvSpPr>
          <p:cNvPr id="8" name="TextBox 7"/>
          <p:cNvSpPr txBox="1"/>
          <p:nvPr/>
        </p:nvSpPr>
        <p:spPr>
          <a:xfrm>
            <a:off x="6080706" y="2030684"/>
            <a:ext cx="465192" cy="307777"/>
          </a:xfrm>
          <a:prstGeom prst="rect">
            <a:avLst/>
          </a:prstGeom>
          <a:noFill/>
        </p:spPr>
        <p:txBody>
          <a:bodyPr wrap="none" rtlCol="0">
            <a:spAutoFit/>
          </a:bodyPr>
          <a:lstStyle/>
          <a:p>
            <a:r>
              <a:rPr lang="en-US" sz="1400" dirty="0" smtClean="0"/>
              <a:t>City</a:t>
            </a:r>
            <a:endParaRPr lang="en-US" sz="14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24146" y="416221"/>
            <a:ext cx="6095708" cy="707886"/>
          </a:xfrm>
          <a:prstGeom prst="rect">
            <a:avLst/>
          </a:prstGeom>
          <a:noFill/>
        </p:spPr>
        <p:txBody>
          <a:bodyPr wrap="none" rtlCol="0">
            <a:spAutoFit/>
          </a:bodyPr>
          <a:lstStyle/>
          <a:p>
            <a:r>
              <a:rPr lang="en-US" sz="4000" dirty="0" smtClean="0"/>
              <a:t>Hyper-local Citation Building</a:t>
            </a:r>
            <a:endParaRPr lang="en-US" sz="4000" dirty="0"/>
          </a:p>
        </p:txBody>
      </p:sp>
      <p:sp>
        <p:nvSpPr>
          <p:cNvPr id="9" name="TextBox 8"/>
          <p:cNvSpPr txBox="1"/>
          <p:nvPr/>
        </p:nvSpPr>
        <p:spPr>
          <a:xfrm>
            <a:off x="899556" y="1160788"/>
            <a:ext cx="7344889" cy="461665"/>
          </a:xfrm>
          <a:prstGeom prst="rect">
            <a:avLst/>
          </a:prstGeom>
          <a:noFill/>
        </p:spPr>
        <p:txBody>
          <a:bodyPr wrap="square" rtlCol="0">
            <a:spAutoFit/>
          </a:bodyPr>
          <a:lstStyle/>
          <a:p>
            <a:pPr algn="ctr"/>
            <a:r>
              <a:rPr lang="en-US" sz="2400" dirty="0" smtClean="0"/>
              <a:t>Local and niche specific citations are RANKING ROCKETS!</a:t>
            </a:r>
          </a:p>
        </p:txBody>
      </p:sp>
      <p:pic>
        <p:nvPicPr>
          <p:cNvPr id="10" name="Picture 9" descr="local-niche-rankings.png"/>
          <p:cNvPicPr>
            <a:picLocks noChangeAspect="1"/>
          </p:cNvPicPr>
          <p:nvPr/>
        </p:nvPicPr>
        <p:blipFill>
          <a:blip r:embed="rId3" cstate="print"/>
          <a:stretch>
            <a:fillRect/>
          </a:stretch>
        </p:blipFill>
        <p:spPr>
          <a:xfrm>
            <a:off x="2297158" y="1783259"/>
            <a:ext cx="4335916" cy="3061204"/>
          </a:xfrm>
          <a:prstGeom prst="rect">
            <a:avLst/>
          </a:prstGeom>
        </p:spPr>
      </p:pic>
      <p:pic>
        <p:nvPicPr>
          <p:cNvPr id="11" name="Picture 10" descr="rocket-kitty.jpg"/>
          <p:cNvPicPr>
            <a:picLocks noChangeAspect="1"/>
          </p:cNvPicPr>
          <p:nvPr/>
        </p:nvPicPr>
        <p:blipFill>
          <a:blip r:embed="rId4"/>
          <a:stretch>
            <a:fillRect/>
          </a:stretch>
        </p:blipFill>
        <p:spPr>
          <a:xfrm>
            <a:off x="188310" y="2137559"/>
            <a:ext cx="2027474" cy="2478024"/>
          </a:xfrm>
          <a:prstGeom prst="rect">
            <a:avLst/>
          </a:prstGeom>
        </p:spPr>
      </p:pic>
      <p:pic>
        <p:nvPicPr>
          <p:cNvPr id="12" name="Picture 11" descr="grandma-rocket.jpg"/>
          <p:cNvPicPr>
            <a:picLocks noChangeAspect="1"/>
          </p:cNvPicPr>
          <p:nvPr/>
        </p:nvPicPr>
        <p:blipFill>
          <a:blip r:embed="rId5"/>
          <a:stretch>
            <a:fillRect/>
          </a:stretch>
        </p:blipFill>
        <p:spPr>
          <a:xfrm>
            <a:off x="6722104" y="2125683"/>
            <a:ext cx="2344702" cy="2476006"/>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17799" y="1722507"/>
            <a:ext cx="8708410" cy="646331"/>
          </a:xfrm>
          <a:prstGeom prst="rect">
            <a:avLst/>
          </a:prstGeom>
          <a:noFill/>
        </p:spPr>
        <p:txBody>
          <a:bodyPr wrap="none" rtlCol="0">
            <a:spAutoFit/>
          </a:bodyPr>
          <a:lstStyle/>
          <a:p>
            <a:pPr algn="ctr"/>
            <a:r>
              <a:rPr lang="en-US" sz="3600" dirty="0" smtClean="0"/>
              <a:t>How do you find hyper-local citation sources?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24146" y="416221"/>
            <a:ext cx="6095708" cy="707886"/>
          </a:xfrm>
          <a:prstGeom prst="rect">
            <a:avLst/>
          </a:prstGeom>
          <a:noFill/>
        </p:spPr>
        <p:txBody>
          <a:bodyPr wrap="none" rtlCol="0">
            <a:spAutoFit/>
          </a:bodyPr>
          <a:lstStyle/>
          <a:p>
            <a:r>
              <a:rPr lang="en-US" sz="4000" dirty="0" smtClean="0"/>
              <a:t>Hyper-local Citation Building</a:t>
            </a:r>
            <a:endParaRPr lang="en-US" sz="4000" dirty="0"/>
          </a:p>
        </p:txBody>
      </p:sp>
      <p:pic>
        <p:nvPicPr>
          <p:cNvPr id="4" name="Picture 3" descr="hyper-google.png"/>
          <p:cNvPicPr>
            <a:picLocks noChangeAspect="1"/>
          </p:cNvPicPr>
          <p:nvPr/>
        </p:nvPicPr>
        <p:blipFill>
          <a:blip r:embed="rId3"/>
          <a:stretch>
            <a:fillRect/>
          </a:stretch>
        </p:blipFill>
        <p:spPr>
          <a:xfrm>
            <a:off x="2889505" y="1234781"/>
            <a:ext cx="4524146" cy="3579229"/>
          </a:xfrm>
          <a:prstGeom prst="rect">
            <a:avLst/>
          </a:prstGeom>
        </p:spPr>
      </p:pic>
      <p:sp>
        <p:nvSpPr>
          <p:cNvPr id="5" name="TextBox 4"/>
          <p:cNvSpPr txBox="1"/>
          <p:nvPr/>
        </p:nvSpPr>
        <p:spPr>
          <a:xfrm>
            <a:off x="855874" y="2062886"/>
            <a:ext cx="1805238" cy="1138773"/>
          </a:xfrm>
          <a:prstGeom prst="rect">
            <a:avLst/>
          </a:prstGeom>
          <a:noFill/>
        </p:spPr>
        <p:txBody>
          <a:bodyPr wrap="none" rtlCol="0">
            <a:spAutoFit/>
          </a:bodyPr>
          <a:lstStyle/>
          <a:p>
            <a:r>
              <a:rPr lang="en-US" sz="3200" dirty="0" smtClean="0"/>
              <a:t>Google</a:t>
            </a:r>
          </a:p>
          <a:p>
            <a:endParaRPr lang="en-US" dirty="0" smtClean="0"/>
          </a:p>
          <a:p>
            <a:r>
              <a:rPr lang="en-US" dirty="0" smtClean="0"/>
              <a:t>Yep, it’s that easy</a:t>
            </a:r>
            <a:endParaRPr lang="en-US"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24146" y="416221"/>
            <a:ext cx="6095708" cy="707886"/>
          </a:xfrm>
          <a:prstGeom prst="rect">
            <a:avLst/>
          </a:prstGeom>
          <a:noFill/>
        </p:spPr>
        <p:txBody>
          <a:bodyPr wrap="none" rtlCol="0">
            <a:spAutoFit/>
          </a:bodyPr>
          <a:lstStyle/>
          <a:p>
            <a:r>
              <a:rPr lang="en-US" sz="4000" dirty="0" smtClean="0"/>
              <a:t>Hyper-local Citation Building</a:t>
            </a:r>
            <a:endParaRPr lang="en-US" sz="4000" dirty="0"/>
          </a:p>
        </p:txBody>
      </p:sp>
      <p:sp>
        <p:nvSpPr>
          <p:cNvPr id="5" name="TextBox 4"/>
          <p:cNvSpPr txBox="1"/>
          <p:nvPr/>
        </p:nvSpPr>
        <p:spPr>
          <a:xfrm>
            <a:off x="490109" y="1324050"/>
            <a:ext cx="2782493" cy="954107"/>
          </a:xfrm>
          <a:prstGeom prst="rect">
            <a:avLst/>
          </a:prstGeom>
          <a:noFill/>
        </p:spPr>
        <p:txBody>
          <a:bodyPr wrap="none" rtlCol="0">
            <a:spAutoFit/>
          </a:bodyPr>
          <a:lstStyle/>
          <a:p>
            <a:r>
              <a:rPr lang="en-US" sz="3200" dirty="0" smtClean="0"/>
              <a:t>Link Prospector</a:t>
            </a:r>
          </a:p>
          <a:p>
            <a:r>
              <a:rPr lang="en-US" sz="2200" dirty="0" smtClean="0"/>
              <a:t>http://bit.ly/xu1mud</a:t>
            </a:r>
          </a:p>
        </p:txBody>
      </p:sp>
      <p:pic>
        <p:nvPicPr>
          <p:cNvPr id="6" name="Picture 5" descr="hyper-link-prospector.png"/>
          <p:cNvPicPr>
            <a:picLocks noChangeAspect="1"/>
          </p:cNvPicPr>
          <p:nvPr/>
        </p:nvPicPr>
        <p:blipFill>
          <a:blip r:embed="rId3"/>
          <a:stretch>
            <a:fillRect/>
          </a:stretch>
        </p:blipFill>
        <p:spPr>
          <a:xfrm>
            <a:off x="3491257" y="1053011"/>
            <a:ext cx="3909744" cy="3848173"/>
          </a:xfrm>
          <a:prstGeom prst="rect">
            <a:avLst/>
          </a:prstGeom>
        </p:spPr>
      </p:pic>
      <p:pic>
        <p:nvPicPr>
          <p:cNvPr id="7" name="Picture 6" descr="GarrettFrench.jpg"/>
          <p:cNvPicPr>
            <a:picLocks noChangeAspect="1"/>
          </p:cNvPicPr>
          <p:nvPr/>
        </p:nvPicPr>
        <p:blipFill>
          <a:blip r:embed="rId4"/>
          <a:stretch>
            <a:fillRect/>
          </a:stretch>
        </p:blipFill>
        <p:spPr>
          <a:xfrm>
            <a:off x="1193901" y="2809037"/>
            <a:ext cx="1201979" cy="1151496"/>
          </a:xfrm>
          <a:prstGeom prst="rect">
            <a:avLst/>
          </a:prstGeom>
        </p:spPr>
      </p:pic>
      <p:sp>
        <p:nvSpPr>
          <p:cNvPr id="8" name="TextBox 7"/>
          <p:cNvSpPr txBox="1"/>
          <p:nvPr/>
        </p:nvSpPr>
        <p:spPr>
          <a:xfrm>
            <a:off x="1207008" y="3972154"/>
            <a:ext cx="1134541" cy="646331"/>
          </a:xfrm>
          <a:prstGeom prst="rect">
            <a:avLst/>
          </a:prstGeom>
          <a:noFill/>
        </p:spPr>
        <p:txBody>
          <a:bodyPr wrap="none" rtlCol="0">
            <a:spAutoFit/>
          </a:bodyPr>
          <a:lstStyle/>
          <a:p>
            <a:pPr algn="ctr"/>
            <a:r>
              <a:rPr lang="en-US" sz="1200" dirty="0" smtClean="0"/>
              <a:t>Shout out to</a:t>
            </a:r>
            <a:br>
              <a:rPr lang="en-US" sz="1200" dirty="0" smtClean="0"/>
            </a:br>
            <a:r>
              <a:rPr lang="en-US" sz="1200" dirty="0" smtClean="0"/>
              <a:t>Garrett French</a:t>
            </a:r>
            <a:br>
              <a:rPr lang="en-US" sz="1200" dirty="0" smtClean="0"/>
            </a:br>
            <a:r>
              <a:rPr lang="en-US" sz="1200" b="1" dirty="0" smtClean="0"/>
              <a:t>Hey </a:t>
            </a:r>
            <a:r>
              <a:rPr lang="en-US" sz="1200" b="1" dirty="0" err="1" smtClean="0"/>
              <a:t>yo</a:t>
            </a:r>
            <a:r>
              <a:rPr lang="en-US" sz="1200" b="1" dirty="0" smtClean="0"/>
              <a:t>!!</a:t>
            </a:r>
            <a:endParaRPr lang="en-US" sz="1200"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24146" y="416221"/>
            <a:ext cx="6095708" cy="707886"/>
          </a:xfrm>
          <a:prstGeom prst="rect">
            <a:avLst/>
          </a:prstGeom>
          <a:noFill/>
        </p:spPr>
        <p:txBody>
          <a:bodyPr wrap="none" rtlCol="0">
            <a:spAutoFit/>
          </a:bodyPr>
          <a:lstStyle/>
          <a:p>
            <a:r>
              <a:rPr lang="en-US" sz="4000" dirty="0" smtClean="0"/>
              <a:t>Hyper-local Citation Building</a:t>
            </a:r>
            <a:endParaRPr lang="en-US" sz="4000" dirty="0"/>
          </a:p>
        </p:txBody>
      </p:sp>
      <p:sp>
        <p:nvSpPr>
          <p:cNvPr id="7" name="TextBox 6"/>
          <p:cNvSpPr txBox="1"/>
          <p:nvPr/>
        </p:nvSpPr>
        <p:spPr>
          <a:xfrm>
            <a:off x="281636" y="1094953"/>
            <a:ext cx="8580729" cy="707886"/>
          </a:xfrm>
          <a:prstGeom prst="rect">
            <a:avLst/>
          </a:prstGeom>
          <a:noFill/>
        </p:spPr>
        <p:txBody>
          <a:bodyPr wrap="square" rtlCol="0">
            <a:spAutoFit/>
          </a:bodyPr>
          <a:lstStyle/>
          <a:p>
            <a:pPr algn="ctr"/>
            <a:r>
              <a:rPr lang="en-US" sz="2400" dirty="0" smtClean="0"/>
              <a:t>Using the Local Citation Finder to find hyper-local citation sources</a:t>
            </a:r>
            <a:br>
              <a:rPr lang="en-US" sz="2400" dirty="0" smtClean="0"/>
            </a:br>
            <a:r>
              <a:rPr lang="en-US" sz="1600" dirty="0" smtClean="0"/>
              <a:t> http://bit.ly/LYwman</a:t>
            </a:r>
          </a:p>
        </p:txBody>
      </p:sp>
      <p:pic>
        <p:nvPicPr>
          <p:cNvPr id="8" name="Picture 7" descr="lcf-new-project.png"/>
          <p:cNvPicPr>
            <a:picLocks noChangeAspect="1"/>
          </p:cNvPicPr>
          <p:nvPr/>
        </p:nvPicPr>
        <p:blipFill>
          <a:blip r:embed="rId3"/>
          <a:stretch>
            <a:fillRect/>
          </a:stretch>
        </p:blipFill>
        <p:spPr>
          <a:xfrm>
            <a:off x="111740" y="2391621"/>
            <a:ext cx="2076986" cy="2399384"/>
          </a:xfrm>
          <a:prstGeom prst="rect">
            <a:avLst/>
          </a:prstGeom>
        </p:spPr>
      </p:pic>
      <p:pic>
        <p:nvPicPr>
          <p:cNvPr id="9" name="Picture 8" descr="lcf-search.png"/>
          <p:cNvPicPr>
            <a:picLocks noChangeAspect="1"/>
          </p:cNvPicPr>
          <p:nvPr/>
        </p:nvPicPr>
        <p:blipFill>
          <a:blip r:embed="rId4"/>
          <a:stretch>
            <a:fillRect/>
          </a:stretch>
        </p:blipFill>
        <p:spPr>
          <a:xfrm>
            <a:off x="2296970" y="2369674"/>
            <a:ext cx="3520695" cy="2414930"/>
          </a:xfrm>
          <a:prstGeom prst="rect">
            <a:avLst/>
          </a:prstGeom>
        </p:spPr>
      </p:pic>
      <p:pic>
        <p:nvPicPr>
          <p:cNvPr id="10" name="Picture 9" descr="lcf-your-projects.png"/>
          <p:cNvPicPr>
            <a:picLocks noChangeAspect="1"/>
          </p:cNvPicPr>
          <p:nvPr/>
        </p:nvPicPr>
        <p:blipFill>
          <a:blip r:embed="rId5"/>
          <a:stretch>
            <a:fillRect/>
          </a:stretch>
        </p:blipFill>
        <p:spPr>
          <a:xfrm>
            <a:off x="5896051" y="2360116"/>
            <a:ext cx="3107075" cy="2431804"/>
          </a:xfrm>
          <a:prstGeom prst="rect">
            <a:avLst/>
          </a:prstGeom>
        </p:spPr>
      </p:pic>
      <p:sp>
        <p:nvSpPr>
          <p:cNvPr id="11" name="TextBox 10"/>
          <p:cNvSpPr txBox="1"/>
          <p:nvPr/>
        </p:nvSpPr>
        <p:spPr>
          <a:xfrm>
            <a:off x="58526" y="1974660"/>
            <a:ext cx="2119555" cy="338554"/>
          </a:xfrm>
          <a:prstGeom prst="rect">
            <a:avLst/>
          </a:prstGeom>
          <a:noFill/>
        </p:spPr>
        <p:txBody>
          <a:bodyPr wrap="none" rtlCol="0">
            <a:spAutoFit/>
          </a:bodyPr>
          <a:lstStyle/>
          <a:p>
            <a:r>
              <a:rPr lang="en-US" sz="1600" dirty="0" smtClean="0"/>
              <a:t>1. Create a new project</a:t>
            </a:r>
            <a:endParaRPr lang="en-US" sz="1600" dirty="0"/>
          </a:p>
        </p:txBody>
      </p:sp>
      <p:sp>
        <p:nvSpPr>
          <p:cNvPr id="12" name="TextBox 11"/>
          <p:cNvSpPr txBox="1"/>
          <p:nvPr/>
        </p:nvSpPr>
        <p:spPr>
          <a:xfrm>
            <a:off x="2882195" y="1974660"/>
            <a:ext cx="2258119" cy="338554"/>
          </a:xfrm>
          <a:prstGeom prst="rect">
            <a:avLst/>
          </a:prstGeom>
          <a:noFill/>
        </p:spPr>
        <p:txBody>
          <a:bodyPr wrap="none" rtlCol="0">
            <a:spAutoFit/>
          </a:bodyPr>
          <a:lstStyle/>
          <a:p>
            <a:r>
              <a:rPr lang="en-US" sz="1600" dirty="0" smtClean="0"/>
              <a:t>2. Run a TON of searches</a:t>
            </a:r>
            <a:endParaRPr lang="en-US" sz="1600" dirty="0"/>
          </a:p>
        </p:txBody>
      </p:sp>
      <p:sp>
        <p:nvSpPr>
          <p:cNvPr id="13" name="TextBox 12"/>
          <p:cNvSpPr txBox="1"/>
          <p:nvPr/>
        </p:nvSpPr>
        <p:spPr>
          <a:xfrm>
            <a:off x="6437381" y="1974660"/>
            <a:ext cx="2154308" cy="338554"/>
          </a:xfrm>
          <a:prstGeom prst="rect">
            <a:avLst/>
          </a:prstGeom>
          <a:noFill/>
        </p:spPr>
        <p:txBody>
          <a:bodyPr wrap="none" rtlCol="0">
            <a:spAutoFit/>
          </a:bodyPr>
          <a:lstStyle/>
          <a:p>
            <a:r>
              <a:rPr lang="en-US" sz="1600" dirty="0" smtClean="0"/>
              <a:t>3. View citation sources</a:t>
            </a:r>
            <a:endParaRPr lang="en-US" sz="1600" dirty="0"/>
          </a:p>
        </p:txBody>
      </p:sp>
      <p:sp>
        <p:nvSpPr>
          <p:cNvPr id="14" name="Oval 13"/>
          <p:cNvSpPr/>
          <p:nvPr/>
        </p:nvSpPr>
        <p:spPr>
          <a:xfrm>
            <a:off x="8246429" y="2379955"/>
            <a:ext cx="768545" cy="207816"/>
          </a:xfrm>
          <a:prstGeom prst="ellipse">
            <a:avLst/>
          </a:prstGeom>
          <a:noFill/>
          <a:ln>
            <a:solidFill>
              <a:srgbClr val="FF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5" name="Oval 14"/>
          <p:cNvSpPr/>
          <p:nvPr/>
        </p:nvSpPr>
        <p:spPr>
          <a:xfrm>
            <a:off x="8566189" y="4168097"/>
            <a:ext cx="448785" cy="153106"/>
          </a:xfrm>
          <a:prstGeom prst="ellipse">
            <a:avLst/>
          </a:prstGeom>
          <a:noFill/>
          <a:ln>
            <a:solidFill>
              <a:srgbClr val="FF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6" name="Oval 15"/>
          <p:cNvSpPr/>
          <p:nvPr/>
        </p:nvSpPr>
        <p:spPr>
          <a:xfrm>
            <a:off x="7848136" y="4201752"/>
            <a:ext cx="230002" cy="97011"/>
          </a:xfrm>
          <a:prstGeom prst="ellipse">
            <a:avLst/>
          </a:prstGeom>
          <a:noFill/>
          <a:ln>
            <a:solidFill>
              <a:srgbClr val="FF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24146" y="416221"/>
            <a:ext cx="6095708" cy="707886"/>
          </a:xfrm>
          <a:prstGeom prst="rect">
            <a:avLst/>
          </a:prstGeom>
          <a:noFill/>
        </p:spPr>
        <p:txBody>
          <a:bodyPr wrap="none" rtlCol="0">
            <a:spAutoFit/>
          </a:bodyPr>
          <a:lstStyle/>
          <a:p>
            <a:r>
              <a:rPr lang="en-US" sz="4000" dirty="0" smtClean="0"/>
              <a:t>Hyper-local Citation Building</a:t>
            </a:r>
            <a:endParaRPr lang="en-US" sz="4000" dirty="0"/>
          </a:p>
        </p:txBody>
      </p:sp>
      <p:sp>
        <p:nvSpPr>
          <p:cNvPr id="7" name="TextBox 6"/>
          <p:cNvSpPr txBox="1"/>
          <p:nvPr/>
        </p:nvSpPr>
        <p:spPr>
          <a:xfrm>
            <a:off x="533400" y="1366120"/>
            <a:ext cx="8077200" cy="461665"/>
          </a:xfrm>
          <a:prstGeom prst="rect">
            <a:avLst/>
          </a:prstGeom>
          <a:noFill/>
        </p:spPr>
        <p:txBody>
          <a:bodyPr wrap="square" rtlCol="0">
            <a:spAutoFit/>
          </a:bodyPr>
          <a:lstStyle/>
          <a:p>
            <a:pPr algn="ctr"/>
            <a:r>
              <a:rPr lang="en-US" sz="2400" dirty="0" smtClean="0"/>
              <a:t>4. Ctrl-F in your browser for niche/city terms</a:t>
            </a:r>
          </a:p>
        </p:txBody>
      </p:sp>
      <p:pic>
        <p:nvPicPr>
          <p:cNvPr id="8" name="Picture 7" descr="hyper-local-finding1.png"/>
          <p:cNvPicPr>
            <a:picLocks noChangeAspect="1"/>
          </p:cNvPicPr>
          <p:nvPr/>
        </p:nvPicPr>
        <p:blipFill>
          <a:blip r:embed="rId3" cstate="print"/>
          <a:stretch>
            <a:fillRect/>
          </a:stretch>
        </p:blipFill>
        <p:spPr>
          <a:xfrm>
            <a:off x="868680" y="3527205"/>
            <a:ext cx="7406640" cy="1215897"/>
          </a:xfrm>
          <a:prstGeom prst="rect">
            <a:avLst/>
          </a:prstGeom>
        </p:spPr>
      </p:pic>
      <p:pic>
        <p:nvPicPr>
          <p:cNvPr id="9" name="Picture 8" descr="hyper-local-finding2.png"/>
          <p:cNvPicPr>
            <a:picLocks noChangeAspect="1"/>
          </p:cNvPicPr>
          <p:nvPr/>
        </p:nvPicPr>
        <p:blipFill>
          <a:blip r:embed="rId4" cstate="print"/>
          <a:stretch>
            <a:fillRect/>
          </a:stretch>
        </p:blipFill>
        <p:spPr>
          <a:xfrm>
            <a:off x="837882" y="2025710"/>
            <a:ext cx="7468237" cy="1298473"/>
          </a:xfrm>
          <a:prstGeom prst="rect">
            <a:avLst/>
          </a:prstGeom>
        </p:spPr>
      </p:pic>
      <p:sp>
        <p:nvSpPr>
          <p:cNvPr id="10" name="Oval 9"/>
          <p:cNvSpPr/>
          <p:nvPr/>
        </p:nvSpPr>
        <p:spPr>
          <a:xfrm>
            <a:off x="7231052" y="2086852"/>
            <a:ext cx="555372" cy="147500"/>
          </a:xfrm>
          <a:prstGeom prst="ellipse">
            <a:avLst/>
          </a:prstGeom>
          <a:noFill/>
          <a:ln>
            <a:solidFill>
              <a:srgbClr val="FF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1" name="Oval 10"/>
          <p:cNvSpPr/>
          <p:nvPr/>
        </p:nvSpPr>
        <p:spPr>
          <a:xfrm>
            <a:off x="7220768" y="3540736"/>
            <a:ext cx="555372" cy="147500"/>
          </a:xfrm>
          <a:prstGeom prst="ellipse">
            <a:avLst/>
          </a:prstGeom>
          <a:noFill/>
          <a:ln>
            <a:solidFill>
              <a:srgbClr val="FF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mozcon-ppt-bg-blank-2-smallerLogo-01.png"/>
          <p:cNvPicPr>
            <a:picLocks noChangeAspect="1"/>
          </p:cNvPicPr>
          <p:nvPr/>
        </p:nvPicPr>
        <p:blipFill>
          <a:blip r:embed="rId3"/>
          <a:srcRect l="-1596" t="24789"/>
          <a:stretch>
            <a:fillRect/>
          </a:stretch>
        </p:blipFill>
        <p:spPr>
          <a:xfrm>
            <a:off x="-219456" y="400631"/>
            <a:ext cx="9420671" cy="4555613"/>
          </a:xfrm>
          <a:prstGeom prst="rect">
            <a:avLst/>
          </a:prstGeom>
        </p:spPr>
      </p:pic>
      <p:sp>
        <p:nvSpPr>
          <p:cNvPr id="2" name="TextBox 1"/>
          <p:cNvSpPr txBox="1"/>
          <p:nvPr/>
        </p:nvSpPr>
        <p:spPr>
          <a:xfrm>
            <a:off x="1183509" y="1722507"/>
            <a:ext cx="6776983" cy="707886"/>
          </a:xfrm>
          <a:prstGeom prst="rect">
            <a:avLst/>
          </a:prstGeom>
          <a:noFill/>
        </p:spPr>
        <p:txBody>
          <a:bodyPr wrap="none" rtlCol="0">
            <a:spAutoFit/>
          </a:bodyPr>
          <a:lstStyle/>
          <a:p>
            <a:r>
              <a:rPr lang="en-US" sz="4000" dirty="0" smtClean="0"/>
              <a:t>Where to Get the Best Citations</a:t>
            </a:r>
            <a:endParaRPr lang="en-US" sz="4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24146" y="416221"/>
            <a:ext cx="6095708" cy="707886"/>
          </a:xfrm>
          <a:prstGeom prst="rect">
            <a:avLst/>
          </a:prstGeom>
          <a:noFill/>
        </p:spPr>
        <p:txBody>
          <a:bodyPr wrap="none" rtlCol="0">
            <a:spAutoFit/>
          </a:bodyPr>
          <a:lstStyle/>
          <a:p>
            <a:r>
              <a:rPr lang="en-US" sz="4000" dirty="0" smtClean="0"/>
              <a:t>Hyper-local Citation Building</a:t>
            </a:r>
            <a:endParaRPr lang="en-US" sz="4000" dirty="0"/>
          </a:p>
        </p:txBody>
      </p:sp>
      <p:sp>
        <p:nvSpPr>
          <p:cNvPr id="9" name="TextBox 8"/>
          <p:cNvSpPr txBox="1"/>
          <p:nvPr/>
        </p:nvSpPr>
        <p:spPr>
          <a:xfrm>
            <a:off x="707830" y="1160788"/>
            <a:ext cx="7728341" cy="830997"/>
          </a:xfrm>
          <a:prstGeom prst="rect">
            <a:avLst/>
          </a:prstGeom>
          <a:noFill/>
        </p:spPr>
        <p:txBody>
          <a:bodyPr wrap="square" rtlCol="0">
            <a:spAutoFit/>
          </a:bodyPr>
          <a:lstStyle/>
          <a:p>
            <a:pPr algn="ctr"/>
            <a:r>
              <a:rPr lang="en-US" sz="2400" dirty="0" smtClean="0"/>
              <a:t>Because the LCF is a competitive analysis tool, you’ll find hyper-relevant sites that the top ranked competition is on</a:t>
            </a:r>
          </a:p>
        </p:txBody>
      </p:sp>
      <p:pic>
        <p:nvPicPr>
          <p:cNvPr id="10" name="Picture 9" descr="local-niche-rankings.png"/>
          <p:cNvPicPr>
            <a:picLocks noChangeAspect="1"/>
          </p:cNvPicPr>
          <p:nvPr/>
        </p:nvPicPr>
        <p:blipFill>
          <a:blip r:embed="rId3" cstate="print"/>
          <a:stretch>
            <a:fillRect/>
          </a:stretch>
        </p:blipFill>
        <p:spPr>
          <a:xfrm>
            <a:off x="2707576" y="2061524"/>
            <a:ext cx="3600117" cy="2541722"/>
          </a:xfrm>
          <a:prstGeom prst="rect">
            <a:avLst/>
          </a:prstGeom>
        </p:spPr>
      </p:pic>
      <p:pic>
        <p:nvPicPr>
          <p:cNvPr id="11" name="Picture 10" descr="rocket-kitty.jpg"/>
          <p:cNvPicPr>
            <a:picLocks noChangeAspect="1"/>
          </p:cNvPicPr>
          <p:nvPr/>
        </p:nvPicPr>
        <p:blipFill>
          <a:blip r:embed="rId4"/>
          <a:stretch>
            <a:fillRect/>
          </a:stretch>
        </p:blipFill>
        <p:spPr>
          <a:xfrm>
            <a:off x="324798" y="2316858"/>
            <a:ext cx="1683415" cy="2057507"/>
          </a:xfrm>
          <a:prstGeom prst="rect">
            <a:avLst/>
          </a:prstGeom>
        </p:spPr>
      </p:pic>
      <p:pic>
        <p:nvPicPr>
          <p:cNvPr id="12" name="Picture 11" descr="grandma-rocket.jpg"/>
          <p:cNvPicPr>
            <a:picLocks noChangeAspect="1"/>
          </p:cNvPicPr>
          <p:nvPr/>
        </p:nvPicPr>
        <p:blipFill>
          <a:blip r:embed="rId5"/>
          <a:stretch>
            <a:fillRect/>
          </a:stretch>
        </p:blipFill>
        <p:spPr>
          <a:xfrm>
            <a:off x="6912426" y="2304640"/>
            <a:ext cx="1946809" cy="2055831"/>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mozcon-ppt-bg-blank-2-smallerLogo-01.png"/>
          <p:cNvPicPr>
            <a:picLocks noChangeAspect="1"/>
          </p:cNvPicPr>
          <p:nvPr/>
        </p:nvPicPr>
        <p:blipFill>
          <a:blip r:embed="rId3"/>
          <a:srcRect l="-1596" t="24789"/>
          <a:stretch>
            <a:fillRect/>
          </a:stretch>
        </p:blipFill>
        <p:spPr>
          <a:xfrm>
            <a:off x="-219456" y="400631"/>
            <a:ext cx="9420671" cy="4555613"/>
          </a:xfrm>
          <a:prstGeom prst="rect">
            <a:avLst/>
          </a:prstGeom>
        </p:spPr>
      </p:pic>
      <p:sp>
        <p:nvSpPr>
          <p:cNvPr id="2" name="TextBox 1"/>
          <p:cNvSpPr txBox="1"/>
          <p:nvPr/>
        </p:nvSpPr>
        <p:spPr>
          <a:xfrm>
            <a:off x="1263819" y="1722507"/>
            <a:ext cx="6616363" cy="707886"/>
          </a:xfrm>
          <a:prstGeom prst="rect">
            <a:avLst/>
          </a:prstGeom>
          <a:noFill/>
        </p:spPr>
        <p:txBody>
          <a:bodyPr wrap="none" rtlCol="0">
            <a:spAutoFit/>
          </a:bodyPr>
          <a:lstStyle/>
          <a:p>
            <a:r>
              <a:rPr lang="en-US" sz="4000" dirty="0" smtClean="0"/>
              <a:t>Local SEO Tips Lightning Round</a:t>
            </a:r>
            <a:endParaRPr lang="en-US" sz="4000"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mozcon-ppt-bg-blank-2-smallerLogo-01.png"/>
          <p:cNvPicPr>
            <a:picLocks noChangeAspect="1"/>
          </p:cNvPicPr>
          <p:nvPr/>
        </p:nvPicPr>
        <p:blipFill>
          <a:blip r:embed="rId3"/>
          <a:srcRect l="-1596" t="24789"/>
          <a:stretch>
            <a:fillRect/>
          </a:stretch>
        </p:blipFill>
        <p:spPr>
          <a:xfrm>
            <a:off x="-219456" y="400631"/>
            <a:ext cx="9420671" cy="4555613"/>
          </a:xfrm>
          <a:prstGeom prst="rect">
            <a:avLst/>
          </a:prstGeom>
        </p:spPr>
      </p:pic>
      <p:sp>
        <p:nvSpPr>
          <p:cNvPr id="4" name="Rectangle 3"/>
          <p:cNvSpPr/>
          <p:nvPr/>
        </p:nvSpPr>
        <p:spPr>
          <a:xfrm>
            <a:off x="5637834" y="4078335"/>
            <a:ext cx="1981200" cy="724552"/>
          </a:xfrm>
          <a:prstGeom prst="rect">
            <a:avLst/>
          </a:prstGeom>
          <a:solidFill>
            <a:srgbClr val="47ABD9"/>
          </a:solidFill>
          <a:ln>
            <a:solidFill>
              <a:schemeClr val="accent5">
                <a:lumMod val="20000"/>
                <a:lumOff val="80000"/>
              </a:schemeClr>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smtClean="0">
                <a:solidFill>
                  <a:schemeClr val="bg1"/>
                </a:solidFill>
              </a:rPr>
              <a:t>David </a:t>
            </a:r>
            <a:r>
              <a:rPr lang="en-US" sz="1400" dirty="0" err="1" smtClean="0">
                <a:solidFill>
                  <a:schemeClr val="bg1"/>
                </a:solidFill>
              </a:rPr>
              <a:t>Mihm</a:t>
            </a:r>
            <a:r>
              <a:rPr lang="en-US" sz="1400" dirty="0" smtClean="0">
                <a:solidFill>
                  <a:schemeClr val="bg1"/>
                </a:solidFill>
              </a:rPr>
              <a:t/>
            </a:r>
            <a:br>
              <a:rPr lang="en-US" sz="1400" dirty="0" smtClean="0">
                <a:solidFill>
                  <a:schemeClr val="bg1"/>
                </a:solidFill>
              </a:rPr>
            </a:br>
            <a:r>
              <a:rPr lang="en-US" sz="1400" dirty="0" smtClean="0">
                <a:solidFill>
                  <a:schemeClr val="bg1"/>
                </a:solidFill>
              </a:rPr>
              <a:t>@</a:t>
            </a:r>
            <a:r>
              <a:rPr lang="en-US" sz="1400" dirty="0" err="1" smtClean="0">
                <a:solidFill>
                  <a:schemeClr val="bg1"/>
                </a:solidFill>
              </a:rPr>
              <a:t>davidmihm</a:t>
            </a:r>
            <a:endParaRPr lang="en-US" sz="1400" dirty="0" smtClean="0">
              <a:solidFill>
                <a:schemeClr val="bg1"/>
              </a:solidFill>
            </a:endParaRPr>
          </a:p>
          <a:p>
            <a:pPr algn="ctr"/>
            <a:r>
              <a:rPr lang="en-US" sz="1400" dirty="0" smtClean="0">
                <a:solidFill>
                  <a:schemeClr val="bg1"/>
                </a:solidFill>
                <a:hlinkClick r:id="rId4"/>
              </a:rPr>
              <a:t>GetListed.org</a:t>
            </a:r>
            <a:endParaRPr lang="en-US" sz="1400" dirty="0">
              <a:solidFill>
                <a:schemeClr val="bg1"/>
              </a:solidFill>
            </a:endParaRPr>
          </a:p>
        </p:txBody>
      </p:sp>
      <p:pic>
        <p:nvPicPr>
          <p:cNvPr id="3" name="Picture 2" descr="david_mihm-1.jpg"/>
          <p:cNvPicPr>
            <a:picLocks noChangeAspect="1"/>
          </p:cNvPicPr>
          <p:nvPr/>
        </p:nvPicPr>
        <p:blipFill>
          <a:blip r:embed="rId5"/>
          <a:stretch>
            <a:fillRect/>
          </a:stretch>
        </p:blipFill>
        <p:spPr>
          <a:xfrm>
            <a:off x="7641746" y="3408780"/>
            <a:ext cx="1371600" cy="1371600"/>
          </a:xfrm>
          <a:prstGeom prst="rect">
            <a:avLst/>
          </a:prstGeom>
          <a:ln w="38100" cap="sq">
            <a:solidFill>
              <a:schemeClr val="accent5">
                <a:lumMod val="20000"/>
                <a:lumOff val="80000"/>
              </a:schemeClr>
            </a:solidFill>
            <a:prstDash val="solid"/>
            <a:miter lim="800000"/>
          </a:ln>
          <a:effectLst>
            <a:outerShdw blurRad="50800" dist="38100" dir="2700000" algn="tl" rotWithShape="0">
              <a:srgbClr val="000000">
                <a:alpha val="43000"/>
              </a:srgbClr>
            </a:outerShdw>
          </a:effectLst>
        </p:spPr>
      </p:pic>
      <p:sp>
        <p:nvSpPr>
          <p:cNvPr id="5" name="Rectangular Callout 4"/>
          <p:cNvSpPr/>
          <p:nvPr/>
        </p:nvSpPr>
        <p:spPr>
          <a:xfrm>
            <a:off x="1273428" y="987328"/>
            <a:ext cx="5766891" cy="2788078"/>
          </a:xfrm>
          <a:prstGeom prst="wedgeRectCallout">
            <a:avLst>
              <a:gd name="adj1" fmla="val 59420"/>
              <a:gd name="adj2" fmla="val 60086"/>
            </a:avLst>
          </a:prstGeom>
          <a:solidFill>
            <a:srgbClr val="47ABD9"/>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t>Most SMB websites can dominate with only 2-3 super-quality links in markets with average competition.</a:t>
            </a:r>
          </a:p>
          <a:p>
            <a:endParaRPr lang="en-US" dirty="0" smtClean="0"/>
          </a:p>
          <a:p>
            <a:r>
              <a:rPr lang="en-US" dirty="0" smtClean="0"/>
              <a:t>                        Easy sponsorship searches--</a:t>
            </a:r>
          </a:p>
          <a:p>
            <a:r>
              <a:rPr lang="en-US" dirty="0" smtClean="0"/>
              <a:t>                        </a:t>
            </a:r>
            <a:r>
              <a:rPr lang="en-US" dirty="0" err="1" smtClean="0"/>
              <a:t>site:.edu</a:t>
            </a:r>
            <a:r>
              <a:rPr lang="en-US" dirty="0" smtClean="0"/>
              <a:t> </a:t>
            </a:r>
            <a:r>
              <a:rPr lang="en-US" dirty="0" err="1" smtClean="0"/>
              <a:t>portland</a:t>
            </a:r>
            <a:r>
              <a:rPr lang="en-US" dirty="0" smtClean="0"/>
              <a:t> </a:t>
            </a:r>
            <a:r>
              <a:rPr lang="en-US" dirty="0" err="1" smtClean="0"/>
              <a:t>oregon</a:t>
            </a:r>
            <a:r>
              <a:rPr lang="en-US" dirty="0" smtClean="0"/>
              <a:t> sponsors</a:t>
            </a:r>
          </a:p>
          <a:p>
            <a:r>
              <a:rPr lang="en-US" dirty="0" smtClean="0"/>
              <a:t>                        </a:t>
            </a:r>
            <a:r>
              <a:rPr lang="en-US" dirty="0" err="1" smtClean="0"/>
              <a:t>site:.org</a:t>
            </a:r>
            <a:r>
              <a:rPr lang="en-US" dirty="0" smtClean="0"/>
              <a:t> </a:t>
            </a:r>
            <a:r>
              <a:rPr lang="en-US" dirty="0" err="1" smtClean="0"/>
              <a:t>portland</a:t>
            </a:r>
            <a:r>
              <a:rPr lang="en-US" dirty="0" smtClean="0"/>
              <a:t> </a:t>
            </a:r>
            <a:r>
              <a:rPr lang="en-US" dirty="0" err="1" smtClean="0"/>
              <a:t>oregon</a:t>
            </a:r>
            <a:r>
              <a:rPr lang="en-US" dirty="0" smtClean="0"/>
              <a:t> sponsors</a:t>
            </a:r>
          </a:p>
          <a:p>
            <a:pPr algn="ct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mozcon-ppt-bg-blank-2-smallerLogo-01.png"/>
          <p:cNvPicPr>
            <a:picLocks noChangeAspect="1"/>
          </p:cNvPicPr>
          <p:nvPr/>
        </p:nvPicPr>
        <p:blipFill>
          <a:blip r:embed="rId3"/>
          <a:srcRect l="-1596" t="24789"/>
          <a:stretch>
            <a:fillRect/>
          </a:stretch>
        </p:blipFill>
        <p:spPr>
          <a:xfrm>
            <a:off x="-219456" y="400631"/>
            <a:ext cx="9420671" cy="4555613"/>
          </a:xfrm>
          <a:prstGeom prst="rect">
            <a:avLst/>
          </a:prstGeom>
        </p:spPr>
      </p:pic>
      <p:sp>
        <p:nvSpPr>
          <p:cNvPr id="4" name="Rectangle 3"/>
          <p:cNvSpPr/>
          <p:nvPr/>
        </p:nvSpPr>
        <p:spPr>
          <a:xfrm>
            <a:off x="5637834" y="4078335"/>
            <a:ext cx="1981200" cy="724552"/>
          </a:xfrm>
          <a:prstGeom prst="rect">
            <a:avLst/>
          </a:prstGeom>
          <a:solidFill>
            <a:srgbClr val="47ABD9"/>
          </a:solidFill>
          <a:ln>
            <a:solidFill>
              <a:schemeClr val="accent5">
                <a:lumMod val="20000"/>
                <a:lumOff val="80000"/>
              </a:schemeClr>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smtClean="0">
                <a:solidFill>
                  <a:schemeClr val="bg1"/>
                </a:solidFill>
              </a:rPr>
              <a:t>Mike Blumenthal</a:t>
            </a:r>
          </a:p>
          <a:p>
            <a:pPr algn="ctr"/>
            <a:r>
              <a:rPr lang="en-US" sz="1400" dirty="0" smtClean="0">
                <a:solidFill>
                  <a:schemeClr val="bg1"/>
                </a:solidFill>
              </a:rPr>
              <a:t>@</a:t>
            </a:r>
            <a:r>
              <a:rPr lang="en-US" sz="1400" dirty="0" err="1" smtClean="0">
                <a:solidFill>
                  <a:schemeClr val="bg1"/>
                </a:solidFill>
              </a:rPr>
              <a:t>mblumenthal</a:t>
            </a:r>
            <a:endParaRPr lang="en-US" sz="1400" dirty="0" smtClean="0">
              <a:solidFill>
                <a:schemeClr val="bg1"/>
              </a:solidFill>
            </a:endParaRPr>
          </a:p>
          <a:p>
            <a:pPr algn="ctr"/>
            <a:r>
              <a:rPr lang="en-US" sz="1400" dirty="0" smtClean="0">
                <a:solidFill>
                  <a:schemeClr val="bg1"/>
                </a:solidFill>
                <a:hlinkClick r:id="rId4"/>
              </a:rPr>
              <a:t>blumenthals.com/blog/</a:t>
            </a:r>
            <a:endParaRPr lang="en-US" sz="1400" dirty="0">
              <a:solidFill>
                <a:schemeClr val="bg1"/>
              </a:solidFill>
            </a:endParaRPr>
          </a:p>
        </p:txBody>
      </p:sp>
      <p:pic>
        <p:nvPicPr>
          <p:cNvPr id="3" name="Picture 2" descr="david_mihm-1.jpg"/>
          <p:cNvPicPr>
            <a:picLocks noChangeAspect="1"/>
          </p:cNvPicPr>
          <p:nvPr/>
        </p:nvPicPr>
        <p:blipFill>
          <a:blip r:embed="rId5"/>
          <a:stretch>
            <a:fillRect/>
          </a:stretch>
        </p:blipFill>
        <p:spPr>
          <a:xfrm>
            <a:off x="7639872" y="3472476"/>
            <a:ext cx="1308015" cy="1308015"/>
          </a:xfrm>
          <a:prstGeom prst="rect">
            <a:avLst/>
          </a:prstGeom>
          <a:ln w="38100" cap="sq">
            <a:solidFill>
              <a:schemeClr val="accent5">
                <a:lumMod val="20000"/>
                <a:lumOff val="80000"/>
              </a:schemeClr>
            </a:solidFill>
            <a:prstDash val="solid"/>
            <a:miter lim="800000"/>
          </a:ln>
          <a:effectLst>
            <a:outerShdw blurRad="50800" dist="38100" dir="2700000" algn="tl" rotWithShape="0">
              <a:srgbClr val="000000">
                <a:alpha val="43000"/>
              </a:srgbClr>
            </a:outerShdw>
          </a:effectLst>
        </p:spPr>
      </p:pic>
      <p:sp>
        <p:nvSpPr>
          <p:cNvPr id="5" name="Rectangular Callout 4"/>
          <p:cNvSpPr/>
          <p:nvPr/>
        </p:nvSpPr>
        <p:spPr>
          <a:xfrm>
            <a:off x="1273428" y="987328"/>
            <a:ext cx="5766891" cy="2788078"/>
          </a:xfrm>
          <a:prstGeom prst="wedgeRectCallout">
            <a:avLst>
              <a:gd name="adj1" fmla="val 59420"/>
              <a:gd name="adj2" fmla="val 60086"/>
            </a:avLst>
          </a:prstGeom>
          <a:solidFill>
            <a:srgbClr val="47ABD9"/>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t>In NY State and some other states </a:t>
            </a:r>
            <a:r>
              <a:rPr lang="en-US" dirty="0" err="1" smtClean="0"/>
              <a:t>Pennysavers</a:t>
            </a:r>
            <a:r>
              <a:rPr lang="en-US" dirty="0" smtClean="0"/>
              <a:t> need content to maintain their lower editorial tax status </a:t>
            </a:r>
            <a:r>
              <a:rPr lang="en-US" dirty="0" err="1" smtClean="0"/>
              <a:t>vis</a:t>
            </a:r>
            <a:r>
              <a:rPr lang="en-US" dirty="0" smtClean="0"/>
              <a:t> a </a:t>
            </a:r>
            <a:r>
              <a:rPr lang="en-US" dirty="0" err="1" smtClean="0"/>
              <a:t>vis</a:t>
            </a:r>
            <a:r>
              <a:rPr lang="en-US" dirty="0" smtClean="0"/>
              <a:t> newsprint. Most of these have great hyper local sites that are in need of content. Arrange for your client to write for the local </a:t>
            </a:r>
            <a:r>
              <a:rPr lang="en-US" dirty="0" err="1" smtClean="0"/>
              <a:t>pennysaver</a:t>
            </a:r>
            <a:r>
              <a:rPr lang="en-US" dirty="0" smtClean="0"/>
              <a:t> and be sure to include a citation at the end of each article.</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mozcon-ppt-bg-blank-2-smallerLogo-01.png"/>
          <p:cNvPicPr>
            <a:picLocks noChangeAspect="1"/>
          </p:cNvPicPr>
          <p:nvPr/>
        </p:nvPicPr>
        <p:blipFill>
          <a:blip r:embed="rId3"/>
          <a:srcRect l="-1596" t="24789"/>
          <a:stretch>
            <a:fillRect/>
          </a:stretch>
        </p:blipFill>
        <p:spPr>
          <a:xfrm>
            <a:off x="-219456" y="400631"/>
            <a:ext cx="9420671" cy="4555613"/>
          </a:xfrm>
          <a:prstGeom prst="rect">
            <a:avLst/>
          </a:prstGeom>
        </p:spPr>
      </p:pic>
      <p:sp>
        <p:nvSpPr>
          <p:cNvPr id="4" name="Rectangle 3"/>
          <p:cNvSpPr/>
          <p:nvPr/>
        </p:nvSpPr>
        <p:spPr>
          <a:xfrm>
            <a:off x="5637834" y="4078335"/>
            <a:ext cx="1981200" cy="724552"/>
          </a:xfrm>
          <a:prstGeom prst="rect">
            <a:avLst/>
          </a:prstGeom>
          <a:solidFill>
            <a:srgbClr val="47ABD9"/>
          </a:solidFill>
          <a:ln>
            <a:solidFill>
              <a:schemeClr val="accent5">
                <a:lumMod val="20000"/>
                <a:lumOff val="80000"/>
              </a:schemeClr>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smtClean="0">
                <a:solidFill>
                  <a:schemeClr val="bg1"/>
                </a:solidFill>
              </a:rPr>
              <a:t>Mike Ramsey</a:t>
            </a:r>
          </a:p>
          <a:p>
            <a:pPr algn="ctr"/>
            <a:r>
              <a:rPr lang="en-US" sz="1400" dirty="0" smtClean="0">
                <a:solidFill>
                  <a:schemeClr val="bg1"/>
                </a:solidFill>
              </a:rPr>
              <a:t>@</a:t>
            </a:r>
            <a:r>
              <a:rPr lang="en-US" sz="1400" dirty="0" err="1" smtClean="0">
                <a:solidFill>
                  <a:schemeClr val="bg1"/>
                </a:solidFill>
              </a:rPr>
              <a:t>niftymarketing</a:t>
            </a:r>
            <a:endParaRPr lang="en-US" sz="1400" dirty="0" smtClean="0">
              <a:solidFill>
                <a:schemeClr val="bg1"/>
              </a:solidFill>
            </a:endParaRPr>
          </a:p>
          <a:p>
            <a:pPr algn="ctr"/>
            <a:r>
              <a:rPr lang="en-US" sz="1400" dirty="0" smtClean="0">
                <a:solidFill>
                  <a:schemeClr val="bg1"/>
                </a:solidFill>
                <a:hlinkClick r:id="rId4"/>
              </a:rPr>
              <a:t>NiftyMarketing.com</a:t>
            </a:r>
            <a:endParaRPr lang="en-US" sz="1400" dirty="0">
              <a:solidFill>
                <a:schemeClr val="bg1"/>
              </a:solidFill>
            </a:endParaRPr>
          </a:p>
        </p:txBody>
      </p:sp>
      <p:pic>
        <p:nvPicPr>
          <p:cNvPr id="3" name="Picture 2" descr="david_mihm-1.jpg"/>
          <p:cNvPicPr>
            <a:picLocks noChangeAspect="1"/>
          </p:cNvPicPr>
          <p:nvPr/>
        </p:nvPicPr>
        <p:blipFill>
          <a:blip r:embed="rId5"/>
          <a:stretch>
            <a:fillRect/>
          </a:stretch>
        </p:blipFill>
        <p:spPr>
          <a:xfrm>
            <a:off x="7641746" y="3472476"/>
            <a:ext cx="1450128" cy="1308015"/>
          </a:xfrm>
          <a:prstGeom prst="rect">
            <a:avLst/>
          </a:prstGeom>
          <a:ln w="38100" cap="sq">
            <a:solidFill>
              <a:schemeClr val="accent5">
                <a:lumMod val="20000"/>
                <a:lumOff val="80000"/>
              </a:schemeClr>
            </a:solidFill>
            <a:prstDash val="solid"/>
            <a:miter lim="800000"/>
          </a:ln>
          <a:effectLst>
            <a:outerShdw blurRad="50800" dist="38100" dir="2700000" algn="tl" rotWithShape="0">
              <a:srgbClr val="000000">
                <a:alpha val="43000"/>
              </a:srgbClr>
            </a:outerShdw>
          </a:effectLst>
        </p:spPr>
      </p:pic>
      <p:sp>
        <p:nvSpPr>
          <p:cNvPr id="5" name="Rectangular Callout 4"/>
          <p:cNvSpPr/>
          <p:nvPr/>
        </p:nvSpPr>
        <p:spPr>
          <a:xfrm>
            <a:off x="1273428" y="987328"/>
            <a:ext cx="5766891" cy="2788078"/>
          </a:xfrm>
          <a:prstGeom prst="wedgeRectCallout">
            <a:avLst>
              <a:gd name="adj1" fmla="val 59420"/>
              <a:gd name="adj2" fmla="val 60086"/>
            </a:avLst>
          </a:prstGeom>
          <a:solidFill>
            <a:srgbClr val="47ABD9"/>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t>Use custom searches in Google+ to find people with powerful accounts in a specific location. </a:t>
            </a:r>
          </a:p>
          <a:p>
            <a:endParaRPr lang="en-US" dirty="0" smtClean="0"/>
          </a:p>
          <a:p>
            <a:r>
              <a:rPr lang="en-US" dirty="0" smtClean="0"/>
              <a:t>Then you can incentivize them to come to your place of business. Even if you can't incentivize them to review, you can find people who leave a lot of reviews and the chances are high that they will.</a:t>
            </a:r>
          </a:p>
          <a:p>
            <a:pPr algn="ct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mozcon-ppt-bg-blank-2-smallerLogo-01.png"/>
          <p:cNvPicPr>
            <a:picLocks noChangeAspect="1"/>
          </p:cNvPicPr>
          <p:nvPr/>
        </p:nvPicPr>
        <p:blipFill>
          <a:blip r:embed="rId3"/>
          <a:srcRect l="-1596" t="24789"/>
          <a:stretch>
            <a:fillRect/>
          </a:stretch>
        </p:blipFill>
        <p:spPr>
          <a:xfrm>
            <a:off x="-219456" y="400631"/>
            <a:ext cx="9420671" cy="4555613"/>
          </a:xfrm>
          <a:prstGeom prst="rect">
            <a:avLst/>
          </a:prstGeom>
        </p:spPr>
      </p:pic>
      <p:sp>
        <p:nvSpPr>
          <p:cNvPr id="4" name="Rectangle 3"/>
          <p:cNvSpPr/>
          <p:nvPr/>
        </p:nvSpPr>
        <p:spPr>
          <a:xfrm>
            <a:off x="5637834" y="4078335"/>
            <a:ext cx="1981200" cy="724552"/>
          </a:xfrm>
          <a:prstGeom prst="rect">
            <a:avLst/>
          </a:prstGeom>
          <a:solidFill>
            <a:srgbClr val="47ABD9"/>
          </a:solidFill>
          <a:ln>
            <a:solidFill>
              <a:schemeClr val="accent5">
                <a:lumMod val="20000"/>
                <a:lumOff val="80000"/>
              </a:schemeClr>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smtClean="0">
                <a:solidFill>
                  <a:schemeClr val="bg1"/>
                </a:solidFill>
              </a:rPr>
              <a:t>Adam Steele</a:t>
            </a:r>
          </a:p>
          <a:p>
            <a:pPr algn="ctr"/>
            <a:r>
              <a:rPr lang="en-US" sz="1400" dirty="0" smtClean="0">
                <a:solidFill>
                  <a:schemeClr val="bg1"/>
                </a:solidFill>
              </a:rPr>
              <a:t>@</a:t>
            </a:r>
            <a:r>
              <a:rPr lang="en-US" sz="1400" dirty="0" err="1" smtClean="0">
                <a:solidFill>
                  <a:schemeClr val="bg1"/>
                </a:solidFill>
              </a:rPr>
              <a:t>AdamGSteele</a:t>
            </a:r>
            <a:endParaRPr lang="en-US" sz="1400" dirty="0" smtClean="0">
              <a:solidFill>
                <a:schemeClr val="bg1"/>
              </a:solidFill>
            </a:endParaRPr>
          </a:p>
          <a:p>
            <a:pPr algn="ctr"/>
            <a:r>
              <a:rPr lang="en-US" sz="1400" dirty="0" smtClean="0">
                <a:solidFill>
                  <a:schemeClr val="bg1"/>
                </a:solidFill>
                <a:hlinkClick r:id="rId4"/>
              </a:rPr>
              <a:t>nightlitemedia.com</a:t>
            </a:r>
            <a:endParaRPr lang="en-US" sz="1400" dirty="0">
              <a:solidFill>
                <a:schemeClr val="bg1"/>
              </a:solidFill>
            </a:endParaRPr>
          </a:p>
        </p:txBody>
      </p:sp>
      <p:pic>
        <p:nvPicPr>
          <p:cNvPr id="3" name="Picture 2" descr="david_mihm-1.jpg"/>
          <p:cNvPicPr>
            <a:picLocks noChangeAspect="1"/>
          </p:cNvPicPr>
          <p:nvPr/>
        </p:nvPicPr>
        <p:blipFill>
          <a:blip r:embed="rId5"/>
          <a:stretch>
            <a:fillRect/>
          </a:stretch>
        </p:blipFill>
        <p:spPr>
          <a:xfrm>
            <a:off x="7639872" y="3472476"/>
            <a:ext cx="1308015" cy="1308015"/>
          </a:xfrm>
          <a:prstGeom prst="rect">
            <a:avLst/>
          </a:prstGeom>
          <a:ln w="38100" cap="sq">
            <a:solidFill>
              <a:schemeClr val="accent5">
                <a:lumMod val="20000"/>
                <a:lumOff val="80000"/>
              </a:schemeClr>
            </a:solidFill>
            <a:prstDash val="solid"/>
            <a:miter lim="800000"/>
          </a:ln>
          <a:effectLst>
            <a:outerShdw blurRad="50800" dist="38100" dir="2700000" algn="tl" rotWithShape="0">
              <a:srgbClr val="000000">
                <a:alpha val="43000"/>
              </a:srgbClr>
            </a:outerShdw>
          </a:effectLst>
        </p:spPr>
      </p:pic>
      <p:sp>
        <p:nvSpPr>
          <p:cNvPr id="5" name="Rectangular Callout 4"/>
          <p:cNvSpPr/>
          <p:nvPr/>
        </p:nvSpPr>
        <p:spPr>
          <a:xfrm>
            <a:off x="1273428" y="987328"/>
            <a:ext cx="5766891" cy="2788078"/>
          </a:xfrm>
          <a:prstGeom prst="wedgeRectCallout">
            <a:avLst>
              <a:gd name="adj1" fmla="val 59420"/>
              <a:gd name="adj2" fmla="val 60086"/>
            </a:avLst>
          </a:prstGeom>
          <a:solidFill>
            <a:srgbClr val="47ABD9"/>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t>Google+ Local pages are indexed in a way Google Places pages never were. You now need to think of everything on your places page like you would a website. The title is indexed. The description is indexed. The reviews are indexed. Every word counts.</a:t>
            </a:r>
          </a:p>
          <a:p>
            <a:endParaRPr lang="en-US" dirty="0" smtClean="0"/>
          </a:p>
          <a:p>
            <a:r>
              <a:rPr lang="en-US" dirty="0" smtClean="0"/>
              <a:t>Also like a website, you can build </a:t>
            </a:r>
            <a:r>
              <a:rPr lang="en-US" dirty="0" err="1" smtClean="0"/>
              <a:t>backlinks</a:t>
            </a:r>
            <a:r>
              <a:rPr lang="en-US" dirty="0" smtClean="0"/>
              <a:t> to it and rank it.</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mozcon-ppt-bg-blank-2-smallerLogo-01.png"/>
          <p:cNvPicPr>
            <a:picLocks noChangeAspect="1"/>
          </p:cNvPicPr>
          <p:nvPr/>
        </p:nvPicPr>
        <p:blipFill>
          <a:blip r:embed="rId3"/>
          <a:srcRect l="-1596" t="24789"/>
          <a:stretch>
            <a:fillRect/>
          </a:stretch>
        </p:blipFill>
        <p:spPr>
          <a:xfrm>
            <a:off x="-219456" y="400631"/>
            <a:ext cx="9420671" cy="4555613"/>
          </a:xfrm>
          <a:prstGeom prst="rect">
            <a:avLst/>
          </a:prstGeom>
        </p:spPr>
      </p:pic>
      <p:sp>
        <p:nvSpPr>
          <p:cNvPr id="4" name="Rectangle 3"/>
          <p:cNvSpPr/>
          <p:nvPr/>
        </p:nvSpPr>
        <p:spPr>
          <a:xfrm>
            <a:off x="5637834" y="4078335"/>
            <a:ext cx="1981200" cy="724552"/>
          </a:xfrm>
          <a:prstGeom prst="rect">
            <a:avLst/>
          </a:prstGeom>
          <a:solidFill>
            <a:srgbClr val="47ABD9"/>
          </a:solidFill>
          <a:ln>
            <a:solidFill>
              <a:schemeClr val="accent5">
                <a:lumMod val="20000"/>
                <a:lumOff val="80000"/>
              </a:schemeClr>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smtClean="0">
                <a:solidFill>
                  <a:schemeClr val="bg1"/>
                </a:solidFill>
              </a:rPr>
              <a:t>David </a:t>
            </a:r>
            <a:r>
              <a:rPr lang="en-US" sz="1400" dirty="0" err="1" smtClean="0">
                <a:solidFill>
                  <a:schemeClr val="bg1"/>
                </a:solidFill>
              </a:rPr>
              <a:t>Minchala</a:t>
            </a:r>
            <a:endParaRPr lang="en-US" sz="1400" dirty="0" smtClean="0">
              <a:solidFill>
                <a:schemeClr val="bg1"/>
              </a:solidFill>
            </a:endParaRPr>
          </a:p>
          <a:p>
            <a:pPr algn="ctr"/>
            <a:r>
              <a:rPr lang="en-US" sz="1400" dirty="0" smtClean="0">
                <a:solidFill>
                  <a:schemeClr val="bg1"/>
                </a:solidFill>
              </a:rPr>
              <a:t>@</a:t>
            </a:r>
            <a:r>
              <a:rPr lang="en-US" sz="1400" dirty="0" err="1" smtClean="0">
                <a:solidFill>
                  <a:schemeClr val="bg1"/>
                </a:solidFill>
              </a:rPr>
              <a:t>daveminchala</a:t>
            </a:r>
            <a:endParaRPr lang="en-US" sz="1400" dirty="0" smtClean="0">
              <a:solidFill>
                <a:schemeClr val="bg1"/>
              </a:solidFill>
            </a:endParaRPr>
          </a:p>
          <a:p>
            <a:pPr algn="ctr"/>
            <a:r>
              <a:rPr lang="en-US" sz="1400" dirty="0" smtClean="0">
                <a:solidFill>
                  <a:schemeClr val="bg1"/>
                </a:solidFill>
                <a:hlinkClick r:id="rId4"/>
              </a:rPr>
              <a:t>daveminchala.com</a:t>
            </a:r>
            <a:endParaRPr lang="en-US" sz="1400" dirty="0">
              <a:solidFill>
                <a:schemeClr val="bg1"/>
              </a:solidFill>
            </a:endParaRPr>
          </a:p>
        </p:txBody>
      </p:sp>
      <p:pic>
        <p:nvPicPr>
          <p:cNvPr id="3" name="Picture 2" descr="david_mihm-1.jpg"/>
          <p:cNvPicPr>
            <a:picLocks noChangeAspect="1"/>
          </p:cNvPicPr>
          <p:nvPr/>
        </p:nvPicPr>
        <p:blipFill>
          <a:blip r:embed="rId5"/>
          <a:stretch>
            <a:fillRect/>
          </a:stretch>
        </p:blipFill>
        <p:spPr>
          <a:xfrm>
            <a:off x="7639872" y="3472476"/>
            <a:ext cx="1308015" cy="1308015"/>
          </a:xfrm>
          <a:prstGeom prst="rect">
            <a:avLst/>
          </a:prstGeom>
          <a:ln w="38100" cap="sq">
            <a:solidFill>
              <a:schemeClr val="accent5">
                <a:lumMod val="20000"/>
                <a:lumOff val="80000"/>
              </a:schemeClr>
            </a:solidFill>
            <a:prstDash val="solid"/>
            <a:miter lim="800000"/>
          </a:ln>
          <a:effectLst>
            <a:outerShdw blurRad="50800" dist="38100" dir="2700000" algn="tl" rotWithShape="0">
              <a:srgbClr val="000000">
                <a:alpha val="43000"/>
              </a:srgbClr>
            </a:outerShdw>
          </a:effectLst>
        </p:spPr>
      </p:pic>
      <p:sp>
        <p:nvSpPr>
          <p:cNvPr id="5" name="Rectangular Callout 4"/>
          <p:cNvSpPr/>
          <p:nvPr/>
        </p:nvSpPr>
        <p:spPr>
          <a:xfrm>
            <a:off x="1273428" y="987328"/>
            <a:ext cx="5766891" cy="2788078"/>
          </a:xfrm>
          <a:prstGeom prst="wedgeRectCallout">
            <a:avLst>
              <a:gd name="adj1" fmla="val 59420"/>
              <a:gd name="adj2" fmla="val 60086"/>
            </a:avLst>
          </a:prstGeom>
          <a:solidFill>
            <a:srgbClr val="47ABD9"/>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t>You can add parameter "near=" in your search </a:t>
            </a:r>
            <a:r>
              <a:rPr lang="en-US" dirty="0" err="1" smtClean="0"/>
              <a:t>url</a:t>
            </a:r>
            <a:r>
              <a:rPr lang="en-US" dirty="0" smtClean="0"/>
              <a:t> to do the same thing as setting the location Google’s left rail.</a:t>
            </a:r>
            <a:br>
              <a:rPr lang="en-US" dirty="0" smtClean="0"/>
            </a:br>
            <a:r>
              <a:rPr lang="en-US" dirty="0" smtClean="0"/>
              <a:t>EG: www.google.com/search?q=plumber&amp;near=buffalo,+ny</a:t>
            </a:r>
          </a:p>
          <a:p>
            <a:endParaRPr lang="en-US" dirty="0" smtClean="0"/>
          </a:p>
          <a:p>
            <a:r>
              <a:rPr lang="en-US" dirty="0" smtClean="0"/>
              <a:t>You should definitely be monitoring rankings this way. My own test on a set of 200+ clients showed a 50% improvement in clients with first page visibility when we use near= and just root terms (not geo-modified).</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mozcon-ppt-bg-blank-2-smallerLogo-01.png"/>
          <p:cNvPicPr>
            <a:picLocks noChangeAspect="1"/>
          </p:cNvPicPr>
          <p:nvPr/>
        </p:nvPicPr>
        <p:blipFill>
          <a:blip r:embed="rId3"/>
          <a:srcRect l="-1596" t="24789"/>
          <a:stretch>
            <a:fillRect/>
          </a:stretch>
        </p:blipFill>
        <p:spPr>
          <a:xfrm>
            <a:off x="-219456" y="400631"/>
            <a:ext cx="9420671" cy="4555613"/>
          </a:xfrm>
          <a:prstGeom prst="rect">
            <a:avLst/>
          </a:prstGeom>
        </p:spPr>
      </p:pic>
      <p:sp>
        <p:nvSpPr>
          <p:cNvPr id="4" name="Rectangle 3"/>
          <p:cNvSpPr/>
          <p:nvPr/>
        </p:nvSpPr>
        <p:spPr>
          <a:xfrm>
            <a:off x="5121762" y="4078335"/>
            <a:ext cx="2497272" cy="724552"/>
          </a:xfrm>
          <a:prstGeom prst="rect">
            <a:avLst/>
          </a:prstGeom>
          <a:solidFill>
            <a:srgbClr val="47ABD9"/>
          </a:solidFill>
          <a:ln>
            <a:solidFill>
              <a:schemeClr val="accent5">
                <a:lumMod val="20000"/>
                <a:lumOff val="80000"/>
              </a:schemeClr>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smtClean="0">
                <a:solidFill>
                  <a:schemeClr val="bg1"/>
                </a:solidFill>
              </a:rPr>
              <a:t>Matthew Hunt</a:t>
            </a:r>
          </a:p>
          <a:p>
            <a:pPr algn="ctr"/>
            <a:r>
              <a:rPr lang="en-US" sz="1400" dirty="0" smtClean="0">
                <a:solidFill>
                  <a:schemeClr val="bg1"/>
                </a:solidFill>
              </a:rPr>
              <a:t>@</a:t>
            </a:r>
            <a:r>
              <a:rPr lang="en-US" sz="1400" dirty="0" err="1" smtClean="0">
                <a:solidFill>
                  <a:schemeClr val="bg1"/>
                </a:solidFill>
              </a:rPr>
              <a:t>smbusinesscoach</a:t>
            </a:r>
            <a:endParaRPr lang="en-US" sz="1400" dirty="0" smtClean="0">
              <a:solidFill>
                <a:schemeClr val="bg1"/>
              </a:solidFill>
            </a:endParaRPr>
          </a:p>
          <a:p>
            <a:pPr algn="ctr"/>
            <a:r>
              <a:rPr lang="en-US" sz="1400" dirty="0" smtClean="0">
                <a:solidFill>
                  <a:schemeClr val="bg1"/>
                </a:solidFill>
                <a:hlinkClick r:id="rId4"/>
              </a:rPr>
              <a:t>SmallBusinessOnlineCoach.com</a:t>
            </a:r>
            <a:endParaRPr lang="en-US" sz="1400" dirty="0">
              <a:solidFill>
                <a:schemeClr val="bg1"/>
              </a:solidFill>
            </a:endParaRPr>
          </a:p>
        </p:txBody>
      </p:sp>
      <p:pic>
        <p:nvPicPr>
          <p:cNvPr id="3" name="Picture 2" descr="david_mihm-1.jpg"/>
          <p:cNvPicPr>
            <a:picLocks noChangeAspect="1"/>
          </p:cNvPicPr>
          <p:nvPr/>
        </p:nvPicPr>
        <p:blipFill>
          <a:blip r:embed="rId5"/>
          <a:stretch>
            <a:fillRect/>
          </a:stretch>
        </p:blipFill>
        <p:spPr>
          <a:xfrm>
            <a:off x="7639872" y="3472476"/>
            <a:ext cx="1308015" cy="1308015"/>
          </a:xfrm>
          <a:prstGeom prst="rect">
            <a:avLst/>
          </a:prstGeom>
          <a:ln w="38100" cap="sq">
            <a:solidFill>
              <a:schemeClr val="accent5">
                <a:lumMod val="20000"/>
                <a:lumOff val="80000"/>
              </a:schemeClr>
            </a:solidFill>
            <a:prstDash val="solid"/>
            <a:miter lim="800000"/>
          </a:ln>
          <a:effectLst>
            <a:outerShdw blurRad="50800" dist="38100" dir="2700000" algn="tl" rotWithShape="0">
              <a:srgbClr val="000000">
                <a:alpha val="43000"/>
              </a:srgbClr>
            </a:outerShdw>
          </a:effectLst>
        </p:spPr>
      </p:pic>
      <p:sp>
        <p:nvSpPr>
          <p:cNvPr id="5" name="Rectangular Callout 4"/>
          <p:cNvSpPr/>
          <p:nvPr/>
        </p:nvSpPr>
        <p:spPr>
          <a:xfrm>
            <a:off x="1273428" y="987328"/>
            <a:ext cx="5766891" cy="2788078"/>
          </a:xfrm>
          <a:prstGeom prst="wedgeRectCallout">
            <a:avLst>
              <a:gd name="adj1" fmla="val 59420"/>
              <a:gd name="adj2" fmla="val 60086"/>
            </a:avLst>
          </a:prstGeom>
          <a:solidFill>
            <a:srgbClr val="47ABD9"/>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t>For a sneaky way to get a </a:t>
            </a:r>
            <a:r>
              <a:rPr lang="en-US" dirty="0" err="1" smtClean="0"/>
              <a:t>backlink</a:t>
            </a:r>
            <a:r>
              <a:rPr lang="en-US" dirty="0" smtClean="0"/>
              <a:t> from local sites, give away digital coupons to local businesses. Don't ask them for </a:t>
            </a:r>
            <a:r>
              <a:rPr lang="en-US" dirty="0" err="1" smtClean="0"/>
              <a:t>backlinks</a:t>
            </a:r>
            <a:r>
              <a:rPr lang="en-US" dirty="0" smtClean="0"/>
              <a:t>, send them an email offering a discount or digital coupon they can add to their site for their customers.  People love to give their clients/customers added value and discounts from other local businesses.</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mozcon-ppt-bg-blank-2-smallerLogo-01.png"/>
          <p:cNvPicPr>
            <a:picLocks noChangeAspect="1"/>
          </p:cNvPicPr>
          <p:nvPr/>
        </p:nvPicPr>
        <p:blipFill>
          <a:blip r:embed="rId3"/>
          <a:srcRect l="-1596" t="24789"/>
          <a:stretch>
            <a:fillRect/>
          </a:stretch>
        </p:blipFill>
        <p:spPr>
          <a:xfrm>
            <a:off x="-219456" y="400631"/>
            <a:ext cx="9420671" cy="4555613"/>
          </a:xfrm>
          <a:prstGeom prst="rect">
            <a:avLst/>
          </a:prstGeom>
        </p:spPr>
      </p:pic>
      <p:sp>
        <p:nvSpPr>
          <p:cNvPr id="4" name="Rectangle 3"/>
          <p:cNvSpPr/>
          <p:nvPr/>
        </p:nvSpPr>
        <p:spPr>
          <a:xfrm>
            <a:off x="5637834" y="4078335"/>
            <a:ext cx="1981200" cy="724552"/>
          </a:xfrm>
          <a:prstGeom prst="rect">
            <a:avLst/>
          </a:prstGeom>
          <a:solidFill>
            <a:srgbClr val="47ABD9"/>
          </a:solidFill>
          <a:ln>
            <a:solidFill>
              <a:schemeClr val="accent5">
                <a:lumMod val="20000"/>
                <a:lumOff val="80000"/>
              </a:schemeClr>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smtClean="0">
                <a:solidFill>
                  <a:schemeClr val="bg1"/>
                </a:solidFill>
              </a:rPr>
              <a:t>Andrew </a:t>
            </a:r>
            <a:r>
              <a:rPr lang="en-US" sz="1400" dirty="0" err="1" smtClean="0">
                <a:solidFill>
                  <a:schemeClr val="bg1"/>
                </a:solidFill>
              </a:rPr>
              <a:t>Shotland</a:t>
            </a:r>
            <a:endParaRPr lang="en-US" sz="1400" dirty="0" smtClean="0">
              <a:solidFill>
                <a:schemeClr val="bg1"/>
              </a:solidFill>
            </a:endParaRPr>
          </a:p>
          <a:p>
            <a:pPr algn="ctr"/>
            <a:r>
              <a:rPr lang="en-US" sz="1400" dirty="0" smtClean="0">
                <a:solidFill>
                  <a:schemeClr val="bg1"/>
                </a:solidFill>
              </a:rPr>
              <a:t>@</a:t>
            </a:r>
            <a:r>
              <a:rPr lang="en-US" sz="1400" dirty="0" err="1" smtClean="0">
                <a:solidFill>
                  <a:schemeClr val="bg1"/>
                </a:solidFill>
              </a:rPr>
              <a:t>localseoguide</a:t>
            </a:r>
            <a:endParaRPr lang="en-US" sz="1400" dirty="0" smtClean="0">
              <a:solidFill>
                <a:schemeClr val="bg1"/>
              </a:solidFill>
            </a:endParaRPr>
          </a:p>
          <a:p>
            <a:pPr algn="ctr"/>
            <a:r>
              <a:rPr lang="en-US" sz="1400" dirty="0" smtClean="0">
                <a:solidFill>
                  <a:schemeClr val="bg1"/>
                </a:solidFill>
                <a:hlinkClick r:id="rId4"/>
              </a:rPr>
              <a:t>LocalSeoGuide.com</a:t>
            </a:r>
            <a:endParaRPr lang="en-US" sz="1400" dirty="0">
              <a:solidFill>
                <a:schemeClr val="bg1"/>
              </a:solidFill>
            </a:endParaRPr>
          </a:p>
        </p:txBody>
      </p:sp>
      <p:pic>
        <p:nvPicPr>
          <p:cNvPr id="3" name="Picture 2" descr="david_mihm-1.jpg"/>
          <p:cNvPicPr>
            <a:picLocks noChangeAspect="1"/>
          </p:cNvPicPr>
          <p:nvPr/>
        </p:nvPicPr>
        <p:blipFill>
          <a:blip r:embed="rId5"/>
          <a:stretch>
            <a:fillRect/>
          </a:stretch>
        </p:blipFill>
        <p:spPr>
          <a:xfrm>
            <a:off x="7639872" y="3472476"/>
            <a:ext cx="1308015" cy="1308015"/>
          </a:xfrm>
          <a:prstGeom prst="rect">
            <a:avLst/>
          </a:prstGeom>
          <a:ln w="38100" cap="sq">
            <a:solidFill>
              <a:schemeClr val="accent5">
                <a:lumMod val="20000"/>
                <a:lumOff val="80000"/>
              </a:schemeClr>
            </a:solidFill>
            <a:prstDash val="solid"/>
            <a:miter lim="800000"/>
          </a:ln>
          <a:effectLst>
            <a:outerShdw blurRad="50800" dist="38100" dir="2700000" algn="tl" rotWithShape="0">
              <a:srgbClr val="000000">
                <a:alpha val="43000"/>
              </a:srgbClr>
            </a:outerShdw>
          </a:effectLst>
        </p:spPr>
      </p:pic>
      <p:sp>
        <p:nvSpPr>
          <p:cNvPr id="5" name="Rectangular Callout 4"/>
          <p:cNvSpPr/>
          <p:nvPr/>
        </p:nvSpPr>
        <p:spPr>
          <a:xfrm>
            <a:off x="1273428" y="987328"/>
            <a:ext cx="5766891" cy="2788078"/>
          </a:xfrm>
          <a:prstGeom prst="wedgeRectCallout">
            <a:avLst>
              <a:gd name="adj1" fmla="val 59420"/>
              <a:gd name="adj2" fmla="val 60086"/>
            </a:avLst>
          </a:prstGeom>
          <a:solidFill>
            <a:srgbClr val="47ABD9"/>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It looks like getting your 5th Google Review is the magic number where those reviews may start to help with rankings. Your mileage may vary based on the review density in a given geo-cat.</a:t>
            </a:r>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mozcon-ppt-bg-blank-2-smallerLogo-01.png"/>
          <p:cNvPicPr>
            <a:picLocks noChangeAspect="1"/>
          </p:cNvPicPr>
          <p:nvPr/>
        </p:nvPicPr>
        <p:blipFill>
          <a:blip r:embed="rId3"/>
          <a:srcRect l="-1596" t="24789"/>
          <a:stretch>
            <a:fillRect/>
          </a:stretch>
        </p:blipFill>
        <p:spPr>
          <a:xfrm>
            <a:off x="-219456" y="400631"/>
            <a:ext cx="9420671" cy="4555613"/>
          </a:xfrm>
          <a:prstGeom prst="rect">
            <a:avLst/>
          </a:prstGeom>
        </p:spPr>
      </p:pic>
      <p:sp>
        <p:nvSpPr>
          <p:cNvPr id="4" name="Rectangle 3"/>
          <p:cNvSpPr/>
          <p:nvPr/>
        </p:nvSpPr>
        <p:spPr>
          <a:xfrm>
            <a:off x="5637834" y="4078335"/>
            <a:ext cx="1981200" cy="724552"/>
          </a:xfrm>
          <a:prstGeom prst="rect">
            <a:avLst/>
          </a:prstGeom>
          <a:solidFill>
            <a:srgbClr val="47ABD9"/>
          </a:solidFill>
          <a:ln>
            <a:solidFill>
              <a:schemeClr val="accent5">
                <a:lumMod val="20000"/>
                <a:lumOff val="80000"/>
              </a:schemeClr>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smtClean="0">
                <a:solidFill>
                  <a:schemeClr val="bg1"/>
                </a:solidFill>
              </a:rPr>
              <a:t>Mary Bowling</a:t>
            </a:r>
          </a:p>
          <a:p>
            <a:pPr algn="ctr"/>
            <a:r>
              <a:rPr lang="en-US" sz="1400" dirty="0" smtClean="0">
                <a:solidFill>
                  <a:schemeClr val="bg1"/>
                </a:solidFill>
              </a:rPr>
              <a:t>@</a:t>
            </a:r>
            <a:r>
              <a:rPr lang="en-US" sz="1400" dirty="0" err="1" smtClean="0">
                <a:solidFill>
                  <a:schemeClr val="bg1"/>
                </a:solidFill>
              </a:rPr>
              <a:t>MaryBowling</a:t>
            </a:r>
            <a:endParaRPr lang="en-US" sz="1400" dirty="0" smtClean="0">
              <a:solidFill>
                <a:schemeClr val="bg1"/>
              </a:solidFill>
            </a:endParaRPr>
          </a:p>
          <a:p>
            <a:pPr algn="ctr"/>
            <a:r>
              <a:rPr lang="en-US" sz="1400" dirty="0" smtClean="0">
                <a:solidFill>
                  <a:schemeClr val="bg1"/>
                </a:solidFill>
                <a:hlinkClick r:id="rId4"/>
              </a:rPr>
              <a:t>marybowling.com</a:t>
            </a:r>
            <a:endParaRPr lang="en-US" sz="1400" dirty="0">
              <a:solidFill>
                <a:schemeClr val="bg1"/>
              </a:solidFill>
            </a:endParaRPr>
          </a:p>
        </p:txBody>
      </p:sp>
      <p:pic>
        <p:nvPicPr>
          <p:cNvPr id="3" name="Picture 2" descr="david_mihm-1.jpg"/>
          <p:cNvPicPr>
            <a:picLocks noChangeAspect="1"/>
          </p:cNvPicPr>
          <p:nvPr/>
        </p:nvPicPr>
        <p:blipFill>
          <a:blip r:embed="rId5"/>
          <a:stretch>
            <a:fillRect/>
          </a:stretch>
        </p:blipFill>
        <p:spPr>
          <a:xfrm>
            <a:off x="7639872" y="3472476"/>
            <a:ext cx="1308015" cy="1308015"/>
          </a:xfrm>
          <a:prstGeom prst="rect">
            <a:avLst/>
          </a:prstGeom>
          <a:ln w="38100" cap="sq">
            <a:solidFill>
              <a:schemeClr val="accent5">
                <a:lumMod val="20000"/>
                <a:lumOff val="80000"/>
              </a:schemeClr>
            </a:solidFill>
            <a:prstDash val="solid"/>
            <a:miter lim="800000"/>
          </a:ln>
          <a:effectLst>
            <a:outerShdw blurRad="50800" dist="38100" dir="2700000" algn="tl" rotWithShape="0">
              <a:srgbClr val="000000">
                <a:alpha val="43000"/>
              </a:srgbClr>
            </a:outerShdw>
          </a:effectLst>
        </p:spPr>
      </p:pic>
      <p:sp>
        <p:nvSpPr>
          <p:cNvPr id="5" name="Rectangular Callout 4"/>
          <p:cNvSpPr/>
          <p:nvPr/>
        </p:nvSpPr>
        <p:spPr>
          <a:xfrm>
            <a:off x="1273428" y="987328"/>
            <a:ext cx="5766891" cy="2788078"/>
          </a:xfrm>
          <a:prstGeom prst="wedgeRectCallout">
            <a:avLst>
              <a:gd name="adj1" fmla="val 59420"/>
              <a:gd name="adj2" fmla="val 60086"/>
            </a:avLst>
          </a:prstGeom>
          <a:solidFill>
            <a:srgbClr val="47ABD9"/>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t>Learn to use Mapmaker. It can help you to get your edits live more quickly and is probably the second most trusted source of information (after owner edits) for business listings.</a:t>
            </a:r>
          </a:p>
          <a:p>
            <a:endParaRPr lang="en-US" dirty="0" smtClean="0"/>
          </a:p>
          <a:p>
            <a:r>
              <a:rPr lang="en-US" dirty="0" smtClean="0"/>
              <a:t>This is a good reference for getting the lay of the land:</a:t>
            </a:r>
          </a:p>
          <a:p>
            <a:r>
              <a:rPr lang="en-US" dirty="0" smtClean="0">
                <a:hlinkClick r:id="rId6"/>
              </a:rPr>
              <a:t>http://tek.io/Loi79l</a:t>
            </a:r>
            <a:endParaRPr lang="en-US" dirty="0" smtClean="0"/>
          </a:p>
          <a:p>
            <a:endParaRPr lang="en-US" dirty="0" smtClean="0"/>
          </a:p>
          <a:p>
            <a:r>
              <a:rPr lang="en-US" dirty="0" smtClean="0"/>
              <a:t>Then move on to this for more specifics:</a:t>
            </a:r>
          </a:p>
          <a:p>
            <a:r>
              <a:rPr lang="en-US" dirty="0" smtClean="0">
                <a:hlinkClick r:id="rId7"/>
              </a:rPr>
              <a:t>http://bit.ly/JwZqCs</a:t>
            </a:r>
            <a:r>
              <a:rPr lang="en-US" dirty="0" smtClean="0"/>
              <a:t> </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david-mozcon-2011.png"/>
          <p:cNvPicPr>
            <a:picLocks noChangeAspect="1"/>
          </p:cNvPicPr>
          <p:nvPr/>
        </p:nvPicPr>
        <p:blipFill>
          <a:blip r:embed="rId3"/>
          <a:stretch>
            <a:fillRect/>
          </a:stretch>
        </p:blipFill>
        <p:spPr>
          <a:xfrm>
            <a:off x="0" y="397668"/>
            <a:ext cx="9144000" cy="4557713"/>
          </a:xfrm>
          <a:prstGeom prst="rect">
            <a:avLst/>
          </a:prstGeom>
        </p:spPr>
      </p:pic>
      <p:sp>
        <p:nvSpPr>
          <p:cNvPr id="15" name="Rounded Rectangular Callout 14"/>
          <p:cNvSpPr/>
          <p:nvPr/>
        </p:nvSpPr>
        <p:spPr>
          <a:xfrm>
            <a:off x="4581525" y="723900"/>
            <a:ext cx="4305300" cy="2257425"/>
          </a:xfrm>
          <a:prstGeom prst="wedgeRoundRectCallout">
            <a:avLst>
              <a:gd name="adj1" fmla="val -77028"/>
              <a:gd name="adj2" fmla="val -7120"/>
              <a:gd name="adj3" fmla="val 16667"/>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400" dirty="0" smtClean="0"/>
              <a:t>The Local Citation Finder doesn’t look at organic results to identify strong industry portals.</a:t>
            </a:r>
            <a:endParaRPr lang="en-US" sz="2400"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mozcon-ppt-bg-blank-2-smallerLogo-01.png"/>
          <p:cNvPicPr>
            <a:picLocks noChangeAspect="1"/>
          </p:cNvPicPr>
          <p:nvPr/>
        </p:nvPicPr>
        <p:blipFill>
          <a:blip r:embed="rId3"/>
          <a:srcRect l="-1596" t="24789"/>
          <a:stretch>
            <a:fillRect/>
          </a:stretch>
        </p:blipFill>
        <p:spPr>
          <a:xfrm>
            <a:off x="-219456" y="400631"/>
            <a:ext cx="9420671" cy="4555613"/>
          </a:xfrm>
          <a:prstGeom prst="rect">
            <a:avLst/>
          </a:prstGeom>
        </p:spPr>
      </p:pic>
      <p:sp>
        <p:nvSpPr>
          <p:cNvPr id="4" name="Rectangle 3"/>
          <p:cNvSpPr/>
          <p:nvPr/>
        </p:nvSpPr>
        <p:spPr>
          <a:xfrm>
            <a:off x="5637834" y="4078335"/>
            <a:ext cx="1981200" cy="724552"/>
          </a:xfrm>
          <a:prstGeom prst="rect">
            <a:avLst/>
          </a:prstGeom>
          <a:solidFill>
            <a:srgbClr val="47ABD9"/>
          </a:solidFill>
          <a:ln>
            <a:solidFill>
              <a:schemeClr val="accent5">
                <a:lumMod val="20000"/>
                <a:lumOff val="80000"/>
              </a:schemeClr>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smtClean="0">
                <a:solidFill>
                  <a:schemeClr val="bg1"/>
                </a:solidFill>
              </a:rPr>
              <a:t>Scott Dodge</a:t>
            </a:r>
          </a:p>
          <a:p>
            <a:pPr algn="ctr"/>
            <a:r>
              <a:rPr lang="en-US" sz="1400" dirty="0" smtClean="0">
                <a:solidFill>
                  <a:schemeClr val="bg1"/>
                </a:solidFill>
              </a:rPr>
              <a:t>@</a:t>
            </a:r>
            <a:r>
              <a:rPr lang="en-US" sz="1400" dirty="0" err="1" smtClean="0">
                <a:solidFill>
                  <a:schemeClr val="bg1"/>
                </a:solidFill>
              </a:rPr>
              <a:t>scott_dodge</a:t>
            </a:r>
            <a:endParaRPr lang="en-US" sz="1400" dirty="0" smtClean="0">
              <a:solidFill>
                <a:schemeClr val="bg1"/>
              </a:solidFill>
            </a:endParaRPr>
          </a:p>
          <a:p>
            <a:pPr algn="ctr"/>
            <a:r>
              <a:rPr lang="en-US" sz="1400" dirty="0" smtClean="0">
                <a:solidFill>
                  <a:schemeClr val="bg1"/>
                </a:solidFill>
                <a:hlinkClick r:id="rId4"/>
              </a:rPr>
              <a:t>scott-dodge.com</a:t>
            </a:r>
            <a:endParaRPr lang="en-US" sz="1400" dirty="0">
              <a:solidFill>
                <a:schemeClr val="bg1"/>
              </a:solidFill>
            </a:endParaRPr>
          </a:p>
        </p:txBody>
      </p:sp>
      <p:pic>
        <p:nvPicPr>
          <p:cNvPr id="3" name="Picture 2" descr="david_mihm-1.jpg"/>
          <p:cNvPicPr>
            <a:picLocks noChangeAspect="1"/>
          </p:cNvPicPr>
          <p:nvPr/>
        </p:nvPicPr>
        <p:blipFill>
          <a:blip r:embed="rId5"/>
          <a:stretch>
            <a:fillRect/>
          </a:stretch>
        </p:blipFill>
        <p:spPr>
          <a:xfrm>
            <a:off x="7639872" y="3472476"/>
            <a:ext cx="1308015" cy="1308015"/>
          </a:xfrm>
          <a:prstGeom prst="rect">
            <a:avLst/>
          </a:prstGeom>
          <a:ln w="38100" cap="sq">
            <a:solidFill>
              <a:schemeClr val="accent5">
                <a:lumMod val="20000"/>
                <a:lumOff val="80000"/>
              </a:schemeClr>
            </a:solidFill>
            <a:prstDash val="solid"/>
            <a:miter lim="800000"/>
          </a:ln>
          <a:effectLst>
            <a:outerShdw blurRad="50800" dist="38100" dir="2700000" algn="tl" rotWithShape="0">
              <a:srgbClr val="000000">
                <a:alpha val="43000"/>
              </a:srgbClr>
            </a:outerShdw>
          </a:effectLst>
        </p:spPr>
      </p:pic>
      <p:sp>
        <p:nvSpPr>
          <p:cNvPr id="5" name="Rectangular Callout 4"/>
          <p:cNvSpPr/>
          <p:nvPr/>
        </p:nvSpPr>
        <p:spPr>
          <a:xfrm>
            <a:off x="1273428" y="987328"/>
            <a:ext cx="5766891" cy="2788078"/>
          </a:xfrm>
          <a:prstGeom prst="wedgeRectCallout">
            <a:avLst>
              <a:gd name="adj1" fmla="val 59420"/>
              <a:gd name="adj2" fmla="val 60086"/>
            </a:avLst>
          </a:prstGeom>
          <a:solidFill>
            <a:srgbClr val="47ABD9"/>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t>Mapmaker is your friend. If you are experiencing competition in areas from those who are not your competitors, edit them out of your categories in Mapmaker.</a:t>
            </a:r>
          </a:p>
          <a:p>
            <a:endParaRPr lang="en-US" dirty="0" smtClean="0"/>
          </a:p>
          <a:p>
            <a:r>
              <a:rPr lang="en-US" dirty="0" smtClean="0"/>
              <a:t>Client was being outranked by a major brand that was incorrectly categorized.  I simply went in and "corrected" it, and poof, a day later, we were back on top.</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mozcon-ppt-bg-blank-2-smallerLogo-01.png"/>
          <p:cNvPicPr>
            <a:picLocks noChangeAspect="1"/>
          </p:cNvPicPr>
          <p:nvPr/>
        </p:nvPicPr>
        <p:blipFill>
          <a:blip r:embed="rId3"/>
          <a:srcRect l="-1596" t="24789"/>
          <a:stretch>
            <a:fillRect/>
          </a:stretch>
        </p:blipFill>
        <p:spPr>
          <a:xfrm>
            <a:off x="-219456" y="400631"/>
            <a:ext cx="9420671" cy="4555613"/>
          </a:xfrm>
          <a:prstGeom prst="rect">
            <a:avLst/>
          </a:prstGeom>
        </p:spPr>
      </p:pic>
      <p:sp>
        <p:nvSpPr>
          <p:cNvPr id="4" name="Rectangle 3"/>
          <p:cNvSpPr/>
          <p:nvPr/>
        </p:nvSpPr>
        <p:spPr>
          <a:xfrm>
            <a:off x="5637834" y="4078335"/>
            <a:ext cx="1981200" cy="724552"/>
          </a:xfrm>
          <a:prstGeom prst="rect">
            <a:avLst/>
          </a:prstGeom>
          <a:solidFill>
            <a:srgbClr val="47ABD9"/>
          </a:solidFill>
          <a:ln>
            <a:solidFill>
              <a:schemeClr val="accent5">
                <a:lumMod val="20000"/>
                <a:lumOff val="80000"/>
              </a:schemeClr>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err="1" smtClean="0">
                <a:solidFill>
                  <a:schemeClr val="bg1"/>
                </a:solidFill>
              </a:rPr>
              <a:t>Nyagoslav</a:t>
            </a:r>
            <a:r>
              <a:rPr lang="en-US" sz="1400" dirty="0" smtClean="0">
                <a:solidFill>
                  <a:schemeClr val="bg1"/>
                </a:solidFill>
              </a:rPr>
              <a:t> </a:t>
            </a:r>
            <a:r>
              <a:rPr lang="en-US" sz="1400" dirty="0" err="1" smtClean="0">
                <a:solidFill>
                  <a:schemeClr val="bg1"/>
                </a:solidFill>
              </a:rPr>
              <a:t>Zhekov</a:t>
            </a:r>
            <a:endParaRPr lang="en-US" sz="1400" dirty="0" smtClean="0">
              <a:solidFill>
                <a:schemeClr val="bg1"/>
              </a:solidFill>
            </a:endParaRPr>
          </a:p>
          <a:p>
            <a:pPr algn="ctr"/>
            <a:r>
              <a:rPr lang="en-US" sz="1400" dirty="0" smtClean="0">
                <a:solidFill>
                  <a:schemeClr val="bg1"/>
                </a:solidFill>
              </a:rPr>
              <a:t>@</a:t>
            </a:r>
            <a:r>
              <a:rPr lang="en-US" sz="1400" dirty="0" err="1" smtClean="0">
                <a:solidFill>
                  <a:schemeClr val="bg1"/>
                </a:solidFill>
              </a:rPr>
              <a:t>Nyagoslav</a:t>
            </a:r>
            <a:endParaRPr lang="en-US" sz="1400" dirty="0" smtClean="0">
              <a:solidFill>
                <a:schemeClr val="bg1"/>
              </a:solidFill>
            </a:endParaRPr>
          </a:p>
          <a:p>
            <a:pPr algn="ctr"/>
            <a:r>
              <a:rPr lang="en-US" sz="1400" dirty="0" smtClean="0">
                <a:solidFill>
                  <a:schemeClr val="bg1"/>
                </a:solidFill>
                <a:hlinkClick r:id="rId4"/>
              </a:rPr>
              <a:t>ngsmarketing.com</a:t>
            </a:r>
            <a:endParaRPr lang="en-US" sz="1400" dirty="0">
              <a:solidFill>
                <a:schemeClr val="bg1"/>
              </a:solidFill>
            </a:endParaRPr>
          </a:p>
        </p:txBody>
      </p:sp>
      <p:pic>
        <p:nvPicPr>
          <p:cNvPr id="3" name="Picture 2" descr="david_mihm-1.jpg"/>
          <p:cNvPicPr>
            <a:picLocks noChangeAspect="1"/>
          </p:cNvPicPr>
          <p:nvPr/>
        </p:nvPicPr>
        <p:blipFill>
          <a:blip r:embed="rId5"/>
          <a:stretch>
            <a:fillRect/>
          </a:stretch>
        </p:blipFill>
        <p:spPr>
          <a:xfrm>
            <a:off x="7639872" y="3472476"/>
            <a:ext cx="1308015" cy="1308015"/>
          </a:xfrm>
          <a:prstGeom prst="rect">
            <a:avLst/>
          </a:prstGeom>
          <a:ln w="38100" cap="sq">
            <a:solidFill>
              <a:schemeClr val="accent5">
                <a:lumMod val="20000"/>
                <a:lumOff val="80000"/>
              </a:schemeClr>
            </a:solidFill>
            <a:prstDash val="solid"/>
            <a:miter lim="800000"/>
          </a:ln>
          <a:effectLst>
            <a:outerShdw blurRad="50800" dist="38100" dir="2700000" algn="tl" rotWithShape="0">
              <a:srgbClr val="000000">
                <a:alpha val="43000"/>
              </a:srgbClr>
            </a:outerShdw>
          </a:effectLst>
        </p:spPr>
      </p:pic>
      <p:sp>
        <p:nvSpPr>
          <p:cNvPr id="5" name="Rectangular Callout 4"/>
          <p:cNvSpPr/>
          <p:nvPr/>
        </p:nvSpPr>
        <p:spPr>
          <a:xfrm>
            <a:off x="1273428" y="987328"/>
            <a:ext cx="5766891" cy="2788078"/>
          </a:xfrm>
          <a:prstGeom prst="wedgeRectCallout">
            <a:avLst>
              <a:gd name="adj1" fmla="val 59420"/>
              <a:gd name="adj2" fmla="val 60086"/>
            </a:avLst>
          </a:prstGeom>
          <a:solidFill>
            <a:srgbClr val="47ABD9"/>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t>Encourage reviews and social mentions of your listings on third-party sites. This will help Google index and associate them faster to your Google+ Local listing giving you additional citations strength.</a:t>
            </a:r>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mozcon-ppt-bg-blank-2-smallerLogo-01.png"/>
          <p:cNvPicPr>
            <a:picLocks noChangeAspect="1"/>
          </p:cNvPicPr>
          <p:nvPr/>
        </p:nvPicPr>
        <p:blipFill>
          <a:blip r:embed="rId3"/>
          <a:srcRect l="-1596" t="24789"/>
          <a:stretch>
            <a:fillRect/>
          </a:stretch>
        </p:blipFill>
        <p:spPr>
          <a:xfrm>
            <a:off x="-219456" y="400631"/>
            <a:ext cx="9420671" cy="4555613"/>
          </a:xfrm>
          <a:prstGeom prst="rect">
            <a:avLst/>
          </a:prstGeom>
        </p:spPr>
      </p:pic>
      <p:sp>
        <p:nvSpPr>
          <p:cNvPr id="4" name="Rectangle 3"/>
          <p:cNvSpPr/>
          <p:nvPr/>
        </p:nvSpPr>
        <p:spPr>
          <a:xfrm>
            <a:off x="5497620" y="4078335"/>
            <a:ext cx="2121414" cy="724552"/>
          </a:xfrm>
          <a:prstGeom prst="rect">
            <a:avLst/>
          </a:prstGeom>
          <a:solidFill>
            <a:srgbClr val="47ABD9"/>
          </a:solidFill>
          <a:ln>
            <a:solidFill>
              <a:schemeClr val="accent5">
                <a:lumMod val="20000"/>
                <a:lumOff val="80000"/>
              </a:schemeClr>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smtClean="0">
                <a:solidFill>
                  <a:schemeClr val="bg1"/>
                </a:solidFill>
              </a:rPr>
              <a:t>Phil </a:t>
            </a:r>
            <a:r>
              <a:rPr lang="en-US" sz="1400" dirty="0" err="1" smtClean="0">
                <a:solidFill>
                  <a:schemeClr val="bg1"/>
                </a:solidFill>
              </a:rPr>
              <a:t>Rozek</a:t>
            </a:r>
            <a:endParaRPr lang="en-US" sz="1400" dirty="0" smtClean="0">
              <a:solidFill>
                <a:schemeClr val="bg1"/>
              </a:solidFill>
            </a:endParaRPr>
          </a:p>
          <a:p>
            <a:pPr algn="ctr"/>
            <a:r>
              <a:rPr lang="en-US" sz="1400" dirty="0" smtClean="0">
                <a:solidFill>
                  <a:schemeClr val="bg1"/>
                </a:solidFill>
              </a:rPr>
              <a:t>@</a:t>
            </a:r>
            <a:r>
              <a:rPr lang="en-US" sz="1400" dirty="0" err="1" smtClean="0">
                <a:solidFill>
                  <a:schemeClr val="bg1"/>
                </a:solidFill>
              </a:rPr>
              <a:t>philrozek</a:t>
            </a:r>
            <a:endParaRPr lang="en-US" sz="1400" dirty="0" smtClean="0">
              <a:solidFill>
                <a:schemeClr val="bg1"/>
              </a:solidFill>
            </a:endParaRPr>
          </a:p>
          <a:p>
            <a:pPr algn="ctr"/>
            <a:r>
              <a:rPr lang="en-US" sz="1400" dirty="0" smtClean="0">
                <a:solidFill>
                  <a:schemeClr val="bg1"/>
                </a:solidFill>
                <a:hlinkClick r:id="rId4"/>
              </a:rPr>
              <a:t>LocalVisibilitySystem.com</a:t>
            </a:r>
            <a:endParaRPr lang="en-US" sz="1400" dirty="0">
              <a:solidFill>
                <a:schemeClr val="bg1"/>
              </a:solidFill>
            </a:endParaRPr>
          </a:p>
        </p:txBody>
      </p:sp>
      <p:pic>
        <p:nvPicPr>
          <p:cNvPr id="3" name="Picture 2" descr="david_mihm-1.jpg"/>
          <p:cNvPicPr>
            <a:picLocks noChangeAspect="1"/>
          </p:cNvPicPr>
          <p:nvPr/>
        </p:nvPicPr>
        <p:blipFill>
          <a:blip r:embed="rId5"/>
          <a:stretch>
            <a:fillRect/>
          </a:stretch>
        </p:blipFill>
        <p:spPr>
          <a:xfrm>
            <a:off x="7639872" y="3472476"/>
            <a:ext cx="1308015" cy="1308015"/>
          </a:xfrm>
          <a:prstGeom prst="rect">
            <a:avLst/>
          </a:prstGeom>
          <a:ln w="38100" cap="sq">
            <a:solidFill>
              <a:schemeClr val="accent5">
                <a:lumMod val="20000"/>
                <a:lumOff val="80000"/>
              </a:schemeClr>
            </a:solidFill>
            <a:prstDash val="solid"/>
            <a:miter lim="800000"/>
          </a:ln>
          <a:effectLst>
            <a:outerShdw blurRad="50800" dist="38100" dir="2700000" algn="tl" rotWithShape="0">
              <a:srgbClr val="000000">
                <a:alpha val="43000"/>
              </a:srgbClr>
            </a:outerShdw>
          </a:effectLst>
        </p:spPr>
      </p:pic>
      <p:sp>
        <p:nvSpPr>
          <p:cNvPr id="5" name="Rectangular Callout 4"/>
          <p:cNvSpPr/>
          <p:nvPr/>
        </p:nvSpPr>
        <p:spPr>
          <a:xfrm>
            <a:off x="1273428" y="987328"/>
            <a:ext cx="5766891" cy="2788078"/>
          </a:xfrm>
          <a:prstGeom prst="wedgeRectCallout">
            <a:avLst>
              <a:gd name="adj1" fmla="val 59420"/>
              <a:gd name="adj2" fmla="val 60086"/>
            </a:avLst>
          </a:prstGeom>
          <a:solidFill>
            <a:srgbClr val="47ABD9"/>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t>Assume Google is counting click-through rate as a local ranking factor.  It’s not proven, and it IS an assumption.  But we know Google can tell what % of people click on your </a:t>
            </a:r>
            <a:r>
              <a:rPr lang="en-US" dirty="0" err="1" smtClean="0"/>
              <a:t>Google+Local</a:t>
            </a:r>
            <a:r>
              <a:rPr lang="en-US" dirty="0" smtClean="0"/>
              <a:t> listing and website.</a:t>
            </a:r>
          </a:p>
          <a:p>
            <a:endParaRPr lang="en-US" dirty="0" smtClean="0"/>
          </a:p>
          <a:p>
            <a:pPr marL="342900" indent="-342900">
              <a:buAutoNum type="arabicPeriod"/>
            </a:pPr>
            <a:r>
              <a:rPr lang="en-US" dirty="0" smtClean="0"/>
              <a:t>Get at least 10 Google customer reviews so that your average rating shows up in the local 7-pack.</a:t>
            </a:r>
            <a:br>
              <a:rPr lang="en-US" dirty="0" smtClean="0"/>
            </a:br>
            <a:endParaRPr lang="en-US" dirty="0" smtClean="0"/>
          </a:p>
          <a:p>
            <a:pPr marL="342900" indent="-342900">
              <a:buAutoNum type="arabicPeriod"/>
            </a:pPr>
            <a:r>
              <a:rPr lang="en-US" dirty="0" smtClean="0"/>
              <a:t>Try to make your title tag catchy to increase CTR.</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mozcon-ppt-bg-blank-2-smallerLogo-01.png"/>
          <p:cNvPicPr>
            <a:picLocks noChangeAspect="1"/>
          </p:cNvPicPr>
          <p:nvPr/>
        </p:nvPicPr>
        <p:blipFill>
          <a:blip r:embed="rId2"/>
          <a:stretch>
            <a:fillRect/>
          </a:stretch>
        </p:blipFill>
        <p:spPr>
          <a:xfrm>
            <a:off x="-50800" y="-24371"/>
            <a:ext cx="9272670" cy="5213790"/>
          </a:xfrm>
          <a:prstGeom prst="rect">
            <a:avLst/>
          </a:prstGeom>
        </p:spPr>
      </p:pic>
      <p:pic>
        <p:nvPicPr>
          <p:cNvPr id="3" name="Picture 2" descr="welcome-text.png"/>
          <p:cNvPicPr>
            <a:picLocks noChangeAspect="1"/>
          </p:cNvPicPr>
          <p:nvPr/>
        </p:nvPicPr>
        <p:blipFill>
          <a:blip r:embed="rId3"/>
          <a:stretch>
            <a:fillRect/>
          </a:stretch>
        </p:blipFill>
        <p:spPr>
          <a:xfrm>
            <a:off x="3548272" y="1383297"/>
            <a:ext cx="2098758" cy="836760"/>
          </a:xfrm>
          <a:prstGeom prst="rect">
            <a:avLst/>
          </a:prstGeom>
        </p:spPr>
      </p:pic>
      <p:sp>
        <p:nvSpPr>
          <p:cNvPr id="5" name="TextBox 4"/>
          <p:cNvSpPr txBox="1"/>
          <p:nvPr/>
        </p:nvSpPr>
        <p:spPr>
          <a:xfrm>
            <a:off x="-52469" y="2164808"/>
            <a:ext cx="9272670" cy="400110"/>
          </a:xfrm>
          <a:prstGeom prst="rect">
            <a:avLst/>
          </a:prstGeom>
          <a:noFill/>
        </p:spPr>
        <p:txBody>
          <a:bodyPr wrap="square" rtlCol="0">
            <a:spAutoFit/>
          </a:bodyPr>
          <a:lstStyle/>
          <a:p>
            <a:pPr algn="ctr"/>
            <a:r>
              <a:rPr lang="en-US" sz="2000" dirty="0" smtClean="0">
                <a:latin typeface="Helvetica"/>
                <a:cs typeface="Helvetica"/>
              </a:rPr>
              <a:t>Darren Shaw</a:t>
            </a:r>
            <a:endParaRPr lang="en-US" sz="2000" dirty="0">
              <a:latin typeface="Helvetica"/>
              <a:cs typeface="Helvetica"/>
            </a:endParaRPr>
          </a:p>
        </p:txBody>
      </p:sp>
      <p:sp>
        <p:nvSpPr>
          <p:cNvPr id="7" name="TextBox 6"/>
          <p:cNvSpPr txBox="1"/>
          <p:nvPr/>
        </p:nvSpPr>
        <p:spPr>
          <a:xfrm>
            <a:off x="-46604" y="2622981"/>
            <a:ext cx="9272670" cy="400110"/>
          </a:xfrm>
          <a:prstGeom prst="rect">
            <a:avLst/>
          </a:prstGeom>
          <a:noFill/>
        </p:spPr>
        <p:txBody>
          <a:bodyPr wrap="square" rtlCol="0">
            <a:spAutoFit/>
          </a:bodyPr>
          <a:lstStyle/>
          <a:p>
            <a:pPr algn="ctr"/>
            <a:r>
              <a:rPr lang="en-US" sz="2000" dirty="0" smtClean="0">
                <a:latin typeface="Helvetica"/>
                <a:cs typeface="Helvetica"/>
              </a:rPr>
              <a:t>Founder</a:t>
            </a:r>
            <a:endParaRPr lang="en-US" sz="2000" dirty="0">
              <a:latin typeface="Helvetica"/>
              <a:cs typeface="Helvetica"/>
            </a:endParaRPr>
          </a:p>
        </p:txBody>
      </p:sp>
      <p:sp>
        <p:nvSpPr>
          <p:cNvPr id="8" name="TextBox 7"/>
          <p:cNvSpPr txBox="1"/>
          <p:nvPr/>
        </p:nvSpPr>
        <p:spPr>
          <a:xfrm>
            <a:off x="-50508" y="3054778"/>
            <a:ext cx="9272670" cy="369332"/>
          </a:xfrm>
          <a:prstGeom prst="rect">
            <a:avLst/>
          </a:prstGeom>
          <a:noFill/>
        </p:spPr>
        <p:txBody>
          <a:bodyPr wrap="square" rtlCol="0">
            <a:spAutoFit/>
          </a:bodyPr>
          <a:lstStyle/>
          <a:p>
            <a:pPr algn="ctr"/>
            <a:r>
              <a:rPr lang="en-US" dirty="0" err="1" smtClean="0">
                <a:latin typeface="Helvetica"/>
                <a:cs typeface="Helvetica"/>
              </a:rPr>
              <a:t>Whitespark</a:t>
            </a:r>
            <a:endParaRPr lang="en-US" dirty="0">
              <a:latin typeface="Helvetica"/>
              <a:cs typeface="Helvetica"/>
            </a:endParaRPr>
          </a:p>
        </p:txBody>
      </p:sp>
      <p:sp>
        <p:nvSpPr>
          <p:cNvPr id="9" name="TextBox 8"/>
          <p:cNvSpPr txBox="1"/>
          <p:nvPr/>
        </p:nvSpPr>
        <p:spPr>
          <a:xfrm>
            <a:off x="-44643" y="3482668"/>
            <a:ext cx="9272670" cy="369332"/>
          </a:xfrm>
          <a:prstGeom prst="rect">
            <a:avLst/>
          </a:prstGeom>
          <a:noFill/>
        </p:spPr>
        <p:txBody>
          <a:bodyPr wrap="square" rtlCol="0">
            <a:spAutoFit/>
          </a:bodyPr>
          <a:lstStyle/>
          <a:p>
            <a:pPr algn="ctr"/>
            <a:r>
              <a:rPr lang="en-US" dirty="0" smtClean="0">
                <a:latin typeface="Helvetica"/>
                <a:cs typeface="Helvetica"/>
              </a:rPr>
              <a:t>http://</a:t>
            </a:r>
            <a:r>
              <a:rPr lang="en-US" dirty="0" err="1" smtClean="0">
                <a:latin typeface="Helvetica"/>
                <a:cs typeface="Helvetica"/>
              </a:rPr>
              <a:t>www.whitespark.ca</a:t>
            </a:r>
            <a:endParaRPr lang="en-US" dirty="0">
              <a:latin typeface="Helvetica"/>
              <a:cs typeface="Helvetica"/>
            </a:endParaRPr>
          </a:p>
        </p:txBody>
      </p:sp>
      <p:sp>
        <p:nvSpPr>
          <p:cNvPr id="13" name="TextBox 12"/>
          <p:cNvSpPr txBox="1"/>
          <p:nvPr/>
        </p:nvSpPr>
        <p:spPr>
          <a:xfrm>
            <a:off x="-31943" y="3889068"/>
            <a:ext cx="9272670" cy="369332"/>
          </a:xfrm>
          <a:prstGeom prst="rect">
            <a:avLst/>
          </a:prstGeom>
          <a:noFill/>
        </p:spPr>
        <p:txBody>
          <a:bodyPr wrap="square" rtlCol="0">
            <a:spAutoFit/>
          </a:bodyPr>
          <a:lstStyle/>
          <a:p>
            <a:pPr algn="ctr"/>
            <a:r>
              <a:rPr lang="en-US" dirty="0" smtClean="0">
                <a:latin typeface="Helvetica"/>
                <a:cs typeface="Helvetica"/>
              </a:rPr>
              <a:t>@</a:t>
            </a:r>
            <a:r>
              <a:rPr lang="en-US" dirty="0" err="1" smtClean="0">
                <a:latin typeface="Helvetica"/>
                <a:cs typeface="Helvetica"/>
              </a:rPr>
              <a:t>EdmontonSEO</a:t>
            </a:r>
            <a:endParaRPr lang="en-US" dirty="0">
              <a:latin typeface="Helvetica"/>
              <a:cs typeface="Helvetica"/>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mozcon-ppt-bg-blank-2-smallerLogo-01.png"/>
          <p:cNvPicPr>
            <a:picLocks noChangeAspect="1"/>
          </p:cNvPicPr>
          <p:nvPr/>
        </p:nvPicPr>
        <p:blipFill>
          <a:blip r:embed="rId3"/>
          <a:srcRect l="-1596" t="24789"/>
          <a:stretch>
            <a:fillRect/>
          </a:stretch>
        </p:blipFill>
        <p:spPr>
          <a:xfrm>
            <a:off x="-219456" y="400631"/>
            <a:ext cx="9420671" cy="4555613"/>
          </a:xfrm>
          <a:prstGeom prst="rect">
            <a:avLst/>
          </a:prstGeom>
        </p:spPr>
      </p:pic>
      <p:sp>
        <p:nvSpPr>
          <p:cNvPr id="2" name="TextBox 1"/>
          <p:cNvSpPr txBox="1"/>
          <p:nvPr/>
        </p:nvSpPr>
        <p:spPr>
          <a:xfrm>
            <a:off x="2221998" y="1722507"/>
            <a:ext cx="4700005" cy="707886"/>
          </a:xfrm>
          <a:prstGeom prst="rect">
            <a:avLst/>
          </a:prstGeom>
          <a:noFill/>
        </p:spPr>
        <p:txBody>
          <a:bodyPr wrap="none" rtlCol="0">
            <a:spAutoFit/>
          </a:bodyPr>
          <a:lstStyle/>
          <a:p>
            <a:r>
              <a:rPr lang="en-US" sz="4000" dirty="0" smtClean="0"/>
              <a:t>Bonus Local SEO Tips!</a:t>
            </a:r>
            <a:endParaRPr lang="en-US" sz="4000"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mozcon-ppt-bg-blank-2-smallerLogo-01.png"/>
          <p:cNvPicPr>
            <a:picLocks noChangeAspect="1"/>
          </p:cNvPicPr>
          <p:nvPr/>
        </p:nvPicPr>
        <p:blipFill>
          <a:blip r:embed="rId3"/>
          <a:srcRect l="-1596" t="24789"/>
          <a:stretch>
            <a:fillRect/>
          </a:stretch>
        </p:blipFill>
        <p:spPr>
          <a:xfrm>
            <a:off x="-219456" y="400631"/>
            <a:ext cx="9420671" cy="4555613"/>
          </a:xfrm>
          <a:prstGeom prst="rect">
            <a:avLst/>
          </a:prstGeom>
        </p:spPr>
      </p:pic>
      <p:sp>
        <p:nvSpPr>
          <p:cNvPr id="4" name="Rectangle 3"/>
          <p:cNvSpPr/>
          <p:nvPr/>
        </p:nvSpPr>
        <p:spPr>
          <a:xfrm>
            <a:off x="5637834" y="4078335"/>
            <a:ext cx="1981200" cy="724552"/>
          </a:xfrm>
          <a:prstGeom prst="rect">
            <a:avLst/>
          </a:prstGeom>
          <a:solidFill>
            <a:srgbClr val="47ABD9"/>
          </a:solidFill>
          <a:ln>
            <a:solidFill>
              <a:schemeClr val="accent5">
                <a:lumMod val="20000"/>
                <a:lumOff val="80000"/>
              </a:schemeClr>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smtClean="0">
                <a:solidFill>
                  <a:schemeClr val="bg1"/>
                </a:solidFill>
              </a:rPr>
              <a:t>Mike Blumenthal</a:t>
            </a:r>
          </a:p>
          <a:p>
            <a:pPr algn="ctr"/>
            <a:r>
              <a:rPr lang="en-US" sz="1400" dirty="0" smtClean="0">
                <a:solidFill>
                  <a:schemeClr val="bg1"/>
                </a:solidFill>
              </a:rPr>
              <a:t>@</a:t>
            </a:r>
            <a:r>
              <a:rPr lang="en-US" sz="1400" dirty="0" err="1" smtClean="0">
                <a:solidFill>
                  <a:schemeClr val="bg1"/>
                </a:solidFill>
              </a:rPr>
              <a:t>mblumenthal</a:t>
            </a:r>
            <a:endParaRPr lang="en-US" sz="1400" dirty="0" smtClean="0">
              <a:solidFill>
                <a:schemeClr val="bg1"/>
              </a:solidFill>
            </a:endParaRPr>
          </a:p>
          <a:p>
            <a:pPr algn="ctr"/>
            <a:r>
              <a:rPr lang="en-US" sz="1400" dirty="0" smtClean="0">
                <a:solidFill>
                  <a:schemeClr val="bg1"/>
                </a:solidFill>
                <a:hlinkClick r:id="rId4"/>
              </a:rPr>
              <a:t>blumenthals.com/blog/</a:t>
            </a:r>
            <a:endParaRPr lang="en-US" sz="1400" dirty="0">
              <a:solidFill>
                <a:schemeClr val="bg1"/>
              </a:solidFill>
            </a:endParaRPr>
          </a:p>
        </p:txBody>
      </p:sp>
      <p:pic>
        <p:nvPicPr>
          <p:cNvPr id="3" name="Picture 2" descr="david_mihm-1.jpg"/>
          <p:cNvPicPr>
            <a:picLocks noChangeAspect="1"/>
          </p:cNvPicPr>
          <p:nvPr/>
        </p:nvPicPr>
        <p:blipFill>
          <a:blip r:embed="rId5"/>
          <a:stretch>
            <a:fillRect/>
          </a:stretch>
        </p:blipFill>
        <p:spPr>
          <a:xfrm>
            <a:off x="7639872" y="3472476"/>
            <a:ext cx="1308015" cy="1308015"/>
          </a:xfrm>
          <a:prstGeom prst="rect">
            <a:avLst/>
          </a:prstGeom>
          <a:ln w="38100" cap="sq">
            <a:solidFill>
              <a:schemeClr val="accent5">
                <a:lumMod val="20000"/>
                <a:lumOff val="80000"/>
              </a:schemeClr>
            </a:solidFill>
            <a:prstDash val="solid"/>
            <a:miter lim="800000"/>
          </a:ln>
          <a:effectLst>
            <a:outerShdw blurRad="50800" dist="38100" dir="2700000" algn="tl" rotWithShape="0">
              <a:srgbClr val="000000">
                <a:alpha val="43000"/>
              </a:srgbClr>
            </a:outerShdw>
          </a:effectLst>
        </p:spPr>
      </p:pic>
      <p:sp>
        <p:nvSpPr>
          <p:cNvPr id="5" name="Rectangular Callout 4"/>
          <p:cNvSpPr/>
          <p:nvPr/>
        </p:nvSpPr>
        <p:spPr>
          <a:xfrm>
            <a:off x="1273428" y="987328"/>
            <a:ext cx="5766891" cy="2788078"/>
          </a:xfrm>
          <a:prstGeom prst="wedgeRectCallout">
            <a:avLst>
              <a:gd name="adj1" fmla="val 59420"/>
              <a:gd name="adj2" fmla="val 60086"/>
            </a:avLst>
          </a:prstGeom>
          <a:solidFill>
            <a:srgbClr val="47ABD9"/>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t>Many LGBT sites maintain lists of LGBT friendly businesses. A great untapped citation source.</a:t>
            </a:r>
          </a:p>
          <a:p>
            <a:endParaRPr lang="en-US" dirty="0" smtClean="0"/>
          </a:p>
          <a:p>
            <a:pPr algn="r"/>
            <a:r>
              <a:rPr lang="en-US" dirty="0" smtClean="0"/>
              <a:t>- Via </a:t>
            </a:r>
            <a:r>
              <a:rPr lang="en-US" dirty="0" smtClean="0">
                <a:hlinkClick r:id="rId6"/>
              </a:rPr>
              <a:t>Dana </a:t>
            </a:r>
            <a:r>
              <a:rPr lang="en-US" dirty="0" err="1" smtClean="0">
                <a:hlinkClick r:id="rId6"/>
              </a:rPr>
              <a:t>DiTomaso</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mozcon-ppt-bg-blank-2-smallerLogo-01.png"/>
          <p:cNvPicPr>
            <a:picLocks noChangeAspect="1"/>
          </p:cNvPicPr>
          <p:nvPr/>
        </p:nvPicPr>
        <p:blipFill>
          <a:blip r:embed="rId3"/>
          <a:srcRect l="-1596" t="24789"/>
          <a:stretch>
            <a:fillRect/>
          </a:stretch>
        </p:blipFill>
        <p:spPr>
          <a:xfrm>
            <a:off x="-219456" y="400631"/>
            <a:ext cx="9420671" cy="4555613"/>
          </a:xfrm>
          <a:prstGeom prst="rect">
            <a:avLst/>
          </a:prstGeom>
        </p:spPr>
      </p:pic>
      <p:sp>
        <p:nvSpPr>
          <p:cNvPr id="4" name="Rectangle 3"/>
          <p:cNvSpPr/>
          <p:nvPr/>
        </p:nvSpPr>
        <p:spPr>
          <a:xfrm>
            <a:off x="5637834" y="4078335"/>
            <a:ext cx="1981200" cy="724552"/>
          </a:xfrm>
          <a:prstGeom prst="rect">
            <a:avLst/>
          </a:prstGeom>
          <a:solidFill>
            <a:srgbClr val="47ABD9"/>
          </a:solidFill>
          <a:ln>
            <a:solidFill>
              <a:schemeClr val="accent5">
                <a:lumMod val="20000"/>
                <a:lumOff val="80000"/>
              </a:schemeClr>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smtClean="0">
                <a:solidFill>
                  <a:schemeClr val="bg1"/>
                </a:solidFill>
              </a:rPr>
              <a:t>Mike Blumenthal</a:t>
            </a:r>
          </a:p>
          <a:p>
            <a:pPr algn="ctr"/>
            <a:r>
              <a:rPr lang="en-US" sz="1400" dirty="0" smtClean="0">
                <a:solidFill>
                  <a:schemeClr val="bg1"/>
                </a:solidFill>
              </a:rPr>
              <a:t>@</a:t>
            </a:r>
            <a:r>
              <a:rPr lang="en-US" sz="1400" dirty="0" err="1" smtClean="0">
                <a:solidFill>
                  <a:schemeClr val="bg1"/>
                </a:solidFill>
              </a:rPr>
              <a:t>mblumenthal</a:t>
            </a:r>
            <a:endParaRPr lang="en-US" sz="1400" dirty="0" smtClean="0">
              <a:solidFill>
                <a:schemeClr val="bg1"/>
              </a:solidFill>
            </a:endParaRPr>
          </a:p>
          <a:p>
            <a:pPr algn="ctr"/>
            <a:r>
              <a:rPr lang="en-US" sz="1400" dirty="0" smtClean="0">
                <a:solidFill>
                  <a:schemeClr val="bg1"/>
                </a:solidFill>
                <a:hlinkClick r:id="rId4"/>
              </a:rPr>
              <a:t>blumenthals.com/blog/</a:t>
            </a:r>
            <a:endParaRPr lang="en-US" sz="1400" dirty="0">
              <a:solidFill>
                <a:schemeClr val="bg1"/>
              </a:solidFill>
            </a:endParaRPr>
          </a:p>
        </p:txBody>
      </p:sp>
      <p:pic>
        <p:nvPicPr>
          <p:cNvPr id="3" name="Picture 2" descr="david_mihm-1.jpg"/>
          <p:cNvPicPr>
            <a:picLocks noChangeAspect="1"/>
          </p:cNvPicPr>
          <p:nvPr/>
        </p:nvPicPr>
        <p:blipFill>
          <a:blip r:embed="rId5"/>
          <a:stretch>
            <a:fillRect/>
          </a:stretch>
        </p:blipFill>
        <p:spPr>
          <a:xfrm>
            <a:off x="7639872" y="3472476"/>
            <a:ext cx="1308015" cy="1308015"/>
          </a:xfrm>
          <a:prstGeom prst="rect">
            <a:avLst/>
          </a:prstGeom>
          <a:ln w="38100" cap="sq">
            <a:solidFill>
              <a:schemeClr val="accent5">
                <a:lumMod val="20000"/>
                <a:lumOff val="80000"/>
              </a:schemeClr>
            </a:solidFill>
            <a:prstDash val="solid"/>
            <a:miter lim="800000"/>
          </a:ln>
          <a:effectLst>
            <a:outerShdw blurRad="50800" dist="38100" dir="2700000" algn="tl" rotWithShape="0">
              <a:srgbClr val="000000">
                <a:alpha val="43000"/>
              </a:srgbClr>
            </a:outerShdw>
          </a:effectLst>
        </p:spPr>
      </p:pic>
      <p:sp>
        <p:nvSpPr>
          <p:cNvPr id="5" name="Rectangular Callout 4"/>
          <p:cNvSpPr/>
          <p:nvPr/>
        </p:nvSpPr>
        <p:spPr>
          <a:xfrm>
            <a:off x="1273428" y="987328"/>
            <a:ext cx="5766891" cy="2788078"/>
          </a:xfrm>
          <a:prstGeom prst="wedgeRectCallout">
            <a:avLst>
              <a:gd name="adj1" fmla="val 59420"/>
              <a:gd name="adj2" fmla="val 60086"/>
            </a:avLst>
          </a:prstGeom>
          <a:solidFill>
            <a:srgbClr val="47ABD9"/>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t>Use </a:t>
            </a:r>
            <a:r>
              <a:rPr lang="en-US" dirty="0" err="1" smtClean="0"/>
              <a:t>SEOMoz</a:t>
            </a:r>
            <a:r>
              <a:rPr lang="en-US" dirty="0" smtClean="0"/>
              <a:t> to mine your existing links and contact the link owners to upgrade them to citations. These are your most friendly local sites.</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mozcon-ppt-bg-blank-2-smallerLogo-01.png"/>
          <p:cNvPicPr>
            <a:picLocks noChangeAspect="1"/>
          </p:cNvPicPr>
          <p:nvPr/>
        </p:nvPicPr>
        <p:blipFill>
          <a:blip r:embed="rId3"/>
          <a:srcRect l="-1596" t="24789"/>
          <a:stretch>
            <a:fillRect/>
          </a:stretch>
        </p:blipFill>
        <p:spPr>
          <a:xfrm>
            <a:off x="-219456" y="400631"/>
            <a:ext cx="9420671" cy="4555613"/>
          </a:xfrm>
          <a:prstGeom prst="rect">
            <a:avLst/>
          </a:prstGeom>
        </p:spPr>
      </p:pic>
      <p:sp>
        <p:nvSpPr>
          <p:cNvPr id="4" name="Rectangle 3"/>
          <p:cNvSpPr/>
          <p:nvPr/>
        </p:nvSpPr>
        <p:spPr>
          <a:xfrm>
            <a:off x="5637834" y="4078335"/>
            <a:ext cx="1981200" cy="724552"/>
          </a:xfrm>
          <a:prstGeom prst="rect">
            <a:avLst/>
          </a:prstGeom>
          <a:solidFill>
            <a:srgbClr val="47ABD9"/>
          </a:solidFill>
          <a:ln>
            <a:solidFill>
              <a:schemeClr val="accent5">
                <a:lumMod val="20000"/>
                <a:lumOff val="80000"/>
              </a:schemeClr>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smtClean="0">
                <a:solidFill>
                  <a:schemeClr val="bg1"/>
                </a:solidFill>
              </a:rPr>
              <a:t>Mike Blumenthal</a:t>
            </a:r>
          </a:p>
          <a:p>
            <a:pPr algn="ctr"/>
            <a:r>
              <a:rPr lang="en-US" sz="1400" dirty="0" smtClean="0">
                <a:solidFill>
                  <a:schemeClr val="bg1"/>
                </a:solidFill>
              </a:rPr>
              <a:t>@</a:t>
            </a:r>
            <a:r>
              <a:rPr lang="en-US" sz="1400" dirty="0" err="1" smtClean="0">
                <a:solidFill>
                  <a:schemeClr val="bg1"/>
                </a:solidFill>
              </a:rPr>
              <a:t>mblumenthal</a:t>
            </a:r>
            <a:endParaRPr lang="en-US" sz="1400" dirty="0" smtClean="0">
              <a:solidFill>
                <a:schemeClr val="bg1"/>
              </a:solidFill>
            </a:endParaRPr>
          </a:p>
          <a:p>
            <a:pPr algn="ctr"/>
            <a:r>
              <a:rPr lang="en-US" sz="1400" dirty="0" smtClean="0">
                <a:solidFill>
                  <a:schemeClr val="bg1"/>
                </a:solidFill>
                <a:hlinkClick r:id="rId4"/>
              </a:rPr>
              <a:t>blumenthals.com/blog/</a:t>
            </a:r>
            <a:endParaRPr lang="en-US" sz="1400" dirty="0">
              <a:solidFill>
                <a:schemeClr val="bg1"/>
              </a:solidFill>
            </a:endParaRPr>
          </a:p>
        </p:txBody>
      </p:sp>
      <p:pic>
        <p:nvPicPr>
          <p:cNvPr id="3" name="Picture 2" descr="david_mihm-1.jpg"/>
          <p:cNvPicPr>
            <a:picLocks noChangeAspect="1"/>
          </p:cNvPicPr>
          <p:nvPr/>
        </p:nvPicPr>
        <p:blipFill>
          <a:blip r:embed="rId5"/>
          <a:stretch>
            <a:fillRect/>
          </a:stretch>
        </p:blipFill>
        <p:spPr>
          <a:xfrm>
            <a:off x="7639872" y="3472476"/>
            <a:ext cx="1308015" cy="1308015"/>
          </a:xfrm>
          <a:prstGeom prst="rect">
            <a:avLst/>
          </a:prstGeom>
          <a:ln w="38100" cap="sq">
            <a:solidFill>
              <a:schemeClr val="accent5">
                <a:lumMod val="20000"/>
                <a:lumOff val="80000"/>
              </a:schemeClr>
            </a:solidFill>
            <a:prstDash val="solid"/>
            <a:miter lim="800000"/>
          </a:ln>
          <a:effectLst>
            <a:outerShdw blurRad="50800" dist="38100" dir="2700000" algn="tl" rotWithShape="0">
              <a:srgbClr val="000000">
                <a:alpha val="43000"/>
              </a:srgbClr>
            </a:outerShdw>
          </a:effectLst>
        </p:spPr>
      </p:pic>
      <p:sp>
        <p:nvSpPr>
          <p:cNvPr id="5" name="Rectangular Callout 4"/>
          <p:cNvSpPr/>
          <p:nvPr/>
        </p:nvSpPr>
        <p:spPr>
          <a:xfrm>
            <a:off x="1273428" y="987328"/>
            <a:ext cx="5766891" cy="2788078"/>
          </a:xfrm>
          <a:prstGeom prst="wedgeRectCallout">
            <a:avLst>
              <a:gd name="adj1" fmla="val 59420"/>
              <a:gd name="adj2" fmla="val 60086"/>
            </a:avLst>
          </a:prstGeom>
          <a:solidFill>
            <a:srgbClr val="47ABD9"/>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t>Google+ Local allows for business pages to leave reviews (not just individuals). Review other businesses that you have done business with and request that they do the same. </a:t>
            </a:r>
            <a:endParaRPr lang="en-US" dirty="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mozcon-ppt-bg-blank-2-smallerLogo-01.png"/>
          <p:cNvPicPr>
            <a:picLocks noChangeAspect="1"/>
          </p:cNvPicPr>
          <p:nvPr/>
        </p:nvPicPr>
        <p:blipFill>
          <a:blip r:embed="rId3"/>
          <a:srcRect l="-1596" t="24789"/>
          <a:stretch>
            <a:fillRect/>
          </a:stretch>
        </p:blipFill>
        <p:spPr>
          <a:xfrm>
            <a:off x="-219456" y="400631"/>
            <a:ext cx="9420671" cy="4555613"/>
          </a:xfrm>
          <a:prstGeom prst="rect">
            <a:avLst/>
          </a:prstGeom>
        </p:spPr>
      </p:pic>
      <p:sp>
        <p:nvSpPr>
          <p:cNvPr id="4" name="Rectangle 3"/>
          <p:cNvSpPr/>
          <p:nvPr/>
        </p:nvSpPr>
        <p:spPr>
          <a:xfrm>
            <a:off x="5637834" y="4078335"/>
            <a:ext cx="1981200" cy="724552"/>
          </a:xfrm>
          <a:prstGeom prst="rect">
            <a:avLst/>
          </a:prstGeom>
          <a:solidFill>
            <a:srgbClr val="47ABD9"/>
          </a:solidFill>
          <a:ln>
            <a:solidFill>
              <a:schemeClr val="accent5">
                <a:lumMod val="20000"/>
                <a:lumOff val="80000"/>
              </a:schemeClr>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smtClean="0">
                <a:solidFill>
                  <a:schemeClr val="bg1"/>
                </a:solidFill>
              </a:rPr>
              <a:t>Mike Blumenthal</a:t>
            </a:r>
          </a:p>
          <a:p>
            <a:pPr algn="ctr"/>
            <a:r>
              <a:rPr lang="en-US" sz="1400" dirty="0" smtClean="0">
                <a:solidFill>
                  <a:schemeClr val="bg1"/>
                </a:solidFill>
              </a:rPr>
              <a:t>@</a:t>
            </a:r>
            <a:r>
              <a:rPr lang="en-US" sz="1400" dirty="0" err="1" smtClean="0">
                <a:solidFill>
                  <a:schemeClr val="bg1"/>
                </a:solidFill>
              </a:rPr>
              <a:t>mblumenthal</a:t>
            </a:r>
            <a:endParaRPr lang="en-US" sz="1400" dirty="0" smtClean="0">
              <a:solidFill>
                <a:schemeClr val="bg1"/>
              </a:solidFill>
            </a:endParaRPr>
          </a:p>
          <a:p>
            <a:pPr algn="ctr"/>
            <a:r>
              <a:rPr lang="en-US" sz="1400" dirty="0" smtClean="0">
                <a:solidFill>
                  <a:schemeClr val="bg1"/>
                </a:solidFill>
                <a:hlinkClick r:id="rId4"/>
              </a:rPr>
              <a:t>blumenthals.com/blog/</a:t>
            </a:r>
            <a:endParaRPr lang="en-US" sz="1400" dirty="0">
              <a:solidFill>
                <a:schemeClr val="bg1"/>
              </a:solidFill>
            </a:endParaRPr>
          </a:p>
        </p:txBody>
      </p:sp>
      <p:pic>
        <p:nvPicPr>
          <p:cNvPr id="3" name="Picture 2" descr="david_mihm-1.jpg"/>
          <p:cNvPicPr>
            <a:picLocks noChangeAspect="1"/>
          </p:cNvPicPr>
          <p:nvPr/>
        </p:nvPicPr>
        <p:blipFill>
          <a:blip r:embed="rId5"/>
          <a:stretch>
            <a:fillRect/>
          </a:stretch>
        </p:blipFill>
        <p:spPr>
          <a:xfrm>
            <a:off x="7639872" y="3472476"/>
            <a:ext cx="1308015" cy="1308015"/>
          </a:xfrm>
          <a:prstGeom prst="rect">
            <a:avLst/>
          </a:prstGeom>
          <a:ln w="38100" cap="sq">
            <a:solidFill>
              <a:schemeClr val="accent5">
                <a:lumMod val="20000"/>
                <a:lumOff val="80000"/>
              </a:schemeClr>
            </a:solidFill>
            <a:prstDash val="solid"/>
            <a:miter lim="800000"/>
          </a:ln>
          <a:effectLst>
            <a:outerShdw blurRad="50800" dist="38100" dir="2700000" algn="tl" rotWithShape="0">
              <a:srgbClr val="000000">
                <a:alpha val="43000"/>
              </a:srgbClr>
            </a:outerShdw>
          </a:effectLst>
        </p:spPr>
      </p:pic>
      <p:sp>
        <p:nvSpPr>
          <p:cNvPr id="5" name="Rectangular Callout 4"/>
          <p:cNvSpPr/>
          <p:nvPr/>
        </p:nvSpPr>
        <p:spPr>
          <a:xfrm>
            <a:off x="1273428" y="987328"/>
            <a:ext cx="5766891" cy="2788078"/>
          </a:xfrm>
          <a:prstGeom prst="wedgeRectCallout">
            <a:avLst>
              <a:gd name="adj1" fmla="val 59420"/>
              <a:gd name="adj2" fmla="val 60086"/>
            </a:avLst>
          </a:prstGeom>
          <a:solidFill>
            <a:srgbClr val="47ABD9"/>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err="1" smtClean="0"/>
              <a:t>MyMaps</a:t>
            </a:r>
            <a:r>
              <a:rPr lang="en-US" dirty="0" smtClean="0"/>
              <a:t> has fallen from visibility as a citation source but they are still effective IF you can drive some views and traffic to them. Create </a:t>
            </a:r>
            <a:r>
              <a:rPr lang="en-US" dirty="0" err="1" smtClean="0"/>
              <a:t>MyMaps</a:t>
            </a:r>
            <a:r>
              <a:rPr lang="en-US" dirty="0" smtClean="0"/>
              <a:t> of various related Local services on your site and embed on a visible page on your website.  Of course, include your business on the Map.</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mozcon-ppt-bg-blank-2-smallerLogo-01.png"/>
          <p:cNvPicPr>
            <a:picLocks noChangeAspect="1"/>
          </p:cNvPicPr>
          <p:nvPr/>
        </p:nvPicPr>
        <p:blipFill>
          <a:blip r:embed="rId3"/>
          <a:srcRect l="-1596" t="24789"/>
          <a:stretch>
            <a:fillRect/>
          </a:stretch>
        </p:blipFill>
        <p:spPr>
          <a:xfrm>
            <a:off x="-219456" y="400631"/>
            <a:ext cx="9420671" cy="4555613"/>
          </a:xfrm>
          <a:prstGeom prst="rect">
            <a:avLst/>
          </a:prstGeom>
        </p:spPr>
      </p:pic>
      <p:sp>
        <p:nvSpPr>
          <p:cNvPr id="4" name="Rectangle 3"/>
          <p:cNvSpPr/>
          <p:nvPr/>
        </p:nvSpPr>
        <p:spPr>
          <a:xfrm>
            <a:off x="5637834" y="4078335"/>
            <a:ext cx="1981200" cy="724552"/>
          </a:xfrm>
          <a:prstGeom prst="rect">
            <a:avLst/>
          </a:prstGeom>
          <a:solidFill>
            <a:srgbClr val="47ABD9"/>
          </a:solidFill>
          <a:ln>
            <a:solidFill>
              <a:schemeClr val="accent5">
                <a:lumMod val="20000"/>
                <a:lumOff val="80000"/>
              </a:schemeClr>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smtClean="0">
                <a:solidFill>
                  <a:schemeClr val="bg1"/>
                </a:solidFill>
              </a:rPr>
              <a:t>Andrew </a:t>
            </a:r>
            <a:r>
              <a:rPr lang="en-US" sz="1400" dirty="0" err="1" smtClean="0">
                <a:solidFill>
                  <a:schemeClr val="bg1"/>
                </a:solidFill>
              </a:rPr>
              <a:t>Shotland</a:t>
            </a:r>
            <a:endParaRPr lang="en-US" sz="1400" dirty="0" smtClean="0">
              <a:solidFill>
                <a:schemeClr val="bg1"/>
              </a:solidFill>
            </a:endParaRPr>
          </a:p>
          <a:p>
            <a:pPr algn="ctr"/>
            <a:r>
              <a:rPr lang="en-US" sz="1400" dirty="0" smtClean="0">
                <a:solidFill>
                  <a:schemeClr val="bg1"/>
                </a:solidFill>
              </a:rPr>
              <a:t>@ </a:t>
            </a:r>
            <a:r>
              <a:rPr lang="en-US" sz="1400" dirty="0" err="1" smtClean="0">
                <a:solidFill>
                  <a:schemeClr val="bg1"/>
                </a:solidFill>
              </a:rPr>
              <a:t>localseoguide</a:t>
            </a:r>
            <a:endParaRPr lang="en-US" sz="1400" dirty="0" smtClean="0">
              <a:solidFill>
                <a:schemeClr val="bg1"/>
              </a:solidFill>
            </a:endParaRPr>
          </a:p>
          <a:p>
            <a:pPr algn="ctr"/>
            <a:r>
              <a:rPr lang="en-US" sz="1400" dirty="0" smtClean="0">
                <a:solidFill>
                  <a:schemeClr val="bg1"/>
                </a:solidFill>
                <a:hlinkClick r:id="rId4"/>
              </a:rPr>
              <a:t>LocalSeoGuide.com</a:t>
            </a:r>
            <a:endParaRPr lang="en-US" sz="1400" dirty="0">
              <a:solidFill>
                <a:schemeClr val="bg1"/>
              </a:solidFill>
            </a:endParaRPr>
          </a:p>
        </p:txBody>
      </p:sp>
      <p:pic>
        <p:nvPicPr>
          <p:cNvPr id="3" name="Picture 2" descr="david_mihm-1.jpg"/>
          <p:cNvPicPr>
            <a:picLocks noChangeAspect="1"/>
          </p:cNvPicPr>
          <p:nvPr/>
        </p:nvPicPr>
        <p:blipFill>
          <a:blip r:embed="rId5"/>
          <a:stretch>
            <a:fillRect/>
          </a:stretch>
        </p:blipFill>
        <p:spPr>
          <a:xfrm>
            <a:off x="7639872" y="3472476"/>
            <a:ext cx="1308015" cy="1308015"/>
          </a:xfrm>
          <a:prstGeom prst="rect">
            <a:avLst/>
          </a:prstGeom>
          <a:ln w="38100" cap="sq">
            <a:solidFill>
              <a:schemeClr val="accent5">
                <a:lumMod val="20000"/>
                <a:lumOff val="80000"/>
              </a:schemeClr>
            </a:solidFill>
            <a:prstDash val="solid"/>
            <a:miter lim="800000"/>
          </a:ln>
          <a:effectLst>
            <a:outerShdw blurRad="50800" dist="38100" dir="2700000" algn="tl" rotWithShape="0">
              <a:srgbClr val="000000">
                <a:alpha val="43000"/>
              </a:srgbClr>
            </a:outerShdw>
          </a:effectLst>
        </p:spPr>
      </p:pic>
      <p:sp>
        <p:nvSpPr>
          <p:cNvPr id="5" name="Rectangular Callout 4"/>
          <p:cNvSpPr/>
          <p:nvPr/>
        </p:nvSpPr>
        <p:spPr>
          <a:xfrm>
            <a:off x="1273428" y="987328"/>
            <a:ext cx="5766891" cy="2788078"/>
          </a:xfrm>
          <a:prstGeom prst="wedgeRectCallout">
            <a:avLst>
              <a:gd name="adj1" fmla="val 59420"/>
              <a:gd name="adj2" fmla="val 60086"/>
            </a:avLst>
          </a:prstGeom>
          <a:solidFill>
            <a:srgbClr val="47ABD9"/>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t>If you want to use tracking phone numbers on your website while avoiding NAP consistency issues, put the tracking number in an image in a flash movie (don't use text because Google might be able to find it) and put your real number in a &lt;</a:t>
            </a:r>
            <a:r>
              <a:rPr lang="en-US" dirty="0" err="1" smtClean="0"/>
              <a:t>noscript</a:t>
            </a:r>
            <a:r>
              <a:rPr lang="en-US" dirty="0" smtClean="0"/>
              <a:t>&gt; tag so browsers that don't support JS (aka bots) will see the real number.</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lawyers-seattle.png"/>
          <p:cNvPicPr>
            <a:picLocks noChangeAspect="1"/>
          </p:cNvPicPr>
          <p:nvPr/>
        </p:nvPicPr>
        <p:blipFill>
          <a:blip r:embed="rId3"/>
          <a:stretch>
            <a:fillRect/>
          </a:stretch>
        </p:blipFill>
        <p:spPr>
          <a:xfrm>
            <a:off x="0" y="388143"/>
            <a:ext cx="9144000" cy="4557713"/>
          </a:xfrm>
          <a:prstGeom prst="rect">
            <a:avLst/>
          </a:prstGeom>
        </p:spPr>
      </p:pic>
      <p:sp>
        <p:nvSpPr>
          <p:cNvPr id="5" name="Rectangle 4"/>
          <p:cNvSpPr/>
          <p:nvPr/>
        </p:nvSpPr>
        <p:spPr>
          <a:xfrm>
            <a:off x="5587340" y="1942629"/>
            <a:ext cx="1981200" cy="381000"/>
          </a:xfrm>
          <a:prstGeom prst="rect">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400" dirty="0" smtClean="0"/>
              <a:t>findlaw.com</a:t>
            </a:r>
            <a:endParaRPr lang="en-US" sz="1400" dirty="0"/>
          </a:p>
        </p:txBody>
      </p:sp>
      <p:sp>
        <p:nvSpPr>
          <p:cNvPr id="6" name="Rectangle 5"/>
          <p:cNvSpPr/>
          <p:nvPr/>
        </p:nvSpPr>
        <p:spPr>
          <a:xfrm>
            <a:off x="5587340" y="2649186"/>
            <a:ext cx="1981200" cy="381000"/>
          </a:xfrm>
          <a:prstGeom prst="rect">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400" dirty="0" smtClean="0"/>
              <a:t>lawerinfo.com</a:t>
            </a:r>
            <a:endParaRPr lang="en-US" sz="1400" dirty="0"/>
          </a:p>
        </p:txBody>
      </p:sp>
      <p:sp>
        <p:nvSpPr>
          <p:cNvPr id="7" name="Rectangle 6"/>
          <p:cNvSpPr/>
          <p:nvPr/>
        </p:nvSpPr>
        <p:spPr>
          <a:xfrm>
            <a:off x="5587340" y="3290467"/>
            <a:ext cx="1981200" cy="381000"/>
          </a:xfrm>
          <a:prstGeom prst="rect">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400" dirty="0" smtClean="0"/>
              <a:t>superpages.com</a:t>
            </a:r>
            <a:endParaRPr lang="en-US" sz="1400" dirty="0"/>
          </a:p>
        </p:txBody>
      </p:sp>
      <p:cxnSp>
        <p:nvCxnSpPr>
          <p:cNvPr id="17" name="Straight Arrow Connector 16"/>
          <p:cNvCxnSpPr>
            <a:stCxn id="5" idx="1"/>
          </p:cNvCxnSpPr>
          <p:nvPr/>
        </p:nvCxnSpPr>
        <p:spPr>
          <a:xfrm flipH="1" flipV="1">
            <a:off x="3218213" y="1359725"/>
            <a:ext cx="2369127" cy="773404"/>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a:stCxn id="6" idx="1"/>
          </p:cNvCxnSpPr>
          <p:nvPr/>
        </p:nvCxnSpPr>
        <p:spPr>
          <a:xfrm flipH="1" flipV="1">
            <a:off x="2018805" y="2315688"/>
            <a:ext cx="3568535" cy="523998"/>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7" idx="1"/>
          </p:cNvCxnSpPr>
          <p:nvPr/>
        </p:nvCxnSpPr>
        <p:spPr>
          <a:xfrm flipH="1">
            <a:off x="3568535" y="3480967"/>
            <a:ext cx="2018805" cy="1132597"/>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22" name="Oval 21"/>
          <p:cNvSpPr/>
          <p:nvPr/>
        </p:nvSpPr>
        <p:spPr>
          <a:xfrm>
            <a:off x="1015338" y="403761"/>
            <a:ext cx="1068779" cy="255319"/>
          </a:xfrm>
          <a:prstGeom prst="ellipse">
            <a:avLst/>
          </a:prstGeom>
          <a:noFill/>
          <a:ln>
            <a:solidFill>
              <a:srgbClr val="FF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mozcon-ppt-bg-blank-2-smallerLogo-01.png"/>
          <p:cNvPicPr>
            <a:picLocks noChangeAspect="1"/>
          </p:cNvPicPr>
          <p:nvPr/>
        </p:nvPicPr>
        <p:blipFill>
          <a:blip r:embed="rId3"/>
          <a:srcRect l="-1596" t="24789"/>
          <a:stretch>
            <a:fillRect/>
          </a:stretch>
        </p:blipFill>
        <p:spPr>
          <a:xfrm>
            <a:off x="-219456" y="400631"/>
            <a:ext cx="9420671" cy="4555613"/>
          </a:xfrm>
          <a:prstGeom prst="rect">
            <a:avLst/>
          </a:prstGeom>
        </p:spPr>
      </p:pic>
      <p:sp>
        <p:nvSpPr>
          <p:cNvPr id="4" name="Rectangle 3"/>
          <p:cNvSpPr/>
          <p:nvPr/>
        </p:nvSpPr>
        <p:spPr>
          <a:xfrm>
            <a:off x="5637834" y="4078335"/>
            <a:ext cx="1981200" cy="724552"/>
          </a:xfrm>
          <a:prstGeom prst="rect">
            <a:avLst/>
          </a:prstGeom>
          <a:solidFill>
            <a:srgbClr val="47ABD9"/>
          </a:solidFill>
          <a:ln>
            <a:solidFill>
              <a:schemeClr val="accent5">
                <a:lumMod val="20000"/>
                <a:lumOff val="80000"/>
              </a:schemeClr>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smtClean="0">
                <a:solidFill>
                  <a:schemeClr val="bg1"/>
                </a:solidFill>
              </a:rPr>
              <a:t>Andrew </a:t>
            </a:r>
            <a:r>
              <a:rPr lang="en-US" sz="1400" dirty="0" err="1" smtClean="0">
                <a:solidFill>
                  <a:schemeClr val="bg1"/>
                </a:solidFill>
              </a:rPr>
              <a:t>Shotland</a:t>
            </a:r>
            <a:endParaRPr lang="en-US" sz="1400" dirty="0" smtClean="0">
              <a:solidFill>
                <a:schemeClr val="bg1"/>
              </a:solidFill>
            </a:endParaRPr>
          </a:p>
          <a:p>
            <a:pPr algn="ctr"/>
            <a:r>
              <a:rPr lang="en-US" sz="1400" dirty="0" smtClean="0">
                <a:solidFill>
                  <a:schemeClr val="bg1"/>
                </a:solidFill>
              </a:rPr>
              <a:t>@</a:t>
            </a:r>
            <a:r>
              <a:rPr lang="en-US" sz="1400" dirty="0" err="1" smtClean="0">
                <a:solidFill>
                  <a:schemeClr val="bg1"/>
                </a:solidFill>
              </a:rPr>
              <a:t>localseoguide</a:t>
            </a:r>
            <a:endParaRPr lang="en-US" sz="1400" dirty="0" smtClean="0">
              <a:solidFill>
                <a:schemeClr val="bg1"/>
              </a:solidFill>
            </a:endParaRPr>
          </a:p>
          <a:p>
            <a:pPr algn="ctr"/>
            <a:r>
              <a:rPr lang="en-US" sz="1400" dirty="0" smtClean="0">
                <a:solidFill>
                  <a:schemeClr val="bg1"/>
                </a:solidFill>
                <a:hlinkClick r:id="rId4"/>
              </a:rPr>
              <a:t>LocalSeoGuide.com</a:t>
            </a:r>
            <a:endParaRPr lang="en-US" sz="1400" dirty="0">
              <a:solidFill>
                <a:schemeClr val="bg1"/>
              </a:solidFill>
            </a:endParaRPr>
          </a:p>
        </p:txBody>
      </p:sp>
      <p:pic>
        <p:nvPicPr>
          <p:cNvPr id="3" name="Picture 2" descr="david_mihm-1.jpg"/>
          <p:cNvPicPr>
            <a:picLocks noChangeAspect="1"/>
          </p:cNvPicPr>
          <p:nvPr/>
        </p:nvPicPr>
        <p:blipFill>
          <a:blip r:embed="rId5"/>
          <a:stretch>
            <a:fillRect/>
          </a:stretch>
        </p:blipFill>
        <p:spPr>
          <a:xfrm>
            <a:off x="7639872" y="3472476"/>
            <a:ext cx="1308015" cy="1308015"/>
          </a:xfrm>
          <a:prstGeom prst="rect">
            <a:avLst/>
          </a:prstGeom>
          <a:ln w="38100" cap="sq">
            <a:solidFill>
              <a:schemeClr val="accent5">
                <a:lumMod val="20000"/>
                <a:lumOff val="80000"/>
              </a:schemeClr>
            </a:solidFill>
            <a:prstDash val="solid"/>
            <a:miter lim="800000"/>
          </a:ln>
          <a:effectLst>
            <a:outerShdw blurRad="50800" dist="38100" dir="2700000" algn="tl" rotWithShape="0">
              <a:srgbClr val="000000">
                <a:alpha val="43000"/>
              </a:srgbClr>
            </a:outerShdw>
          </a:effectLst>
        </p:spPr>
      </p:pic>
      <p:sp>
        <p:nvSpPr>
          <p:cNvPr id="5" name="Rectangular Callout 4"/>
          <p:cNvSpPr/>
          <p:nvPr/>
        </p:nvSpPr>
        <p:spPr>
          <a:xfrm>
            <a:off x="1273428" y="987328"/>
            <a:ext cx="5766891" cy="2788078"/>
          </a:xfrm>
          <a:prstGeom prst="wedgeRectCallout">
            <a:avLst>
              <a:gd name="adj1" fmla="val 59420"/>
              <a:gd name="adj2" fmla="val 60086"/>
            </a:avLst>
          </a:prstGeom>
          <a:solidFill>
            <a:srgbClr val="47ABD9"/>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t>I have seen a number of SEOs recommending sites add both </a:t>
            </a:r>
            <a:r>
              <a:rPr lang="en-US" dirty="0" err="1" smtClean="0"/>
              <a:t>hcard</a:t>
            </a:r>
            <a:r>
              <a:rPr lang="en-US" dirty="0" smtClean="0"/>
              <a:t> and schema to their sites to get max bang for the buck.  In some cases I have seen this confuse Google and kill display of structured data in the SERPs.  My advice is to go one way or the other.</a:t>
            </a:r>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mozcon-ppt-bg-blank-2-smallerLogo-01.png"/>
          <p:cNvPicPr>
            <a:picLocks noChangeAspect="1"/>
          </p:cNvPicPr>
          <p:nvPr/>
        </p:nvPicPr>
        <p:blipFill>
          <a:blip r:embed="rId3"/>
          <a:srcRect l="-1596" t="24789"/>
          <a:stretch>
            <a:fillRect/>
          </a:stretch>
        </p:blipFill>
        <p:spPr>
          <a:xfrm>
            <a:off x="-219456" y="400631"/>
            <a:ext cx="9420671" cy="4555613"/>
          </a:xfrm>
          <a:prstGeom prst="rect">
            <a:avLst/>
          </a:prstGeom>
        </p:spPr>
      </p:pic>
      <p:sp>
        <p:nvSpPr>
          <p:cNvPr id="4" name="Rectangle 3"/>
          <p:cNvSpPr/>
          <p:nvPr/>
        </p:nvSpPr>
        <p:spPr>
          <a:xfrm>
            <a:off x="5121762" y="4078335"/>
            <a:ext cx="2497272" cy="724552"/>
          </a:xfrm>
          <a:prstGeom prst="rect">
            <a:avLst/>
          </a:prstGeom>
          <a:solidFill>
            <a:srgbClr val="47ABD9"/>
          </a:solidFill>
          <a:ln>
            <a:solidFill>
              <a:schemeClr val="accent5">
                <a:lumMod val="20000"/>
                <a:lumOff val="80000"/>
              </a:schemeClr>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smtClean="0">
                <a:solidFill>
                  <a:schemeClr val="bg1"/>
                </a:solidFill>
              </a:rPr>
              <a:t>Matthew Hunt</a:t>
            </a:r>
          </a:p>
          <a:p>
            <a:pPr algn="ctr"/>
            <a:r>
              <a:rPr lang="en-US" sz="1400" dirty="0" smtClean="0">
                <a:solidFill>
                  <a:schemeClr val="bg1"/>
                </a:solidFill>
              </a:rPr>
              <a:t>@</a:t>
            </a:r>
            <a:r>
              <a:rPr lang="en-US" sz="1400" dirty="0" err="1" smtClean="0">
                <a:solidFill>
                  <a:schemeClr val="bg1"/>
                </a:solidFill>
              </a:rPr>
              <a:t>smbusinesscoach</a:t>
            </a:r>
            <a:endParaRPr lang="en-US" sz="1400" dirty="0" smtClean="0">
              <a:solidFill>
                <a:schemeClr val="bg1"/>
              </a:solidFill>
            </a:endParaRPr>
          </a:p>
          <a:p>
            <a:pPr algn="ctr"/>
            <a:r>
              <a:rPr lang="en-US" sz="1400" dirty="0" smtClean="0">
                <a:solidFill>
                  <a:schemeClr val="bg1"/>
                </a:solidFill>
                <a:hlinkClick r:id="rId4"/>
              </a:rPr>
              <a:t>SmallBusinessOnlineCoach.com</a:t>
            </a:r>
            <a:endParaRPr lang="en-US" sz="1400" dirty="0">
              <a:solidFill>
                <a:schemeClr val="bg1"/>
              </a:solidFill>
            </a:endParaRPr>
          </a:p>
        </p:txBody>
      </p:sp>
      <p:pic>
        <p:nvPicPr>
          <p:cNvPr id="3" name="Picture 2" descr="david_mihm-1.jpg"/>
          <p:cNvPicPr>
            <a:picLocks noChangeAspect="1"/>
          </p:cNvPicPr>
          <p:nvPr/>
        </p:nvPicPr>
        <p:blipFill>
          <a:blip r:embed="rId5"/>
          <a:stretch>
            <a:fillRect/>
          </a:stretch>
        </p:blipFill>
        <p:spPr>
          <a:xfrm>
            <a:off x="7639872" y="3472476"/>
            <a:ext cx="1308015" cy="1308015"/>
          </a:xfrm>
          <a:prstGeom prst="rect">
            <a:avLst/>
          </a:prstGeom>
          <a:ln w="38100" cap="sq">
            <a:solidFill>
              <a:schemeClr val="accent5">
                <a:lumMod val="20000"/>
                <a:lumOff val="80000"/>
              </a:schemeClr>
            </a:solidFill>
            <a:prstDash val="solid"/>
            <a:miter lim="800000"/>
          </a:ln>
          <a:effectLst>
            <a:outerShdw blurRad="50800" dist="38100" dir="2700000" algn="tl" rotWithShape="0">
              <a:srgbClr val="000000">
                <a:alpha val="43000"/>
              </a:srgbClr>
            </a:outerShdw>
          </a:effectLst>
        </p:spPr>
      </p:pic>
      <p:sp>
        <p:nvSpPr>
          <p:cNvPr id="5" name="Rectangular Callout 4"/>
          <p:cNvSpPr/>
          <p:nvPr/>
        </p:nvSpPr>
        <p:spPr>
          <a:xfrm>
            <a:off x="1273428" y="987328"/>
            <a:ext cx="5766891" cy="2788078"/>
          </a:xfrm>
          <a:prstGeom prst="wedgeRectCallout">
            <a:avLst>
              <a:gd name="adj1" fmla="val 59420"/>
              <a:gd name="adj2" fmla="val 60086"/>
            </a:avLst>
          </a:prstGeom>
          <a:solidFill>
            <a:srgbClr val="47ABD9"/>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t>Get your friends, family and employees to vote up *positive* reviews in Google+ Local because reviews are sorted by "most useful" and the review ranking algorithm is based basically on those reviews that got voted on the most.  Try to do it from unique IP's.</a:t>
            </a:r>
            <a:endParaRPr lang="en-US"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mozcon-ppt-bg-blank-2-smallerLogo-01.png"/>
          <p:cNvPicPr>
            <a:picLocks noChangeAspect="1"/>
          </p:cNvPicPr>
          <p:nvPr/>
        </p:nvPicPr>
        <p:blipFill>
          <a:blip r:embed="rId3"/>
          <a:srcRect l="-1596" t="24789"/>
          <a:stretch>
            <a:fillRect/>
          </a:stretch>
        </p:blipFill>
        <p:spPr>
          <a:xfrm>
            <a:off x="-219456" y="400631"/>
            <a:ext cx="9420671" cy="4555613"/>
          </a:xfrm>
          <a:prstGeom prst="rect">
            <a:avLst/>
          </a:prstGeom>
        </p:spPr>
      </p:pic>
      <p:sp>
        <p:nvSpPr>
          <p:cNvPr id="4" name="Rectangle 3"/>
          <p:cNvSpPr/>
          <p:nvPr/>
        </p:nvSpPr>
        <p:spPr>
          <a:xfrm>
            <a:off x="5121762" y="4078335"/>
            <a:ext cx="2497272" cy="724552"/>
          </a:xfrm>
          <a:prstGeom prst="rect">
            <a:avLst/>
          </a:prstGeom>
          <a:solidFill>
            <a:srgbClr val="47ABD9"/>
          </a:solidFill>
          <a:ln>
            <a:solidFill>
              <a:schemeClr val="accent5">
                <a:lumMod val="20000"/>
                <a:lumOff val="80000"/>
              </a:schemeClr>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smtClean="0">
                <a:solidFill>
                  <a:schemeClr val="bg1"/>
                </a:solidFill>
              </a:rPr>
              <a:t>Matthew Hunt</a:t>
            </a:r>
          </a:p>
          <a:p>
            <a:pPr algn="ctr"/>
            <a:r>
              <a:rPr lang="en-US" sz="1400" dirty="0" smtClean="0">
                <a:solidFill>
                  <a:schemeClr val="bg1"/>
                </a:solidFill>
              </a:rPr>
              <a:t>@</a:t>
            </a:r>
            <a:r>
              <a:rPr lang="en-US" sz="1400" dirty="0" err="1" smtClean="0">
                <a:solidFill>
                  <a:schemeClr val="bg1"/>
                </a:solidFill>
              </a:rPr>
              <a:t>smbusinesscoach</a:t>
            </a:r>
            <a:endParaRPr lang="en-US" sz="1400" dirty="0" smtClean="0">
              <a:solidFill>
                <a:schemeClr val="bg1"/>
              </a:solidFill>
            </a:endParaRPr>
          </a:p>
          <a:p>
            <a:pPr algn="ctr"/>
            <a:r>
              <a:rPr lang="en-US" sz="1400" dirty="0" smtClean="0">
                <a:solidFill>
                  <a:schemeClr val="bg1"/>
                </a:solidFill>
                <a:hlinkClick r:id="rId4"/>
              </a:rPr>
              <a:t>SmallBusinessOnlineCoach.com</a:t>
            </a:r>
            <a:endParaRPr lang="en-US" sz="1400" dirty="0">
              <a:solidFill>
                <a:schemeClr val="bg1"/>
              </a:solidFill>
            </a:endParaRPr>
          </a:p>
        </p:txBody>
      </p:sp>
      <p:pic>
        <p:nvPicPr>
          <p:cNvPr id="3" name="Picture 2" descr="david_mihm-1.jpg"/>
          <p:cNvPicPr>
            <a:picLocks noChangeAspect="1"/>
          </p:cNvPicPr>
          <p:nvPr/>
        </p:nvPicPr>
        <p:blipFill>
          <a:blip r:embed="rId5"/>
          <a:stretch>
            <a:fillRect/>
          </a:stretch>
        </p:blipFill>
        <p:spPr>
          <a:xfrm>
            <a:off x="7639872" y="3472476"/>
            <a:ext cx="1308015" cy="1308015"/>
          </a:xfrm>
          <a:prstGeom prst="rect">
            <a:avLst/>
          </a:prstGeom>
          <a:ln w="38100" cap="sq">
            <a:solidFill>
              <a:schemeClr val="accent5">
                <a:lumMod val="20000"/>
                <a:lumOff val="80000"/>
              </a:schemeClr>
            </a:solidFill>
            <a:prstDash val="solid"/>
            <a:miter lim="800000"/>
          </a:ln>
          <a:effectLst>
            <a:outerShdw blurRad="50800" dist="38100" dir="2700000" algn="tl" rotWithShape="0">
              <a:srgbClr val="000000">
                <a:alpha val="43000"/>
              </a:srgbClr>
            </a:outerShdw>
          </a:effectLst>
        </p:spPr>
      </p:pic>
      <p:sp>
        <p:nvSpPr>
          <p:cNvPr id="5" name="Rectangular Callout 4"/>
          <p:cNvSpPr/>
          <p:nvPr/>
        </p:nvSpPr>
        <p:spPr>
          <a:xfrm>
            <a:off x="1273428" y="987328"/>
            <a:ext cx="5766891" cy="2788078"/>
          </a:xfrm>
          <a:prstGeom prst="wedgeRectCallout">
            <a:avLst>
              <a:gd name="adj1" fmla="val 59420"/>
              <a:gd name="adj2" fmla="val 60086"/>
            </a:avLst>
          </a:prstGeom>
          <a:solidFill>
            <a:srgbClr val="47ABD9"/>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t>Create a "submit a review page" on your site like this one: </a:t>
            </a:r>
            <a:r>
              <a:rPr lang="en-US" dirty="0" smtClean="0">
                <a:hlinkClick r:id="rId6"/>
              </a:rPr>
              <a:t>http://heatherbarranco.com/submit-review/</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mozcon-ppt-bg-blank-2-smallerLogo-01.png"/>
          <p:cNvPicPr>
            <a:picLocks noChangeAspect="1"/>
          </p:cNvPicPr>
          <p:nvPr/>
        </p:nvPicPr>
        <p:blipFill>
          <a:blip r:embed="rId3"/>
          <a:srcRect l="-1596" t="24789"/>
          <a:stretch>
            <a:fillRect/>
          </a:stretch>
        </p:blipFill>
        <p:spPr>
          <a:xfrm>
            <a:off x="-219456" y="400631"/>
            <a:ext cx="9420671" cy="4555613"/>
          </a:xfrm>
          <a:prstGeom prst="rect">
            <a:avLst/>
          </a:prstGeom>
        </p:spPr>
      </p:pic>
      <p:sp>
        <p:nvSpPr>
          <p:cNvPr id="4" name="Rectangle 3"/>
          <p:cNvSpPr/>
          <p:nvPr/>
        </p:nvSpPr>
        <p:spPr>
          <a:xfrm>
            <a:off x="5121762" y="4078335"/>
            <a:ext cx="2497272" cy="724552"/>
          </a:xfrm>
          <a:prstGeom prst="rect">
            <a:avLst/>
          </a:prstGeom>
          <a:solidFill>
            <a:srgbClr val="47ABD9"/>
          </a:solidFill>
          <a:ln>
            <a:solidFill>
              <a:schemeClr val="accent5">
                <a:lumMod val="20000"/>
                <a:lumOff val="80000"/>
              </a:schemeClr>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smtClean="0">
                <a:solidFill>
                  <a:schemeClr val="bg1"/>
                </a:solidFill>
              </a:rPr>
              <a:t>Matthew Hunt</a:t>
            </a:r>
          </a:p>
          <a:p>
            <a:pPr algn="ctr"/>
            <a:r>
              <a:rPr lang="en-US" sz="1400" dirty="0" smtClean="0">
                <a:solidFill>
                  <a:schemeClr val="bg1"/>
                </a:solidFill>
              </a:rPr>
              <a:t>@</a:t>
            </a:r>
            <a:r>
              <a:rPr lang="en-US" sz="1400" dirty="0" err="1" smtClean="0">
                <a:solidFill>
                  <a:schemeClr val="bg1"/>
                </a:solidFill>
              </a:rPr>
              <a:t>smbusinesscoach</a:t>
            </a:r>
            <a:endParaRPr lang="en-US" sz="1400" dirty="0" smtClean="0">
              <a:solidFill>
                <a:schemeClr val="bg1"/>
              </a:solidFill>
            </a:endParaRPr>
          </a:p>
          <a:p>
            <a:pPr algn="ctr"/>
            <a:r>
              <a:rPr lang="en-US" sz="1400" dirty="0" smtClean="0">
                <a:solidFill>
                  <a:schemeClr val="bg1"/>
                </a:solidFill>
                <a:hlinkClick r:id="rId4"/>
              </a:rPr>
              <a:t>SmallBusinessOnlineCoach.com</a:t>
            </a:r>
            <a:endParaRPr lang="en-US" sz="1400" dirty="0">
              <a:solidFill>
                <a:schemeClr val="bg1"/>
              </a:solidFill>
            </a:endParaRPr>
          </a:p>
        </p:txBody>
      </p:sp>
      <p:pic>
        <p:nvPicPr>
          <p:cNvPr id="3" name="Picture 2" descr="david_mihm-1.jpg"/>
          <p:cNvPicPr>
            <a:picLocks noChangeAspect="1"/>
          </p:cNvPicPr>
          <p:nvPr/>
        </p:nvPicPr>
        <p:blipFill>
          <a:blip r:embed="rId5"/>
          <a:stretch>
            <a:fillRect/>
          </a:stretch>
        </p:blipFill>
        <p:spPr>
          <a:xfrm>
            <a:off x="7639872" y="3472476"/>
            <a:ext cx="1308015" cy="1308015"/>
          </a:xfrm>
          <a:prstGeom prst="rect">
            <a:avLst/>
          </a:prstGeom>
          <a:ln w="38100" cap="sq">
            <a:solidFill>
              <a:schemeClr val="accent5">
                <a:lumMod val="20000"/>
                <a:lumOff val="80000"/>
              </a:schemeClr>
            </a:solidFill>
            <a:prstDash val="solid"/>
            <a:miter lim="800000"/>
          </a:ln>
          <a:effectLst>
            <a:outerShdw blurRad="50800" dist="38100" dir="2700000" algn="tl" rotWithShape="0">
              <a:srgbClr val="000000">
                <a:alpha val="43000"/>
              </a:srgbClr>
            </a:outerShdw>
          </a:effectLst>
        </p:spPr>
      </p:pic>
      <p:sp>
        <p:nvSpPr>
          <p:cNvPr id="5" name="Rectangular Callout 4"/>
          <p:cNvSpPr/>
          <p:nvPr/>
        </p:nvSpPr>
        <p:spPr>
          <a:xfrm>
            <a:off x="1273428" y="987328"/>
            <a:ext cx="5766891" cy="2788078"/>
          </a:xfrm>
          <a:prstGeom prst="wedgeRectCallout">
            <a:avLst>
              <a:gd name="adj1" fmla="val 59420"/>
              <a:gd name="adj2" fmla="val 60086"/>
            </a:avLst>
          </a:prstGeom>
          <a:solidFill>
            <a:srgbClr val="47ABD9"/>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t>Reward for check-ins on: Google+, </a:t>
            </a:r>
            <a:r>
              <a:rPr lang="en-US" dirty="0" err="1" smtClean="0"/>
              <a:t>Facebook</a:t>
            </a:r>
            <a:r>
              <a:rPr lang="en-US" dirty="0" smtClean="0"/>
              <a:t>, &amp; Foursquare. Put visible signs on business walls, napkins, washrooms, etc</a:t>
            </a:r>
            <a:endParaRPr lang="en-US"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mozcon-ppt-bg-blank-2-smallerLogo-01.png"/>
          <p:cNvPicPr>
            <a:picLocks noChangeAspect="1"/>
          </p:cNvPicPr>
          <p:nvPr/>
        </p:nvPicPr>
        <p:blipFill>
          <a:blip r:embed="rId3"/>
          <a:srcRect l="-1596" t="24789"/>
          <a:stretch>
            <a:fillRect/>
          </a:stretch>
        </p:blipFill>
        <p:spPr>
          <a:xfrm>
            <a:off x="-219456" y="400631"/>
            <a:ext cx="9420671" cy="4555613"/>
          </a:xfrm>
          <a:prstGeom prst="rect">
            <a:avLst/>
          </a:prstGeom>
        </p:spPr>
      </p:pic>
      <p:sp>
        <p:nvSpPr>
          <p:cNvPr id="4" name="Rectangle 3"/>
          <p:cNvSpPr/>
          <p:nvPr/>
        </p:nvSpPr>
        <p:spPr>
          <a:xfrm>
            <a:off x="5121762" y="4078335"/>
            <a:ext cx="2497272" cy="724552"/>
          </a:xfrm>
          <a:prstGeom prst="rect">
            <a:avLst/>
          </a:prstGeom>
          <a:solidFill>
            <a:srgbClr val="47ABD9"/>
          </a:solidFill>
          <a:ln>
            <a:solidFill>
              <a:schemeClr val="accent5">
                <a:lumMod val="20000"/>
                <a:lumOff val="80000"/>
              </a:schemeClr>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smtClean="0">
                <a:solidFill>
                  <a:schemeClr val="bg1"/>
                </a:solidFill>
              </a:rPr>
              <a:t>Matthew Hunt</a:t>
            </a:r>
          </a:p>
          <a:p>
            <a:pPr algn="ctr"/>
            <a:r>
              <a:rPr lang="en-US" sz="1400" dirty="0" smtClean="0">
                <a:solidFill>
                  <a:schemeClr val="bg1"/>
                </a:solidFill>
              </a:rPr>
              <a:t>@</a:t>
            </a:r>
            <a:r>
              <a:rPr lang="en-US" sz="1400" dirty="0" err="1" smtClean="0">
                <a:solidFill>
                  <a:schemeClr val="bg1"/>
                </a:solidFill>
              </a:rPr>
              <a:t>smbusinesscoach</a:t>
            </a:r>
            <a:endParaRPr lang="en-US" sz="1400" dirty="0" smtClean="0">
              <a:solidFill>
                <a:schemeClr val="bg1"/>
              </a:solidFill>
            </a:endParaRPr>
          </a:p>
          <a:p>
            <a:pPr algn="ctr"/>
            <a:r>
              <a:rPr lang="en-US" sz="1400" dirty="0" smtClean="0">
                <a:solidFill>
                  <a:schemeClr val="bg1"/>
                </a:solidFill>
                <a:hlinkClick r:id="rId4"/>
              </a:rPr>
              <a:t>SmallBusinessOnlineCoach.com</a:t>
            </a:r>
            <a:endParaRPr lang="en-US" sz="1400" dirty="0">
              <a:solidFill>
                <a:schemeClr val="bg1"/>
              </a:solidFill>
            </a:endParaRPr>
          </a:p>
        </p:txBody>
      </p:sp>
      <p:pic>
        <p:nvPicPr>
          <p:cNvPr id="3" name="Picture 2" descr="david_mihm-1.jpg"/>
          <p:cNvPicPr>
            <a:picLocks noChangeAspect="1"/>
          </p:cNvPicPr>
          <p:nvPr/>
        </p:nvPicPr>
        <p:blipFill>
          <a:blip r:embed="rId5"/>
          <a:stretch>
            <a:fillRect/>
          </a:stretch>
        </p:blipFill>
        <p:spPr>
          <a:xfrm>
            <a:off x="7639872" y="3472476"/>
            <a:ext cx="1308015" cy="1308015"/>
          </a:xfrm>
          <a:prstGeom prst="rect">
            <a:avLst/>
          </a:prstGeom>
          <a:ln w="38100" cap="sq">
            <a:solidFill>
              <a:schemeClr val="accent5">
                <a:lumMod val="20000"/>
                <a:lumOff val="80000"/>
              </a:schemeClr>
            </a:solidFill>
            <a:prstDash val="solid"/>
            <a:miter lim="800000"/>
          </a:ln>
          <a:effectLst>
            <a:outerShdw blurRad="50800" dist="38100" dir="2700000" algn="tl" rotWithShape="0">
              <a:srgbClr val="000000">
                <a:alpha val="43000"/>
              </a:srgbClr>
            </a:outerShdw>
          </a:effectLst>
        </p:spPr>
      </p:pic>
      <p:sp>
        <p:nvSpPr>
          <p:cNvPr id="5" name="Rectangular Callout 4"/>
          <p:cNvSpPr/>
          <p:nvPr/>
        </p:nvSpPr>
        <p:spPr>
          <a:xfrm>
            <a:off x="1273428" y="987328"/>
            <a:ext cx="5766891" cy="2788078"/>
          </a:xfrm>
          <a:prstGeom prst="wedgeRectCallout">
            <a:avLst>
              <a:gd name="adj1" fmla="val 59420"/>
              <a:gd name="adj2" fmla="val 60086"/>
            </a:avLst>
          </a:prstGeom>
          <a:solidFill>
            <a:srgbClr val="47ABD9"/>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t>Blog about local events and be sure to let those people holding the events know you have, so you can get some easy </a:t>
            </a:r>
            <a:r>
              <a:rPr lang="en-US" dirty="0" err="1" smtClean="0"/>
              <a:t>backlinks</a:t>
            </a:r>
            <a:r>
              <a:rPr lang="en-US" dirty="0" smtClean="0"/>
              <a:t>, citations, and deepen your local networking.</a:t>
            </a:r>
            <a:endParaRPr lang="en-US"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mozcon-ppt-bg-blank-2-smallerLogo-01.png"/>
          <p:cNvPicPr>
            <a:picLocks noChangeAspect="1"/>
          </p:cNvPicPr>
          <p:nvPr/>
        </p:nvPicPr>
        <p:blipFill>
          <a:blip r:embed="rId3"/>
          <a:srcRect l="-1596" t="24789"/>
          <a:stretch>
            <a:fillRect/>
          </a:stretch>
        </p:blipFill>
        <p:spPr>
          <a:xfrm>
            <a:off x="-219456" y="400631"/>
            <a:ext cx="9420671" cy="4555613"/>
          </a:xfrm>
          <a:prstGeom prst="rect">
            <a:avLst/>
          </a:prstGeom>
        </p:spPr>
      </p:pic>
      <p:sp>
        <p:nvSpPr>
          <p:cNvPr id="4" name="Rectangle 3"/>
          <p:cNvSpPr/>
          <p:nvPr/>
        </p:nvSpPr>
        <p:spPr>
          <a:xfrm>
            <a:off x="5637834" y="4078335"/>
            <a:ext cx="1981200" cy="724552"/>
          </a:xfrm>
          <a:prstGeom prst="rect">
            <a:avLst/>
          </a:prstGeom>
          <a:solidFill>
            <a:srgbClr val="47ABD9"/>
          </a:solidFill>
          <a:ln>
            <a:solidFill>
              <a:schemeClr val="accent5">
                <a:lumMod val="20000"/>
                <a:lumOff val="80000"/>
              </a:schemeClr>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smtClean="0">
                <a:solidFill>
                  <a:schemeClr val="bg1"/>
                </a:solidFill>
              </a:rPr>
              <a:t>David </a:t>
            </a:r>
            <a:r>
              <a:rPr lang="en-US" sz="1400" dirty="0" err="1" smtClean="0">
                <a:solidFill>
                  <a:schemeClr val="bg1"/>
                </a:solidFill>
              </a:rPr>
              <a:t>Minchala</a:t>
            </a:r>
            <a:endParaRPr lang="en-US" sz="1400" dirty="0" smtClean="0">
              <a:solidFill>
                <a:schemeClr val="bg1"/>
              </a:solidFill>
            </a:endParaRPr>
          </a:p>
          <a:p>
            <a:pPr algn="ctr"/>
            <a:r>
              <a:rPr lang="en-US" sz="1400" dirty="0" smtClean="0">
                <a:solidFill>
                  <a:schemeClr val="bg1"/>
                </a:solidFill>
              </a:rPr>
              <a:t>@</a:t>
            </a:r>
            <a:r>
              <a:rPr lang="en-US" sz="1400" dirty="0" err="1" smtClean="0">
                <a:solidFill>
                  <a:schemeClr val="bg1"/>
                </a:solidFill>
              </a:rPr>
              <a:t>daveminchala</a:t>
            </a:r>
            <a:endParaRPr lang="en-US" sz="1400" dirty="0" smtClean="0">
              <a:solidFill>
                <a:schemeClr val="bg1"/>
              </a:solidFill>
            </a:endParaRPr>
          </a:p>
          <a:p>
            <a:pPr algn="ctr"/>
            <a:r>
              <a:rPr lang="en-US" sz="1400" dirty="0" smtClean="0">
                <a:solidFill>
                  <a:schemeClr val="bg1"/>
                </a:solidFill>
                <a:hlinkClick r:id="rId4"/>
              </a:rPr>
              <a:t>daveminchala.com</a:t>
            </a:r>
            <a:endParaRPr lang="en-US" sz="1400" dirty="0">
              <a:solidFill>
                <a:schemeClr val="bg1"/>
              </a:solidFill>
            </a:endParaRPr>
          </a:p>
        </p:txBody>
      </p:sp>
      <p:pic>
        <p:nvPicPr>
          <p:cNvPr id="3" name="Picture 2" descr="david_mihm-1.jpg"/>
          <p:cNvPicPr>
            <a:picLocks noChangeAspect="1"/>
          </p:cNvPicPr>
          <p:nvPr/>
        </p:nvPicPr>
        <p:blipFill>
          <a:blip r:embed="rId5"/>
          <a:stretch>
            <a:fillRect/>
          </a:stretch>
        </p:blipFill>
        <p:spPr>
          <a:xfrm>
            <a:off x="7639872" y="3472476"/>
            <a:ext cx="1308015" cy="1308015"/>
          </a:xfrm>
          <a:prstGeom prst="rect">
            <a:avLst/>
          </a:prstGeom>
          <a:ln w="38100" cap="sq">
            <a:solidFill>
              <a:schemeClr val="accent5">
                <a:lumMod val="20000"/>
                <a:lumOff val="80000"/>
              </a:schemeClr>
            </a:solidFill>
            <a:prstDash val="solid"/>
            <a:miter lim="800000"/>
          </a:ln>
          <a:effectLst>
            <a:outerShdw blurRad="50800" dist="38100" dir="2700000" algn="tl" rotWithShape="0">
              <a:srgbClr val="000000">
                <a:alpha val="43000"/>
              </a:srgbClr>
            </a:outerShdw>
          </a:effectLst>
        </p:spPr>
      </p:pic>
      <p:sp>
        <p:nvSpPr>
          <p:cNvPr id="5" name="Rectangular Callout 4"/>
          <p:cNvSpPr/>
          <p:nvPr/>
        </p:nvSpPr>
        <p:spPr>
          <a:xfrm>
            <a:off x="1273428" y="987328"/>
            <a:ext cx="5766891" cy="2788078"/>
          </a:xfrm>
          <a:prstGeom prst="wedgeRectCallout">
            <a:avLst>
              <a:gd name="adj1" fmla="val 59420"/>
              <a:gd name="adj2" fmla="val 60086"/>
            </a:avLst>
          </a:prstGeom>
          <a:solidFill>
            <a:srgbClr val="47ABD9"/>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t>Ask clients about listing/feed vendors they work with. Often 3rd party feeds can really mess up NAP consistency b/c of sheer volume, not authority of where they publish.</a:t>
            </a:r>
          </a:p>
          <a:p>
            <a:endParaRPr lang="en-US" dirty="0" smtClean="0"/>
          </a:p>
          <a:p>
            <a:r>
              <a:rPr lang="en-US" dirty="0" smtClean="0"/>
              <a:t>Example: NIADA publishes car for sale listing for their member dealers on a LOT of sites. This creates a new structured citation with each new car listing that goes up. Fix the feed, prepare to win.</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mozcon-ppt-bg-blank-2-smallerLogo-01.png"/>
          <p:cNvPicPr>
            <a:picLocks noChangeAspect="1"/>
          </p:cNvPicPr>
          <p:nvPr/>
        </p:nvPicPr>
        <p:blipFill>
          <a:blip r:embed="rId3"/>
          <a:srcRect l="-1596" t="24789"/>
          <a:stretch>
            <a:fillRect/>
          </a:stretch>
        </p:blipFill>
        <p:spPr>
          <a:xfrm>
            <a:off x="-219456" y="400631"/>
            <a:ext cx="9420671" cy="4555613"/>
          </a:xfrm>
          <a:prstGeom prst="rect">
            <a:avLst/>
          </a:prstGeom>
        </p:spPr>
      </p:pic>
      <p:sp>
        <p:nvSpPr>
          <p:cNvPr id="4" name="Rectangle 3"/>
          <p:cNvSpPr/>
          <p:nvPr/>
        </p:nvSpPr>
        <p:spPr>
          <a:xfrm>
            <a:off x="5637834" y="4078335"/>
            <a:ext cx="1981200" cy="724552"/>
          </a:xfrm>
          <a:prstGeom prst="rect">
            <a:avLst/>
          </a:prstGeom>
          <a:solidFill>
            <a:srgbClr val="47ABD9"/>
          </a:solidFill>
          <a:ln>
            <a:solidFill>
              <a:schemeClr val="accent5">
                <a:lumMod val="20000"/>
                <a:lumOff val="80000"/>
              </a:schemeClr>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smtClean="0">
                <a:solidFill>
                  <a:schemeClr val="bg1"/>
                </a:solidFill>
              </a:rPr>
              <a:t>David </a:t>
            </a:r>
            <a:r>
              <a:rPr lang="en-US" sz="1400" dirty="0" err="1" smtClean="0">
                <a:solidFill>
                  <a:schemeClr val="bg1"/>
                </a:solidFill>
              </a:rPr>
              <a:t>Minchala</a:t>
            </a:r>
            <a:endParaRPr lang="en-US" sz="1400" dirty="0" smtClean="0">
              <a:solidFill>
                <a:schemeClr val="bg1"/>
              </a:solidFill>
            </a:endParaRPr>
          </a:p>
          <a:p>
            <a:pPr algn="ctr"/>
            <a:r>
              <a:rPr lang="en-US" sz="1400" dirty="0" smtClean="0">
                <a:solidFill>
                  <a:schemeClr val="bg1"/>
                </a:solidFill>
              </a:rPr>
              <a:t>@</a:t>
            </a:r>
            <a:r>
              <a:rPr lang="en-US" sz="1400" dirty="0" err="1" smtClean="0">
                <a:solidFill>
                  <a:schemeClr val="bg1"/>
                </a:solidFill>
              </a:rPr>
              <a:t>daveminchala</a:t>
            </a:r>
            <a:endParaRPr lang="en-US" sz="1400" dirty="0" smtClean="0">
              <a:solidFill>
                <a:schemeClr val="bg1"/>
              </a:solidFill>
            </a:endParaRPr>
          </a:p>
          <a:p>
            <a:pPr algn="ctr"/>
            <a:r>
              <a:rPr lang="en-US" sz="1400" dirty="0" smtClean="0">
                <a:solidFill>
                  <a:schemeClr val="bg1"/>
                </a:solidFill>
                <a:hlinkClick r:id="rId4"/>
              </a:rPr>
              <a:t>daveminchala.com</a:t>
            </a:r>
            <a:endParaRPr lang="en-US" sz="1400" dirty="0">
              <a:solidFill>
                <a:schemeClr val="bg1"/>
              </a:solidFill>
            </a:endParaRPr>
          </a:p>
        </p:txBody>
      </p:sp>
      <p:pic>
        <p:nvPicPr>
          <p:cNvPr id="3" name="Picture 2" descr="david_mihm-1.jpg"/>
          <p:cNvPicPr>
            <a:picLocks noChangeAspect="1"/>
          </p:cNvPicPr>
          <p:nvPr/>
        </p:nvPicPr>
        <p:blipFill>
          <a:blip r:embed="rId5"/>
          <a:stretch>
            <a:fillRect/>
          </a:stretch>
        </p:blipFill>
        <p:spPr>
          <a:xfrm>
            <a:off x="7639872" y="3472476"/>
            <a:ext cx="1308015" cy="1308015"/>
          </a:xfrm>
          <a:prstGeom prst="rect">
            <a:avLst/>
          </a:prstGeom>
          <a:ln w="38100" cap="sq">
            <a:solidFill>
              <a:schemeClr val="accent5">
                <a:lumMod val="20000"/>
                <a:lumOff val="80000"/>
              </a:schemeClr>
            </a:solidFill>
            <a:prstDash val="solid"/>
            <a:miter lim="800000"/>
          </a:ln>
          <a:effectLst>
            <a:outerShdw blurRad="50800" dist="38100" dir="2700000" algn="tl" rotWithShape="0">
              <a:srgbClr val="000000">
                <a:alpha val="43000"/>
              </a:srgbClr>
            </a:outerShdw>
          </a:effectLst>
        </p:spPr>
      </p:pic>
      <p:sp>
        <p:nvSpPr>
          <p:cNvPr id="5" name="Rectangular Callout 4"/>
          <p:cNvSpPr/>
          <p:nvPr/>
        </p:nvSpPr>
        <p:spPr>
          <a:xfrm>
            <a:off x="1273428" y="987328"/>
            <a:ext cx="5766891" cy="2788078"/>
          </a:xfrm>
          <a:prstGeom prst="wedgeRectCallout">
            <a:avLst>
              <a:gd name="adj1" fmla="val 59420"/>
              <a:gd name="adj2" fmla="val 60086"/>
            </a:avLst>
          </a:prstGeom>
          <a:solidFill>
            <a:srgbClr val="47ABD9"/>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t>Make sure you’re listed in </a:t>
            </a:r>
            <a:r>
              <a:rPr lang="en-US" dirty="0" err="1" smtClean="0"/>
              <a:t>mojo</a:t>
            </a:r>
            <a:r>
              <a:rPr lang="en-US" dirty="0" smtClean="0"/>
              <a:t> pages, local.com, and even see about advertising with Advance Internet. The first two have partnerships with a ton of newspapers to be the local directory for the newspaper site.  Advance internet is a sleeper few people talk about - they run both their directory AND the newspaper sites. So there's a content machine underpinning every Advance Internet site and its pumping out only locally focused content.</a:t>
            </a:r>
            <a:endParaRPr lang="en-US" dirty="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mozcon-ppt-bg-blank-2-smallerLogo-01.png"/>
          <p:cNvPicPr>
            <a:picLocks noChangeAspect="1"/>
          </p:cNvPicPr>
          <p:nvPr/>
        </p:nvPicPr>
        <p:blipFill>
          <a:blip r:embed="rId3"/>
          <a:srcRect l="-1596" t="24789"/>
          <a:stretch>
            <a:fillRect/>
          </a:stretch>
        </p:blipFill>
        <p:spPr>
          <a:xfrm>
            <a:off x="-219456" y="400631"/>
            <a:ext cx="9420671" cy="4555613"/>
          </a:xfrm>
          <a:prstGeom prst="rect">
            <a:avLst/>
          </a:prstGeom>
        </p:spPr>
      </p:pic>
      <p:sp>
        <p:nvSpPr>
          <p:cNvPr id="4" name="Rectangle 3"/>
          <p:cNvSpPr/>
          <p:nvPr/>
        </p:nvSpPr>
        <p:spPr>
          <a:xfrm>
            <a:off x="5637834" y="4078335"/>
            <a:ext cx="1981200" cy="724552"/>
          </a:xfrm>
          <a:prstGeom prst="rect">
            <a:avLst/>
          </a:prstGeom>
          <a:solidFill>
            <a:srgbClr val="47ABD9"/>
          </a:solidFill>
          <a:ln>
            <a:solidFill>
              <a:schemeClr val="accent5">
                <a:lumMod val="20000"/>
                <a:lumOff val="80000"/>
              </a:schemeClr>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smtClean="0">
                <a:solidFill>
                  <a:schemeClr val="bg1"/>
                </a:solidFill>
              </a:rPr>
              <a:t>Scott Dodge</a:t>
            </a:r>
          </a:p>
          <a:p>
            <a:pPr algn="ctr"/>
            <a:r>
              <a:rPr lang="en-US" sz="1400" dirty="0" smtClean="0">
                <a:solidFill>
                  <a:schemeClr val="bg1"/>
                </a:solidFill>
              </a:rPr>
              <a:t>@</a:t>
            </a:r>
            <a:r>
              <a:rPr lang="en-US" sz="1400" dirty="0" err="1" smtClean="0">
                <a:solidFill>
                  <a:schemeClr val="bg1"/>
                </a:solidFill>
              </a:rPr>
              <a:t>scott_dodge</a:t>
            </a:r>
            <a:endParaRPr lang="en-US" sz="1400" dirty="0" smtClean="0">
              <a:solidFill>
                <a:schemeClr val="bg1"/>
              </a:solidFill>
            </a:endParaRPr>
          </a:p>
          <a:p>
            <a:pPr algn="ctr"/>
            <a:r>
              <a:rPr lang="en-US" sz="1400" dirty="0" smtClean="0">
                <a:solidFill>
                  <a:schemeClr val="bg1"/>
                </a:solidFill>
                <a:hlinkClick r:id="rId4"/>
              </a:rPr>
              <a:t>scott-dodge.com</a:t>
            </a:r>
            <a:endParaRPr lang="en-US" sz="1400" dirty="0">
              <a:solidFill>
                <a:schemeClr val="bg1"/>
              </a:solidFill>
            </a:endParaRPr>
          </a:p>
        </p:txBody>
      </p:sp>
      <p:pic>
        <p:nvPicPr>
          <p:cNvPr id="3" name="Picture 2" descr="david_mihm-1.jpg"/>
          <p:cNvPicPr>
            <a:picLocks noChangeAspect="1"/>
          </p:cNvPicPr>
          <p:nvPr/>
        </p:nvPicPr>
        <p:blipFill>
          <a:blip r:embed="rId5"/>
          <a:stretch>
            <a:fillRect/>
          </a:stretch>
        </p:blipFill>
        <p:spPr>
          <a:xfrm>
            <a:off x="7639872" y="3472476"/>
            <a:ext cx="1308015" cy="1308015"/>
          </a:xfrm>
          <a:prstGeom prst="rect">
            <a:avLst/>
          </a:prstGeom>
          <a:ln w="38100" cap="sq">
            <a:solidFill>
              <a:schemeClr val="accent5">
                <a:lumMod val="20000"/>
                <a:lumOff val="80000"/>
              </a:schemeClr>
            </a:solidFill>
            <a:prstDash val="solid"/>
            <a:miter lim="800000"/>
          </a:ln>
          <a:effectLst>
            <a:outerShdw blurRad="50800" dist="38100" dir="2700000" algn="tl" rotWithShape="0">
              <a:srgbClr val="000000">
                <a:alpha val="43000"/>
              </a:srgbClr>
            </a:outerShdw>
          </a:effectLst>
        </p:spPr>
      </p:pic>
      <p:sp>
        <p:nvSpPr>
          <p:cNvPr id="5" name="Rectangular Callout 4"/>
          <p:cNvSpPr/>
          <p:nvPr/>
        </p:nvSpPr>
        <p:spPr>
          <a:xfrm>
            <a:off x="1273428" y="987328"/>
            <a:ext cx="5766891" cy="2788078"/>
          </a:xfrm>
          <a:prstGeom prst="wedgeRectCallout">
            <a:avLst>
              <a:gd name="adj1" fmla="val 59420"/>
              <a:gd name="adj2" fmla="val 60086"/>
            </a:avLst>
          </a:prstGeom>
          <a:solidFill>
            <a:srgbClr val="47ABD9"/>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t>Develop content that is purely catered to something in your community. Host the content on your site, and promote the crap out of it by pitching it to the local press. </a:t>
            </a:r>
          </a:p>
          <a:p>
            <a:endParaRPr lang="en-US" dirty="0" smtClean="0"/>
          </a:p>
          <a:p>
            <a:r>
              <a:rPr lang="en-US" dirty="0" smtClean="0"/>
              <a:t>Is your locality legendary for something? Is it notorious for something? </a:t>
            </a:r>
          </a:p>
          <a:p>
            <a:endParaRPr lang="en-US" dirty="0" smtClean="0"/>
          </a:p>
          <a:p>
            <a:r>
              <a:rPr lang="en-US" dirty="0" smtClean="0"/>
              <a:t>Find out what makes your locale different, build great content around it, and promote it.</a:t>
            </a:r>
            <a:endParaRPr lang="en-US"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mozcon-ppt-bg-blank-2-smallerLogo-01.png"/>
          <p:cNvPicPr>
            <a:picLocks noChangeAspect="1"/>
          </p:cNvPicPr>
          <p:nvPr/>
        </p:nvPicPr>
        <p:blipFill>
          <a:blip r:embed="rId3"/>
          <a:srcRect l="-1596" t="24789"/>
          <a:stretch>
            <a:fillRect/>
          </a:stretch>
        </p:blipFill>
        <p:spPr>
          <a:xfrm>
            <a:off x="-219456" y="400631"/>
            <a:ext cx="9420671" cy="4555613"/>
          </a:xfrm>
          <a:prstGeom prst="rect">
            <a:avLst/>
          </a:prstGeom>
        </p:spPr>
      </p:pic>
      <p:sp>
        <p:nvSpPr>
          <p:cNvPr id="4" name="Rectangle 3"/>
          <p:cNvSpPr/>
          <p:nvPr/>
        </p:nvSpPr>
        <p:spPr>
          <a:xfrm>
            <a:off x="5637834" y="4078335"/>
            <a:ext cx="1981200" cy="724552"/>
          </a:xfrm>
          <a:prstGeom prst="rect">
            <a:avLst/>
          </a:prstGeom>
          <a:solidFill>
            <a:srgbClr val="47ABD9"/>
          </a:solidFill>
          <a:ln>
            <a:solidFill>
              <a:schemeClr val="accent5">
                <a:lumMod val="20000"/>
                <a:lumOff val="80000"/>
              </a:schemeClr>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err="1" smtClean="0">
                <a:solidFill>
                  <a:schemeClr val="bg1"/>
                </a:solidFill>
              </a:rPr>
              <a:t>Nyagoslav</a:t>
            </a:r>
            <a:r>
              <a:rPr lang="en-US" sz="1400" dirty="0" smtClean="0">
                <a:solidFill>
                  <a:schemeClr val="bg1"/>
                </a:solidFill>
              </a:rPr>
              <a:t> </a:t>
            </a:r>
            <a:r>
              <a:rPr lang="en-US" sz="1400" dirty="0" err="1" smtClean="0">
                <a:solidFill>
                  <a:schemeClr val="bg1"/>
                </a:solidFill>
              </a:rPr>
              <a:t>Zhekov</a:t>
            </a:r>
            <a:endParaRPr lang="en-US" sz="1400" dirty="0" smtClean="0">
              <a:solidFill>
                <a:schemeClr val="bg1"/>
              </a:solidFill>
            </a:endParaRPr>
          </a:p>
          <a:p>
            <a:pPr algn="ctr"/>
            <a:r>
              <a:rPr lang="en-US" sz="1400" dirty="0" smtClean="0">
                <a:solidFill>
                  <a:schemeClr val="bg1"/>
                </a:solidFill>
              </a:rPr>
              <a:t>@</a:t>
            </a:r>
            <a:r>
              <a:rPr lang="en-US" sz="1400" dirty="0" err="1" smtClean="0">
                <a:solidFill>
                  <a:schemeClr val="bg1"/>
                </a:solidFill>
              </a:rPr>
              <a:t>Nyagoslav</a:t>
            </a:r>
            <a:endParaRPr lang="en-US" sz="1400" dirty="0" smtClean="0">
              <a:solidFill>
                <a:schemeClr val="bg1"/>
              </a:solidFill>
            </a:endParaRPr>
          </a:p>
          <a:p>
            <a:pPr algn="ctr"/>
            <a:r>
              <a:rPr lang="en-US" sz="1400" dirty="0" smtClean="0">
                <a:solidFill>
                  <a:schemeClr val="bg1"/>
                </a:solidFill>
                <a:hlinkClick r:id="rId4"/>
              </a:rPr>
              <a:t>ngsmarketing.com</a:t>
            </a:r>
            <a:endParaRPr lang="en-US" sz="1400" dirty="0">
              <a:solidFill>
                <a:schemeClr val="bg1"/>
              </a:solidFill>
            </a:endParaRPr>
          </a:p>
        </p:txBody>
      </p:sp>
      <p:pic>
        <p:nvPicPr>
          <p:cNvPr id="3" name="Picture 2" descr="david_mihm-1.jpg"/>
          <p:cNvPicPr>
            <a:picLocks noChangeAspect="1"/>
          </p:cNvPicPr>
          <p:nvPr/>
        </p:nvPicPr>
        <p:blipFill>
          <a:blip r:embed="rId5"/>
          <a:stretch>
            <a:fillRect/>
          </a:stretch>
        </p:blipFill>
        <p:spPr>
          <a:xfrm>
            <a:off x="7639872" y="3472476"/>
            <a:ext cx="1308015" cy="1308015"/>
          </a:xfrm>
          <a:prstGeom prst="rect">
            <a:avLst/>
          </a:prstGeom>
          <a:ln w="38100" cap="sq">
            <a:solidFill>
              <a:schemeClr val="accent5">
                <a:lumMod val="20000"/>
                <a:lumOff val="80000"/>
              </a:schemeClr>
            </a:solidFill>
            <a:prstDash val="solid"/>
            <a:miter lim="800000"/>
          </a:ln>
          <a:effectLst>
            <a:outerShdw blurRad="50800" dist="38100" dir="2700000" algn="tl" rotWithShape="0">
              <a:srgbClr val="000000">
                <a:alpha val="43000"/>
              </a:srgbClr>
            </a:outerShdw>
          </a:effectLst>
        </p:spPr>
      </p:pic>
      <p:sp>
        <p:nvSpPr>
          <p:cNvPr id="5" name="Rectangular Callout 4"/>
          <p:cNvSpPr/>
          <p:nvPr/>
        </p:nvSpPr>
        <p:spPr>
          <a:xfrm>
            <a:off x="1273428" y="987328"/>
            <a:ext cx="5766891" cy="2788078"/>
          </a:xfrm>
          <a:prstGeom prst="wedgeRectCallout">
            <a:avLst>
              <a:gd name="adj1" fmla="val 59420"/>
              <a:gd name="adj2" fmla="val 60086"/>
            </a:avLst>
          </a:prstGeom>
          <a:solidFill>
            <a:srgbClr val="47ABD9"/>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t>Invite local/relevant bloggers to try your services (for free, or simply as a recommendation).</a:t>
            </a:r>
            <a:endParaRPr lang="en-US" dirty="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mozcon-ppt-bg-blank-2-smallerLogo-01.png"/>
          <p:cNvPicPr>
            <a:picLocks noChangeAspect="1"/>
          </p:cNvPicPr>
          <p:nvPr/>
        </p:nvPicPr>
        <p:blipFill>
          <a:blip r:embed="rId3"/>
          <a:srcRect l="-1596" t="24789"/>
          <a:stretch>
            <a:fillRect/>
          </a:stretch>
        </p:blipFill>
        <p:spPr>
          <a:xfrm>
            <a:off x="-219456" y="400631"/>
            <a:ext cx="9420671" cy="4555613"/>
          </a:xfrm>
          <a:prstGeom prst="rect">
            <a:avLst/>
          </a:prstGeom>
        </p:spPr>
      </p:pic>
      <p:sp>
        <p:nvSpPr>
          <p:cNvPr id="4" name="Rectangle 3"/>
          <p:cNvSpPr/>
          <p:nvPr/>
        </p:nvSpPr>
        <p:spPr>
          <a:xfrm>
            <a:off x="5637834" y="4078335"/>
            <a:ext cx="1981200" cy="724552"/>
          </a:xfrm>
          <a:prstGeom prst="rect">
            <a:avLst/>
          </a:prstGeom>
          <a:solidFill>
            <a:srgbClr val="47ABD9"/>
          </a:solidFill>
          <a:ln>
            <a:solidFill>
              <a:schemeClr val="accent5">
                <a:lumMod val="20000"/>
                <a:lumOff val="80000"/>
              </a:schemeClr>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err="1" smtClean="0">
                <a:solidFill>
                  <a:schemeClr val="bg1"/>
                </a:solidFill>
              </a:rPr>
              <a:t>Nyagoslav</a:t>
            </a:r>
            <a:r>
              <a:rPr lang="en-US" sz="1400" dirty="0" smtClean="0">
                <a:solidFill>
                  <a:schemeClr val="bg1"/>
                </a:solidFill>
              </a:rPr>
              <a:t> </a:t>
            </a:r>
            <a:r>
              <a:rPr lang="en-US" sz="1400" dirty="0" err="1" smtClean="0">
                <a:solidFill>
                  <a:schemeClr val="bg1"/>
                </a:solidFill>
              </a:rPr>
              <a:t>Zhekov</a:t>
            </a:r>
            <a:endParaRPr lang="en-US" sz="1400" dirty="0" smtClean="0">
              <a:solidFill>
                <a:schemeClr val="bg1"/>
              </a:solidFill>
            </a:endParaRPr>
          </a:p>
          <a:p>
            <a:pPr algn="ctr"/>
            <a:r>
              <a:rPr lang="en-US" sz="1400" dirty="0" smtClean="0">
                <a:solidFill>
                  <a:schemeClr val="bg1"/>
                </a:solidFill>
              </a:rPr>
              <a:t>@</a:t>
            </a:r>
            <a:r>
              <a:rPr lang="en-US" sz="1400" dirty="0" err="1" smtClean="0">
                <a:solidFill>
                  <a:schemeClr val="bg1"/>
                </a:solidFill>
              </a:rPr>
              <a:t>Nyagoslav</a:t>
            </a:r>
            <a:endParaRPr lang="en-US" sz="1400" dirty="0" smtClean="0">
              <a:solidFill>
                <a:schemeClr val="bg1"/>
              </a:solidFill>
            </a:endParaRPr>
          </a:p>
          <a:p>
            <a:pPr algn="ctr"/>
            <a:r>
              <a:rPr lang="en-US" sz="1400" dirty="0" smtClean="0">
                <a:solidFill>
                  <a:schemeClr val="bg1"/>
                </a:solidFill>
                <a:hlinkClick r:id="rId4"/>
              </a:rPr>
              <a:t>ngsmarketing.com</a:t>
            </a:r>
            <a:endParaRPr lang="en-US" sz="1400" dirty="0">
              <a:solidFill>
                <a:schemeClr val="bg1"/>
              </a:solidFill>
            </a:endParaRPr>
          </a:p>
        </p:txBody>
      </p:sp>
      <p:pic>
        <p:nvPicPr>
          <p:cNvPr id="3" name="Picture 2" descr="david_mihm-1.jpg"/>
          <p:cNvPicPr>
            <a:picLocks noChangeAspect="1"/>
          </p:cNvPicPr>
          <p:nvPr/>
        </p:nvPicPr>
        <p:blipFill>
          <a:blip r:embed="rId5"/>
          <a:stretch>
            <a:fillRect/>
          </a:stretch>
        </p:blipFill>
        <p:spPr>
          <a:xfrm>
            <a:off x="7639872" y="3472476"/>
            <a:ext cx="1308015" cy="1308015"/>
          </a:xfrm>
          <a:prstGeom prst="rect">
            <a:avLst/>
          </a:prstGeom>
          <a:ln w="38100" cap="sq">
            <a:solidFill>
              <a:schemeClr val="accent5">
                <a:lumMod val="20000"/>
                <a:lumOff val="80000"/>
              </a:schemeClr>
            </a:solidFill>
            <a:prstDash val="solid"/>
            <a:miter lim="800000"/>
          </a:ln>
          <a:effectLst>
            <a:outerShdw blurRad="50800" dist="38100" dir="2700000" algn="tl" rotWithShape="0">
              <a:srgbClr val="000000">
                <a:alpha val="43000"/>
              </a:srgbClr>
            </a:outerShdw>
          </a:effectLst>
        </p:spPr>
      </p:pic>
      <p:sp>
        <p:nvSpPr>
          <p:cNvPr id="5" name="Rectangular Callout 4"/>
          <p:cNvSpPr/>
          <p:nvPr/>
        </p:nvSpPr>
        <p:spPr>
          <a:xfrm>
            <a:off x="1273428" y="987328"/>
            <a:ext cx="5766891" cy="2788078"/>
          </a:xfrm>
          <a:prstGeom prst="wedgeRectCallout">
            <a:avLst>
              <a:gd name="adj1" fmla="val 59420"/>
              <a:gd name="adj2" fmla="val 60086"/>
            </a:avLst>
          </a:prstGeom>
          <a:solidFill>
            <a:srgbClr val="47ABD9"/>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t>Consider getting paid listings on high quality websites that offer do-follow links to paying customers (Best of the Web, </a:t>
            </a:r>
            <a:r>
              <a:rPr lang="en-US" dirty="0" err="1" smtClean="0"/>
              <a:t>Whitepages</a:t>
            </a:r>
            <a:r>
              <a:rPr lang="en-US" dirty="0" smtClean="0"/>
              <a:t>, </a:t>
            </a:r>
            <a:r>
              <a:rPr lang="en-US" dirty="0" err="1" smtClean="0"/>
              <a:t>Citysquares</a:t>
            </a:r>
            <a:r>
              <a:rPr lang="en-US" dirty="0" smtClean="0"/>
              <a:t>, potentially Yelp).</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seattle-attorneys.png"/>
          <p:cNvPicPr>
            <a:picLocks noChangeAspect="1"/>
          </p:cNvPicPr>
          <p:nvPr/>
        </p:nvPicPr>
        <p:blipFill>
          <a:blip r:embed="rId3"/>
          <a:stretch>
            <a:fillRect/>
          </a:stretch>
        </p:blipFill>
        <p:spPr>
          <a:xfrm>
            <a:off x="0" y="388143"/>
            <a:ext cx="9144000" cy="4557713"/>
          </a:xfrm>
          <a:prstGeom prst="rect">
            <a:avLst/>
          </a:prstGeom>
        </p:spPr>
      </p:pic>
      <p:sp>
        <p:nvSpPr>
          <p:cNvPr id="3" name="Rectangle 2"/>
          <p:cNvSpPr/>
          <p:nvPr/>
        </p:nvSpPr>
        <p:spPr>
          <a:xfrm>
            <a:off x="5587340" y="1942629"/>
            <a:ext cx="1981200" cy="381000"/>
          </a:xfrm>
          <a:prstGeom prst="rect">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400" dirty="0" smtClean="0"/>
              <a:t>findlaw.com</a:t>
            </a:r>
            <a:endParaRPr lang="en-US" sz="1400" dirty="0"/>
          </a:p>
        </p:txBody>
      </p:sp>
      <p:sp>
        <p:nvSpPr>
          <p:cNvPr id="4" name="Rectangle 3"/>
          <p:cNvSpPr/>
          <p:nvPr/>
        </p:nvSpPr>
        <p:spPr>
          <a:xfrm>
            <a:off x="5587340" y="2649186"/>
            <a:ext cx="1981200" cy="381000"/>
          </a:xfrm>
          <a:prstGeom prst="rect">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400" dirty="0" smtClean="0"/>
              <a:t>seattle-attorneys.com</a:t>
            </a:r>
            <a:endParaRPr lang="en-US" sz="1400" dirty="0"/>
          </a:p>
        </p:txBody>
      </p:sp>
      <p:sp>
        <p:nvSpPr>
          <p:cNvPr id="5" name="Rectangle 4"/>
          <p:cNvSpPr/>
          <p:nvPr/>
        </p:nvSpPr>
        <p:spPr>
          <a:xfrm>
            <a:off x="5587340" y="3290467"/>
            <a:ext cx="1981200" cy="381000"/>
          </a:xfrm>
          <a:prstGeom prst="rect">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400" dirty="0" smtClean="0"/>
              <a:t>superpages.com</a:t>
            </a:r>
            <a:endParaRPr lang="en-US" sz="1400" dirty="0"/>
          </a:p>
        </p:txBody>
      </p:sp>
      <p:cxnSp>
        <p:nvCxnSpPr>
          <p:cNvPr id="6" name="Straight Arrow Connector 5"/>
          <p:cNvCxnSpPr>
            <a:stCxn id="3" idx="1"/>
          </p:cNvCxnSpPr>
          <p:nvPr/>
        </p:nvCxnSpPr>
        <p:spPr>
          <a:xfrm flipH="1" flipV="1">
            <a:off x="3218213" y="1359725"/>
            <a:ext cx="2369127" cy="773404"/>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5587340" y="3919860"/>
            <a:ext cx="1981200" cy="381000"/>
          </a:xfrm>
          <a:prstGeom prst="rect">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400" dirty="0" smtClean="0"/>
              <a:t>lawyerinfo.com</a:t>
            </a:r>
            <a:endParaRPr lang="en-US" sz="1400" dirty="0"/>
          </a:p>
        </p:txBody>
      </p:sp>
      <p:cxnSp>
        <p:nvCxnSpPr>
          <p:cNvPr id="10" name="Straight Arrow Connector 9"/>
          <p:cNvCxnSpPr>
            <a:stCxn id="4" idx="1"/>
          </p:cNvCxnSpPr>
          <p:nvPr/>
        </p:nvCxnSpPr>
        <p:spPr>
          <a:xfrm flipH="1" flipV="1">
            <a:off x="2125683" y="1840675"/>
            <a:ext cx="3461657" cy="999011"/>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a:stCxn id="5" idx="1"/>
          </p:cNvCxnSpPr>
          <p:nvPr/>
        </p:nvCxnSpPr>
        <p:spPr>
          <a:xfrm flipH="1" flipV="1">
            <a:off x="3230088" y="2778826"/>
            <a:ext cx="2357252" cy="702141"/>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H="1" flipV="1">
            <a:off x="3075709" y="3271652"/>
            <a:ext cx="2481943" cy="849086"/>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
        <p:nvSpPr>
          <p:cNvPr id="15" name="Oval 14"/>
          <p:cNvSpPr/>
          <p:nvPr/>
        </p:nvSpPr>
        <p:spPr>
          <a:xfrm>
            <a:off x="997524" y="427513"/>
            <a:ext cx="1068779" cy="255319"/>
          </a:xfrm>
          <a:prstGeom prst="ellipse">
            <a:avLst/>
          </a:prstGeom>
          <a:noFill/>
          <a:ln>
            <a:solidFill>
              <a:srgbClr val="FF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mozcon-ppt-bg-blank-2-smallerLogo-01.png"/>
          <p:cNvPicPr>
            <a:picLocks noChangeAspect="1"/>
          </p:cNvPicPr>
          <p:nvPr/>
        </p:nvPicPr>
        <p:blipFill>
          <a:blip r:embed="rId3"/>
          <a:srcRect l="-1596" t="24789"/>
          <a:stretch>
            <a:fillRect/>
          </a:stretch>
        </p:blipFill>
        <p:spPr>
          <a:xfrm>
            <a:off x="-219456" y="400631"/>
            <a:ext cx="9420671" cy="4555613"/>
          </a:xfrm>
          <a:prstGeom prst="rect">
            <a:avLst/>
          </a:prstGeom>
        </p:spPr>
      </p:pic>
      <p:sp>
        <p:nvSpPr>
          <p:cNvPr id="4" name="Rectangle 3"/>
          <p:cNvSpPr/>
          <p:nvPr/>
        </p:nvSpPr>
        <p:spPr>
          <a:xfrm>
            <a:off x="5637834" y="4078335"/>
            <a:ext cx="1981200" cy="724552"/>
          </a:xfrm>
          <a:prstGeom prst="rect">
            <a:avLst/>
          </a:prstGeom>
          <a:solidFill>
            <a:srgbClr val="47ABD9"/>
          </a:solidFill>
          <a:ln>
            <a:solidFill>
              <a:schemeClr val="accent5">
                <a:lumMod val="20000"/>
                <a:lumOff val="80000"/>
              </a:schemeClr>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err="1" smtClean="0">
                <a:solidFill>
                  <a:schemeClr val="bg1"/>
                </a:solidFill>
              </a:rPr>
              <a:t>Nyagoslav</a:t>
            </a:r>
            <a:r>
              <a:rPr lang="en-US" sz="1400" dirty="0" smtClean="0">
                <a:solidFill>
                  <a:schemeClr val="bg1"/>
                </a:solidFill>
              </a:rPr>
              <a:t> </a:t>
            </a:r>
            <a:r>
              <a:rPr lang="en-US" sz="1400" dirty="0" err="1" smtClean="0">
                <a:solidFill>
                  <a:schemeClr val="bg1"/>
                </a:solidFill>
              </a:rPr>
              <a:t>Zhekov</a:t>
            </a:r>
            <a:endParaRPr lang="en-US" sz="1400" dirty="0" smtClean="0">
              <a:solidFill>
                <a:schemeClr val="bg1"/>
              </a:solidFill>
            </a:endParaRPr>
          </a:p>
          <a:p>
            <a:pPr algn="ctr"/>
            <a:r>
              <a:rPr lang="en-US" sz="1400" dirty="0" smtClean="0">
                <a:solidFill>
                  <a:schemeClr val="bg1"/>
                </a:solidFill>
              </a:rPr>
              <a:t>@</a:t>
            </a:r>
            <a:r>
              <a:rPr lang="en-US" sz="1400" dirty="0" err="1" smtClean="0">
                <a:solidFill>
                  <a:schemeClr val="bg1"/>
                </a:solidFill>
              </a:rPr>
              <a:t>Nyagoslav</a:t>
            </a:r>
            <a:endParaRPr lang="en-US" sz="1400" dirty="0" smtClean="0">
              <a:solidFill>
                <a:schemeClr val="bg1"/>
              </a:solidFill>
            </a:endParaRPr>
          </a:p>
          <a:p>
            <a:pPr algn="ctr"/>
            <a:r>
              <a:rPr lang="en-US" sz="1400" dirty="0" smtClean="0">
                <a:solidFill>
                  <a:schemeClr val="bg1"/>
                </a:solidFill>
                <a:hlinkClick r:id="rId4"/>
              </a:rPr>
              <a:t>ngsmarketing.com</a:t>
            </a:r>
            <a:endParaRPr lang="en-US" sz="1400" dirty="0">
              <a:solidFill>
                <a:schemeClr val="bg1"/>
              </a:solidFill>
            </a:endParaRPr>
          </a:p>
        </p:txBody>
      </p:sp>
      <p:pic>
        <p:nvPicPr>
          <p:cNvPr id="3" name="Picture 2" descr="david_mihm-1.jpg"/>
          <p:cNvPicPr>
            <a:picLocks noChangeAspect="1"/>
          </p:cNvPicPr>
          <p:nvPr/>
        </p:nvPicPr>
        <p:blipFill>
          <a:blip r:embed="rId5"/>
          <a:stretch>
            <a:fillRect/>
          </a:stretch>
        </p:blipFill>
        <p:spPr>
          <a:xfrm>
            <a:off x="7639872" y="3472476"/>
            <a:ext cx="1308015" cy="1308015"/>
          </a:xfrm>
          <a:prstGeom prst="rect">
            <a:avLst/>
          </a:prstGeom>
          <a:ln w="38100" cap="sq">
            <a:solidFill>
              <a:schemeClr val="accent5">
                <a:lumMod val="20000"/>
                <a:lumOff val="80000"/>
              </a:schemeClr>
            </a:solidFill>
            <a:prstDash val="solid"/>
            <a:miter lim="800000"/>
          </a:ln>
          <a:effectLst>
            <a:outerShdw blurRad="50800" dist="38100" dir="2700000" algn="tl" rotWithShape="0">
              <a:srgbClr val="000000">
                <a:alpha val="43000"/>
              </a:srgbClr>
            </a:outerShdw>
          </a:effectLst>
        </p:spPr>
      </p:pic>
      <p:sp>
        <p:nvSpPr>
          <p:cNvPr id="5" name="Rectangular Callout 4"/>
          <p:cNvSpPr/>
          <p:nvPr/>
        </p:nvSpPr>
        <p:spPr>
          <a:xfrm>
            <a:off x="1273428" y="987328"/>
            <a:ext cx="5766891" cy="2788078"/>
          </a:xfrm>
          <a:prstGeom prst="wedgeRectCallout">
            <a:avLst>
              <a:gd name="adj1" fmla="val 59420"/>
              <a:gd name="adj2" fmla="val 60086"/>
            </a:avLst>
          </a:prstGeom>
          <a:solidFill>
            <a:srgbClr val="47ABD9"/>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t>If writing guest blog posts, include your business name, address, and phone number in the byline. Ideally, these would be marked up with schema.org if possible.</a:t>
            </a:r>
            <a:endParaRPr lang="en-US"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descr="mozcon-ppt-bg-blank-2-smallerLogo-01.png"/>
          <p:cNvPicPr>
            <a:picLocks noChangeAspect="1"/>
          </p:cNvPicPr>
          <p:nvPr/>
        </p:nvPicPr>
        <p:blipFill>
          <a:blip r:embed="rId3"/>
          <a:srcRect l="-1596" t="24789"/>
          <a:stretch>
            <a:fillRect/>
          </a:stretch>
        </p:blipFill>
        <p:spPr>
          <a:xfrm>
            <a:off x="-219456" y="400631"/>
            <a:ext cx="9420671" cy="4555613"/>
          </a:xfrm>
          <a:prstGeom prst="rect">
            <a:avLst/>
          </a:prstGeom>
        </p:spPr>
      </p:pic>
      <p:sp>
        <p:nvSpPr>
          <p:cNvPr id="4" name="Rectangle 3"/>
          <p:cNvSpPr/>
          <p:nvPr/>
        </p:nvSpPr>
        <p:spPr>
          <a:xfrm>
            <a:off x="5637834" y="4078335"/>
            <a:ext cx="1981200" cy="724552"/>
          </a:xfrm>
          <a:prstGeom prst="rect">
            <a:avLst/>
          </a:prstGeom>
          <a:solidFill>
            <a:srgbClr val="47ABD9"/>
          </a:solidFill>
          <a:ln>
            <a:solidFill>
              <a:schemeClr val="accent5">
                <a:lumMod val="20000"/>
                <a:lumOff val="80000"/>
              </a:schemeClr>
            </a:solidFill>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dirty="0" err="1" smtClean="0">
                <a:solidFill>
                  <a:schemeClr val="bg1"/>
                </a:solidFill>
              </a:rPr>
              <a:t>Nyagoslav</a:t>
            </a:r>
            <a:r>
              <a:rPr lang="en-US" sz="1400" dirty="0" smtClean="0">
                <a:solidFill>
                  <a:schemeClr val="bg1"/>
                </a:solidFill>
              </a:rPr>
              <a:t> </a:t>
            </a:r>
            <a:r>
              <a:rPr lang="en-US" sz="1400" dirty="0" err="1" smtClean="0">
                <a:solidFill>
                  <a:schemeClr val="bg1"/>
                </a:solidFill>
              </a:rPr>
              <a:t>Zhekov</a:t>
            </a:r>
            <a:endParaRPr lang="en-US" sz="1400" dirty="0" smtClean="0">
              <a:solidFill>
                <a:schemeClr val="bg1"/>
              </a:solidFill>
            </a:endParaRPr>
          </a:p>
          <a:p>
            <a:pPr algn="ctr"/>
            <a:r>
              <a:rPr lang="en-US" sz="1400" dirty="0" smtClean="0">
                <a:solidFill>
                  <a:schemeClr val="bg1"/>
                </a:solidFill>
              </a:rPr>
              <a:t>@</a:t>
            </a:r>
            <a:r>
              <a:rPr lang="en-US" sz="1400" dirty="0" err="1" smtClean="0">
                <a:solidFill>
                  <a:schemeClr val="bg1"/>
                </a:solidFill>
              </a:rPr>
              <a:t>Nyagoslav</a:t>
            </a:r>
            <a:endParaRPr lang="en-US" sz="1400" dirty="0" smtClean="0">
              <a:solidFill>
                <a:schemeClr val="bg1"/>
              </a:solidFill>
            </a:endParaRPr>
          </a:p>
          <a:p>
            <a:pPr algn="ctr"/>
            <a:r>
              <a:rPr lang="en-US" sz="1400" dirty="0" smtClean="0">
                <a:solidFill>
                  <a:schemeClr val="bg1"/>
                </a:solidFill>
                <a:hlinkClick r:id="rId4"/>
              </a:rPr>
              <a:t>ngsmarketing.com</a:t>
            </a:r>
            <a:endParaRPr lang="en-US" sz="1400" dirty="0">
              <a:solidFill>
                <a:schemeClr val="bg1"/>
              </a:solidFill>
            </a:endParaRPr>
          </a:p>
        </p:txBody>
      </p:sp>
      <p:pic>
        <p:nvPicPr>
          <p:cNvPr id="3" name="Picture 2" descr="david_mihm-1.jpg"/>
          <p:cNvPicPr>
            <a:picLocks noChangeAspect="1"/>
          </p:cNvPicPr>
          <p:nvPr/>
        </p:nvPicPr>
        <p:blipFill>
          <a:blip r:embed="rId5"/>
          <a:stretch>
            <a:fillRect/>
          </a:stretch>
        </p:blipFill>
        <p:spPr>
          <a:xfrm>
            <a:off x="7639872" y="3472476"/>
            <a:ext cx="1308015" cy="1308015"/>
          </a:xfrm>
          <a:prstGeom prst="rect">
            <a:avLst/>
          </a:prstGeom>
          <a:ln w="38100" cap="sq">
            <a:solidFill>
              <a:schemeClr val="accent5">
                <a:lumMod val="20000"/>
                <a:lumOff val="80000"/>
              </a:schemeClr>
            </a:solidFill>
            <a:prstDash val="solid"/>
            <a:miter lim="800000"/>
          </a:ln>
          <a:effectLst>
            <a:outerShdw blurRad="50800" dist="38100" dir="2700000" algn="tl" rotWithShape="0">
              <a:srgbClr val="000000">
                <a:alpha val="43000"/>
              </a:srgbClr>
            </a:outerShdw>
          </a:effectLst>
        </p:spPr>
      </p:pic>
      <p:sp>
        <p:nvSpPr>
          <p:cNvPr id="5" name="Rectangular Callout 4"/>
          <p:cNvSpPr/>
          <p:nvPr/>
        </p:nvSpPr>
        <p:spPr>
          <a:xfrm>
            <a:off x="1273428" y="987328"/>
            <a:ext cx="5766891" cy="2788078"/>
          </a:xfrm>
          <a:prstGeom prst="wedgeRectCallout">
            <a:avLst>
              <a:gd name="adj1" fmla="val 59420"/>
              <a:gd name="adj2" fmla="val 60086"/>
            </a:avLst>
          </a:prstGeom>
          <a:solidFill>
            <a:srgbClr val="47ABD9"/>
          </a:solidFill>
        </p:spPr>
        <p:style>
          <a:lnRef idx="1">
            <a:schemeClr val="accent1"/>
          </a:lnRef>
          <a:fillRef idx="3">
            <a:schemeClr val="accent1"/>
          </a:fillRef>
          <a:effectRef idx="2">
            <a:schemeClr val="accent1"/>
          </a:effectRef>
          <a:fontRef idx="minor">
            <a:schemeClr val="lt1"/>
          </a:fontRef>
        </p:style>
        <p:txBody>
          <a:bodyPr rtlCol="0" anchor="ctr"/>
          <a:lstStyle/>
          <a:p>
            <a:r>
              <a:rPr lang="en-US" dirty="0" smtClean="0"/>
              <a:t>Offer to host local events, such as </a:t>
            </a:r>
            <a:r>
              <a:rPr lang="en-US" dirty="0" err="1" smtClean="0"/>
              <a:t>meetups</a:t>
            </a:r>
            <a:r>
              <a:rPr lang="en-US" dirty="0" smtClean="0"/>
              <a:t>, anniversaries, team building events, etc, in exchange for a mention (citation).</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descr="seattle-criminal-lawyers.png"/>
          <p:cNvPicPr>
            <a:picLocks noChangeAspect="1"/>
          </p:cNvPicPr>
          <p:nvPr/>
        </p:nvPicPr>
        <p:blipFill>
          <a:blip r:embed="rId3"/>
          <a:stretch>
            <a:fillRect/>
          </a:stretch>
        </p:blipFill>
        <p:spPr>
          <a:xfrm>
            <a:off x="0" y="387901"/>
            <a:ext cx="9144000" cy="4557713"/>
          </a:xfrm>
          <a:prstGeom prst="rect">
            <a:avLst/>
          </a:prstGeom>
        </p:spPr>
      </p:pic>
      <p:sp>
        <p:nvSpPr>
          <p:cNvPr id="4" name="Oval 3"/>
          <p:cNvSpPr/>
          <p:nvPr/>
        </p:nvSpPr>
        <p:spPr>
          <a:xfrm>
            <a:off x="1021276" y="433451"/>
            <a:ext cx="1068779" cy="255319"/>
          </a:xfrm>
          <a:prstGeom prst="ellipse">
            <a:avLst/>
          </a:prstGeom>
          <a:noFill/>
          <a:ln>
            <a:solidFill>
              <a:srgbClr val="FF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5" name="Rectangle 4"/>
          <p:cNvSpPr/>
          <p:nvPr/>
        </p:nvSpPr>
        <p:spPr>
          <a:xfrm>
            <a:off x="5587340" y="1942629"/>
            <a:ext cx="1981200" cy="381000"/>
          </a:xfrm>
          <a:prstGeom prst="rect">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400" dirty="0" smtClean="0"/>
              <a:t>avvo.com</a:t>
            </a:r>
            <a:endParaRPr lang="en-US" sz="1400" dirty="0"/>
          </a:p>
        </p:txBody>
      </p:sp>
      <p:sp>
        <p:nvSpPr>
          <p:cNvPr id="6" name="Rectangle 5"/>
          <p:cNvSpPr/>
          <p:nvPr/>
        </p:nvSpPr>
        <p:spPr>
          <a:xfrm>
            <a:off x="5587340" y="2649186"/>
            <a:ext cx="1981200" cy="381000"/>
          </a:xfrm>
          <a:prstGeom prst="rect">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400" dirty="0" smtClean="0"/>
              <a:t>findlaw.com</a:t>
            </a:r>
            <a:endParaRPr lang="en-US" sz="1400" dirty="0"/>
          </a:p>
        </p:txBody>
      </p:sp>
      <p:cxnSp>
        <p:nvCxnSpPr>
          <p:cNvPr id="8" name="Straight Arrow Connector 7"/>
          <p:cNvCxnSpPr>
            <a:stCxn id="5" idx="1"/>
          </p:cNvCxnSpPr>
          <p:nvPr/>
        </p:nvCxnSpPr>
        <p:spPr>
          <a:xfrm flipH="1" flipV="1">
            <a:off x="3081647" y="1870364"/>
            <a:ext cx="2505693" cy="262765"/>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stCxn id="6" idx="1"/>
          </p:cNvCxnSpPr>
          <p:nvPr/>
        </p:nvCxnSpPr>
        <p:spPr>
          <a:xfrm flipH="1" flipV="1">
            <a:off x="3230088" y="2369127"/>
            <a:ext cx="2357252" cy="470559"/>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915230" y="588413"/>
            <a:ext cx="7313541" cy="461665"/>
          </a:xfrm>
          <a:prstGeom prst="rect">
            <a:avLst/>
          </a:prstGeom>
          <a:noFill/>
        </p:spPr>
        <p:txBody>
          <a:bodyPr wrap="none" rtlCol="0">
            <a:spAutoFit/>
          </a:bodyPr>
          <a:lstStyle/>
          <a:p>
            <a:r>
              <a:rPr lang="en-US" sz="2400" dirty="0" smtClean="0"/>
              <a:t>We searched 648 keywords across 70 business categories</a:t>
            </a:r>
            <a:endParaRPr lang="en-US" sz="2400" dirty="0"/>
          </a:p>
        </p:txBody>
      </p:sp>
      <p:pic>
        <p:nvPicPr>
          <p:cNvPr id="5" name="Picture 4" descr="categories.png"/>
          <p:cNvPicPr>
            <a:picLocks noChangeAspect="1"/>
          </p:cNvPicPr>
          <p:nvPr/>
        </p:nvPicPr>
        <p:blipFill>
          <a:blip r:embed="rId3"/>
          <a:stretch>
            <a:fillRect/>
          </a:stretch>
        </p:blipFill>
        <p:spPr>
          <a:xfrm>
            <a:off x="1128063" y="1004204"/>
            <a:ext cx="6887875" cy="3935929"/>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749575" y="588413"/>
            <a:ext cx="7644850" cy="830997"/>
          </a:xfrm>
          <a:prstGeom prst="rect">
            <a:avLst/>
          </a:prstGeom>
          <a:noFill/>
        </p:spPr>
        <p:txBody>
          <a:bodyPr wrap="none" rtlCol="0">
            <a:spAutoFit/>
          </a:bodyPr>
          <a:lstStyle/>
          <a:p>
            <a:pPr algn="ctr"/>
            <a:r>
              <a:rPr lang="en-US" sz="2400" dirty="0" smtClean="0"/>
              <a:t>And for good measure, let’s search with the keyword before</a:t>
            </a:r>
          </a:p>
          <a:p>
            <a:pPr algn="ctr"/>
            <a:r>
              <a:rPr lang="en-US" sz="2400" dirty="0" smtClean="0"/>
              <a:t>the location, and after the location.</a:t>
            </a:r>
            <a:endParaRPr lang="en-US" sz="2400" dirty="0"/>
          </a:p>
        </p:txBody>
      </p:sp>
      <p:pic>
        <p:nvPicPr>
          <p:cNvPr id="6" name="Picture 5" descr="keyword-city.png"/>
          <p:cNvPicPr>
            <a:picLocks noChangeAspect="1"/>
          </p:cNvPicPr>
          <p:nvPr/>
        </p:nvPicPr>
        <p:blipFill>
          <a:blip r:embed="rId3"/>
          <a:stretch>
            <a:fillRect/>
          </a:stretch>
        </p:blipFill>
        <p:spPr>
          <a:xfrm>
            <a:off x="302821" y="1540080"/>
            <a:ext cx="4105894" cy="3079421"/>
          </a:xfrm>
          <a:prstGeom prst="rect">
            <a:avLst/>
          </a:prstGeom>
        </p:spPr>
      </p:pic>
      <p:pic>
        <p:nvPicPr>
          <p:cNvPr id="7" name="Picture 6" descr="city-keyword.png"/>
          <p:cNvPicPr>
            <a:picLocks noChangeAspect="1"/>
          </p:cNvPicPr>
          <p:nvPr/>
        </p:nvPicPr>
        <p:blipFill>
          <a:blip r:embed="rId4"/>
          <a:stretch>
            <a:fillRect/>
          </a:stretch>
        </p:blipFill>
        <p:spPr>
          <a:xfrm>
            <a:off x="4696696" y="1534141"/>
            <a:ext cx="4108703" cy="3081528"/>
          </a:xfrm>
          <a:prstGeom prst="rect">
            <a:avLst/>
          </a:prstGeom>
        </p:spPr>
      </p:pic>
      <p:sp>
        <p:nvSpPr>
          <p:cNvPr id="8" name="Oval 7"/>
          <p:cNvSpPr/>
          <p:nvPr/>
        </p:nvSpPr>
        <p:spPr>
          <a:xfrm>
            <a:off x="831272" y="1537857"/>
            <a:ext cx="1043918" cy="249380"/>
          </a:xfrm>
          <a:prstGeom prst="ellipse">
            <a:avLst/>
          </a:prstGeom>
          <a:noFill/>
          <a:ln>
            <a:solidFill>
              <a:srgbClr val="FF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9" name="Oval 8"/>
          <p:cNvSpPr/>
          <p:nvPr/>
        </p:nvSpPr>
        <p:spPr>
          <a:xfrm>
            <a:off x="5187537" y="1547753"/>
            <a:ext cx="1043918" cy="249380"/>
          </a:xfrm>
          <a:prstGeom prst="ellipse">
            <a:avLst/>
          </a:prstGeom>
          <a:noFill/>
          <a:ln>
            <a:solidFill>
              <a:srgbClr val="FF0000"/>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0" name="Rectangle 9"/>
          <p:cNvSpPr/>
          <p:nvPr/>
        </p:nvSpPr>
        <p:spPr>
          <a:xfrm>
            <a:off x="3544785" y="4390519"/>
            <a:ext cx="1417120" cy="272523"/>
          </a:xfrm>
          <a:prstGeom prst="rect">
            <a:avLst/>
          </a:prstGeom>
          <a:solidFill>
            <a:srgbClr val="C00000"/>
          </a:solidFill>
          <a:ln>
            <a:solidFill>
              <a:srgbClr val="C00000"/>
            </a:solidFill>
          </a:ln>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1400" dirty="0" smtClean="0"/>
              <a:t>Different results</a:t>
            </a:r>
            <a:endParaRPr lang="en-US" sz="1400" dirty="0"/>
          </a:p>
        </p:txBody>
      </p:sp>
      <p:cxnSp>
        <p:nvCxnSpPr>
          <p:cNvPr id="12" name="Straight Arrow Connector 11"/>
          <p:cNvCxnSpPr/>
          <p:nvPr/>
        </p:nvCxnSpPr>
        <p:spPr>
          <a:xfrm flipH="1" flipV="1">
            <a:off x="2962894" y="4512623"/>
            <a:ext cx="558140" cy="17813"/>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cxnSp>
        <p:nvCxnSpPr>
          <p:cNvPr id="14" name="Straight Arrow Connector 13"/>
          <p:cNvCxnSpPr/>
          <p:nvPr/>
        </p:nvCxnSpPr>
        <p:spPr>
          <a:xfrm flipV="1">
            <a:off x="4975761" y="4512623"/>
            <a:ext cx="457200" cy="29689"/>
          </a:xfrm>
          <a:prstGeom prst="straightConnector1">
            <a:avLst/>
          </a:prstGeom>
          <a:ln>
            <a:solidFill>
              <a:srgbClr val="C00000"/>
            </a:solidFill>
            <a:tailEnd type="arrow"/>
          </a:ln>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8176</TotalTime>
  <Words>1471</Words>
  <Application>Microsoft Office PowerPoint</Application>
  <PresentationFormat>On-screen Show (16:9)</PresentationFormat>
  <Paragraphs>237</Paragraphs>
  <Slides>61</Slides>
  <Notes>3</Notes>
  <HiddenSlides>0</HiddenSlides>
  <MMClips>0</MMClip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Traver Hoar</dc:creator>
  <cp:lastModifiedBy>Shaw</cp:lastModifiedBy>
  <cp:revision>185</cp:revision>
  <dcterms:created xsi:type="dcterms:W3CDTF">2012-07-12T22:08:26Z</dcterms:created>
  <dcterms:modified xsi:type="dcterms:W3CDTF">2012-07-20T19:00:06Z</dcterms:modified>
</cp:coreProperties>
</file>