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371" r:id="rId2"/>
    <p:sldId id="296" r:id="rId3"/>
    <p:sldId id="293" r:id="rId4"/>
    <p:sldId id="297" r:id="rId5"/>
    <p:sldId id="298" r:id="rId6"/>
    <p:sldId id="295" r:id="rId7"/>
    <p:sldId id="294" r:id="rId8"/>
    <p:sldId id="303" r:id="rId9"/>
    <p:sldId id="304" r:id="rId10"/>
    <p:sldId id="299" r:id="rId11"/>
    <p:sldId id="305" r:id="rId12"/>
    <p:sldId id="373" r:id="rId13"/>
    <p:sldId id="374" r:id="rId14"/>
    <p:sldId id="311" r:id="rId15"/>
    <p:sldId id="312" r:id="rId16"/>
    <p:sldId id="314" r:id="rId17"/>
    <p:sldId id="329" r:id="rId18"/>
    <p:sldId id="351" r:id="rId19"/>
    <p:sldId id="370" r:id="rId20"/>
    <p:sldId id="256" r:id="rId21"/>
    <p:sldId id="307" r:id="rId22"/>
    <p:sldId id="309" r:id="rId23"/>
    <p:sldId id="315" r:id="rId24"/>
    <p:sldId id="310" r:id="rId25"/>
    <p:sldId id="319" r:id="rId26"/>
    <p:sldId id="323" r:id="rId27"/>
    <p:sldId id="324" r:id="rId28"/>
    <p:sldId id="325" r:id="rId29"/>
    <p:sldId id="308" r:id="rId30"/>
    <p:sldId id="300" r:id="rId31"/>
    <p:sldId id="301" r:id="rId32"/>
    <p:sldId id="302" r:id="rId33"/>
    <p:sldId id="318" r:id="rId34"/>
    <p:sldId id="320" r:id="rId35"/>
    <p:sldId id="321" r:id="rId36"/>
    <p:sldId id="322" r:id="rId37"/>
    <p:sldId id="331" r:id="rId38"/>
    <p:sldId id="327" r:id="rId39"/>
    <p:sldId id="313" r:id="rId40"/>
    <p:sldId id="317" r:id="rId41"/>
    <p:sldId id="332" r:id="rId42"/>
    <p:sldId id="326" r:id="rId43"/>
    <p:sldId id="330" r:id="rId44"/>
    <p:sldId id="328" r:id="rId45"/>
    <p:sldId id="350" r:id="rId46"/>
    <p:sldId id="334" r:id="rId47"/>
    <p:sldId id="368" r:id="rId48"/>
    <p:sldId id="316" r:id="rId49"/>
    <p:sldId id="353" r:id="rId50"/>
    <p:sldId id="348" r:id="rId51"/>
    <p:sldId id="337" r:id="rId52"/>
    <p:sldId id="339" r:id="rId53"/>
    <p:sldId id="340" r:id="rId54"/>
    <p:sldId id="341" r:id="rId55"/>
    <p:sldId id="355" r:id="rId56"/>
    <p:sldId id="349" r:id="rId57"/>
    <p:sldId id="335" r:id="rId58"/>
    <p:sldId id="336" r:id="rId59"/>
    <p:sldId id="343" r:id="rId60"/>
    <p:sldId id="344" r:id="rId61"/>
    <p:sldId id="345" r:id="rId62"/>
    <p:sldId id="346" r:id="rId63"/>
    <p:sldId id="347" r:id="rId64"/>
    <p:sldId id="354" r:id="rId65"/>
    <p:sldId id="356" r:id="rId66"/>
    <p:sldId id="357" r:id="rId67"/>
    <p:sldId id="361" r:id="rId68"/>
    <p:sldId id="358" r:id="rId69"/>
    <p:sldId id="359" r:id="rId70"/>
    <p:sldId id="342" r:id="rId71"/>
    <p:sldId id="363" r:id="rId72"/>
    <p:sldId id="362" r:id="rId73"/>
    <p:sldId id="369" r:id="rId74"/>
    <p:sldId id="367" r:id="rId75"/>
    <p:sldId id="366" r:id="rId76"/>
    <p:sldId id="338" r:id="rId77"/>
    <p:sldId id="372" r:id="rId7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32" d="100"/>
          <a:sy n="132" d="100"/>
        </p:scale>
        <p:origin x="-568" y="-1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2880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handoutMaster" Target="handoutMasters/handoutMaster1.xml"/><Relationship Id="rId81" Type="http://schemas.openxmlformats.org/officeDocument/2006/relationships/printerSettings" Target="printerSettings/printerSettings1.bin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0D808-F1B8-444A-BCBA-22E348544EBB}" type="datetime1">
              <a:rPr lang="en-US" smtClean="0"/>
              <a:t>7/25/12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1C85B-E281-F243-9F27-03D342D6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288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BF841-23A7-F647-8899-7B37961BEFFD}" type="datetime1">
              <a:rPr lang="en-US" smtClean="0"/>
              <a:t>7/25/12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9383B-531E-DD4E-BD7D-A74025AE5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083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67070-1ECC-CA4B-B843-82F22B451F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21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6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6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6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6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61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61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61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61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61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61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6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11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9383B-531E-DD4E-BD7D-A74025AE57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0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35EAC-6101-6B43-BC9A-E049D17B28AA}" type="datetime1">
              <a:rPr lang="en-US" smtClean="0"/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Blind Five Year Old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1E532-A7C2-4648-B57A-9FD6E9732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58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55FB5-16B3-2C4C-A695-ABFB187FD99E}" type="datetime1">
              <a:rPr lang="en-US" smtClean="0"/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Blind Five Year Old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1E532-A7C2-4648-B57A-9FD6E9732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79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E8DD7-44F2-B84D-A013-88115F25CFFF}" type="datetime1">
              <a:rPr lang="en-US" smtClean="0"/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Blind Five Year Old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1E532-A7C2-4648-B57A-9FD6E9732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9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F8E55-D1E4-5840-B133-189268401232}" type="datetime1">
              <a:rPr lang="en-US" smtClean="0"/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Blind Five Year Old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1E532-A7C2-4648-B57A-9FD6E9732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67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49B8-664A-5D45-9F5B-3D849CE65F73}" type="datetime1">
              <a:rPr lang="en-US" smtClean="0"/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Blind Five Year Old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1E532-A7C2-4648-B57A-9FD6E9732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18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4FA0-E58C-F548-833C-9D300E49025E}" type="datetime1">
              <a:rPr lang="en-US" smtClean="0"/>
              <a:t>7/25/12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Blind Five Year Old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1E532-A7C2-4648-B57A-9FD6E9732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96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FA933-21D8-7D41-9CC1-9EFF870E88A6}" type="datetime1">
              <a:rPr lang="en-US" smtClean="0"/>
              <a:t>7/25/12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Blind Five Year Old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1E532-A7C2-4648-B57A-9FD6E9732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73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14F93-6962-7F4D-8231-DEFFD70B87AD}" type="datetime1">
              <a:rPr lang="en-US" smtClean="0"/>
              <a:t>7/25/12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Blind Five Year Old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1E532-A7C2-4648-B57A-9FD6E9732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25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6903D-CA9E-D04E-B04D-4AFD26746BD4}" type="datetime1">
              <a:rPr lang="en-US" smtClean="0"/>
              <a:t>7/25/12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Blind Five Year Old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1E532-A7C2-4648-B57A-9FD6E9732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51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E8629-7DB4-4749-9E4B-9342E6DE38AA}" type="datetime1">
              <a:rPr lang="en-US" smtClean="0"/>
              <a:t>7/25/12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Blind Five Year Old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1E532-A7C2-4648-B57A-9FD6E9732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80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65104-ADCC-4845-9CD2-09ABEDCA4280}" type="datetime1">
              <a:rPr lang="en-US" smtClean="0"/>
              <a:t>7/25/12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Blind Five Year Old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1E532-A7C2-4648-B57A-9FD6E9732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5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06482-2FD7-2A47-BB9F-71ADCC976A66}" type="datetime1">
              <a:rPr lang="en-US" smtClean="0"/>
              <a:t>7/25/12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Blind Five Year Old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1E532-A7C2-4648-B57A-9FD6E9732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8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30.png"/><Relationship Id="rId5" Type="http://schemas.openxmlformats.org/officeDocument/2006/relationships/image" Target="../media/image53.png"/><Relationship Id="rId6" Type="http://schemas.microsoft.com/office/2007/relationships/hdphoto" Target="../media/hdphoto1.wdp"/><Relationship Id="rId7" Type="http://schemas.microsoft.com/office/2007/relationships/hdphoto" Target="../media/hdphoto2.wdp"/><Relationship Id="rId8" Type="http://schemas.microsoft.com/office/2007/relationships/hdphoto" Target="../media/hdphoto3.wdp"/><Relationship Id="rId9" Type="http://schemas.microsoft.com/office/2007/relationships/hdphoto" Target="../media/hdphoto4.wdp"/><Relationship Id="rId1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png"/><Relationship Id="rId5" Type="http://schemas.openxmlformats.org/officeDocument/2006/relationships/image" Target="../media/image62.jp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4" Type="http://schemas.openxmlformats.org/officeDocument/2006/relationships/image" Target="../media/image71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2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5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7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9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93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9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ozcon-ppt-bg-blank-2-smallerLogo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800" y="-24371"/>
            <a:ext cx="9272670" cy="52137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52470" y="1545984"/>
            <a:ext cx="927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Google+ SEO &amp; Authorship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2469" y="2037808"/>
            <a:ext cx="9272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/>
                <a:cs typeface="Helvetica"/>
              </a:rPr>
              <a:t>A</a:t>
            </a:r>
            <a:r>
              <a:rPr lang="en-US" sz="2000" dirty="0" smtClean="0">
                <a:latin typeface="Helvetica"/>
                <a:cs typeface="Helvetica"/>
              </a:rPr>
              <a:t>J Kohn	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6604" y="2419781"/>
            <a:ext cx="9272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Owner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0508" y="2788078"/>
            <a:ext cx="9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Blind Five Year Old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4643" y="3152468"/>
            <a:ext cx="9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www.blindfiveyearold.com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1943" y="3508068"/>
            <a:ext cx="9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@ajkohn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91513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SERP </a:t>
            </a:r>
            <a:r>
              <a:rPr lang="en-US" b="1" dirty="0" err="1" smtClean="0"/>
              <a:t>vs</a:t>
            </a:r>
            <a:r>
              <a:rPr lang="en-US" b="1" dirty="0" smtClean="0"/>
              <a:t> SERP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moz-stirrup-bag-regular-resul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87" y="798523"/>
            <a:ext cx="4134179" cy="3694373"/>
          </a:xfrm>
          <a:prstGeom prst="rect">
            <a:avLst/>
          </a:prstGeom>
        </p:spPr>
      </p:pic>
      <p:pic>
        <p:nvPicPr>
          <p:cNvPr id="7" name="Picture 6" descr="moz-stirrup-bag-personal-resul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48" y="798523"/>
            <a:ext cx="4145159" cy="3694373"/>
          </a:xfrm>
          <a:prstGeom prst="rect">
            <a:avLst/>
          </a:prstGeom>
        </p:spPr>
      </p:pic>
      <p:pic>
        <p:nvPicPr>
          <p:cNvPr id="8" name="Picture 7" descr="Screen Shot 2012-07-17 at 2.57.14 PM.pn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50126"/>
          <a:stretch/>
        </p:blipFill>
        <p:spPr>
          <a:xfrm>
            <a:off x="7870358" y="1116112"/>
            <a:ext cx="577288" cy="685800"/>
          </a:xfrm>
          <a:prstGeom prst="rect">
            <a:avLst/>
          </a:prstGeom>
        </p:spPr>
      </p:pic>
      <p:pic>
        <p:nvPicPr>
          <p:cNvPr id="9" name="Picture 8" descr="Screen Shot 2012-07-17 at 2.57.14 PM.pn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1" r="12245"/>
          <a:stretch/>
        </p:blipFill>
        <p:spPr>
          <a:xfrm>
            <a:off x="3502210" y="1106491"/>
            <a:ext cx="55804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9" name="Picture 8" descr="all-the-posi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39" y="279002"/>
            <a:ext cx="5466947" cy="410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61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5" name="Picture 4" descr="skeptical-cat-is-skeptic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84" y="256914"/>
            <a:ext cx="6446383" cy="424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98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Results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10" name="Picture 9" descr="jell-o-pudding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58" y="2758078"/>
            <a:ext cx="1323799" cy="1247018"/>
          </a:xfrm>
          <a:prstGeom prst="rect">
            <a:avLst/>
          </a:prstGeom>
        </p:spPr>
      </p:pic>
      <p:pic>
        <p:nvPicPr>
          <p:cNvPr id="6" name="Picture 5" descr="butterscotch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33" y="2685435"/>
            <a:ext cx="1350896" cy="12824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77604" y="996696"/>
            <a:ext cx="180883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“42.6</a:t>
            </a:r>
            <a:r>
              <a:rPr lang="en-US" sz="1400" dirty="0"/>
              <a:t>% increase in organic traffic for clients who actively use Google</a:t>
            </a:r>
            <a:r>
              <a:rPr lang="en-US" sz="1400" dirty="0" smtClean="0"/>
              <a:t>+”</a:t>
            </a:r>
          </a:p>
          <a:p>
            <a:endParaRPr lang="en-US" sz="1400" dirty="0" smtClean="0"/>
          </a:p>
          <a:p>
            <a:r>
              <a:rPr lang="en-US" sz="1400" dirty="0" smtClean="0"/>
              <a:t>-Kevin Gibbons</a:t>
            </a:r>
          </a:p>
          <a:p>
            <a:r>
              <a:rPr lang="en-US" sz="1400" dirty="0"/>
              <a:t>SEOptimise/Quaturo</a:t>
            </a:r>
            <a:endParaRPr lang="en-US" dirty="0"/>
          </a:p>
        </p:txBody>
      </p:sp>
      <p:pic>
        <p:nvPicPr>
          <p:cNvPr id="13" name="Picture 12" descr="kevin_picture_big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2" b="57844"/>
          <a:stretch/>
        </p:blipFill>
        <p:spPr>
          <a:xfrm>
            <a:off x="247932" y="981317"/>
            <a:ext cx="839293" cy="785014"/>
          </a:xfrm>
          <a:prstGeom prst="ellipse">
            <a:avLst/>
          </a:prstGeom>
        </p:spPr>
      </p:pic>
      <p:pic>
        <p:nvPicPr>
          <p:cNvPr id="14" name="Picture 13" descr="mark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884" y="981316"/>
            <a:ext cx="875491" cy="8754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26621" y="996696"/>
            <a:ext cx="190399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“Trying to slow down the leads because </a:t>
            </a:r>
            <a:r>
              <a:rPr lang="en-US" sz="1400" dirty="0" smtClean="0"/>
              <a:t>it’s causing </a:t>
            </a:r>
            <a:r>
              <a:rPr lang="en-US" sz="1400" dirty="0"/>
              <a:t>customer service problems</a:t>
            </a:r>
            <a:r>
              <a:rPr lang="en-US" sz="1400" dirty="0" smtClean="0"/>
              <a:t>!”</a:t>
            </a:r>
          </a:p>
          <a:p>
            <a:endParaRPr lang="en-US" sz="1400" dirty="0" smtClean="0"/>
          </a:p>
          <a:p>
            <a:r>
              <a:rPr lang="en-US" sz="1400" dirty="0" smtClean="0"/>
              <a:t>-Mark Traphagen</a:t>
            </a:r>
          </a:p>
          <a:p>
            <a:r>
              <a:rPr lang="en-US" sz="1400" dirty="0" smtClean="0"/>
              <a:t>Virante</a:t>
            </a:r>
            <a:endParaRPr lang="en-US" sz="1400" dirty="0"/>
          </a:p>
          <a:p>
            <a:endParaRPr lang="en-US" dirty="0"/>
          </a:p>
        </p:txBody>
      </p:sp>
      <p:pic>
        <p:nvPicPr>
          <p:cNvPr id="16" name="Picture 15" descr="tim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041" y="973473"/>
            <a:ext cx="835229" cy="835229"/>
          </a:xfrm>
          <a:prstGeom prst="ellipse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83133" y="999026"/>
            <a:ext cx="205899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“Engagement </a:t>
            </a:r>
            <a:r>
              <a:rPr lang="en-US" sz="1400" dirty="0"/>
              <a:t>on Facebook was only 4% in relation to the engagement on Google</a:t>
            </a:r>
            <a:r>
              <a:rPr lang="en-US" sz="1400" dirty="0" smtClean="0"/>
              <a:t>+”</a:t>
            </a:r>
          </a:p>
          <a:p>
            <a:endParaRPr lang="en-US" sz="1400" dirty="0" smtClean="0"/>
          </a:p>
          <a:p>
            <a:r>
              <a:rPr lang="en-US" sz="1400" dirty="0" smtClean="0"/>
              <a:t>-Tim Moore</a:t>
            </a:r>
          </a:p>
          <a:p>
            <a:r>
              <a:rPr lang="en-US" sz="1400" dirty="0" smtClean="0"/>
              <a:t>CrushIQ</a:t>
            </a:r>
            <a:endParaRPr lang="en-US" sz="1400" dirty="0"/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67511" y="4036516"/>
            <a:ext cx="1808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http://bit.ly/plusjuice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23392" y="4032504"/>
            <a:ext cx="1808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http://bit.ly/plusengage</a:t>
            </a:r>
          </a:p>
        </p:txBody>
      </p:sp>
      <p:pic>
        <p:nvPicPr>
          <p:cNvPr id="20" name="Picture 19" descr="american-kraft-instant-chocolate-jello-303-p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53" y="2656572"/>
            <a:ext cx="1505781" cy="150578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93136" y="4036516"/>
            <a:ext cx="1808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http://bit.ly/</a:t>
            </a:r>
            <a:r>
              <a:rPr lang="en-US" sz="1200" b="1" dirty="0" smtClean="0"/>
              <a:t>plusleads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798382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2590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Impact"/>
                <a:cs typeface="Impact"/>
              </a:rPr>
              <a:t>Google+ Profile Tips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rgbClr val="FFFFFF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147171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Connect Your Social Profiles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5" name="Picture 4" descr="moz-gucci-profi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471" y="683072"/>
            <a:ext cx="5016665" cy="399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82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Connect Your Social Profiles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moz-connected-accounts-lo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91" y="711744"/>
            <a:ext cx="4611417" cy="39118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767" y="4815367"/>
            <a:ext cx="4210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All your social efforts in one place at the right time.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99003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Connect Your Social Profiles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5" name="Picture 4" descr="all-your-bas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81" y="769660"/>
            <a:ext cx="6220097" cy="388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73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Rel=Publisher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moz-publisher-bad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738" y="1163729"/>
            <a:ext cx="4764949" cy="30034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67" y="4815367"/>
            <a:ext cx="4210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http://bit.ly/relpublisher</a:t>
            </a:r>
          </a:p>
        </p:txBody>
      </p:sp>
      <p:pic>
        <p:nvPicPr>
          <p:cNvPr id="10" name="Picture 9" descr="image_n4006_f4958.jpe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40" y="1163729"/>
            <a:ext cx="3581273" cy="300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15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Words Matter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5" name="Picture 4" descr="moz-bicycling-googleplus-resul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59" y="778898"/>
            <a:ext cx="4071163" cy="3290301"/>
          </a:xfrm>
          <a:prstGeom prst="rect">
            <a:avLst/>
          </a:prstGeom>
        </p:spPr>
      </p:pic>
      <p:pic>
        <p:nvPicPr>
          <p:cNvPr id="7" name="Picture 6" descr="moz-tdf-p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29" y="1317662"/>
            <a:ext cx="5005100" cy="316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6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7" name="Picture 6" descr="Screen Shot 2012-07-18 at 2.22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21" y="486630"/>
            <a:ext cx="6369603" cy="385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07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2590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Impact"/>
                <a:cs typeface="Impact"/>
              </a:rPr>
              <a:t>Google+ Migration Tips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rgbClr val="FFFFFF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032112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Social Migration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13" name="Picture 12" descr="Twitter_bird_logo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44" y="2363704"/>
            <a:ext cx="1091760" cy="756150"/>
          </a:xfrm>
          <a:prstGeom prst="rect">
            <a:avLst/>
          </a:prstGeom>
        </p:spPr>
      </p:pic>
      <p:pic>
        <p:nvPicPr>
          <p:cNvPr id="14" name="Picture 13" descr="Twitter_bird_logo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71" y="2807729"/>
            <a:ext cx="1091760" cy="756150"/>
          </a:xfrm>
          <a:prstGeom prst="rect">
            <a:avLst/>
          </a:prstGeom>
        </p:spPr>
      </p:pic>
      <p:pic>
        <p:nvPicPr>
          <p:cNvPr id="15" name="Picture 14" descr="Twitter_bird_logo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5" y="3284817"/>
            <a:ext cx="1091760" cy="756150"/>
          </a:xfrm>
          <a:prstGeom prst="rect">
            <a:avLst/>
          </a:prstGeom>
        </p:spPr>
      </p:pic>
      <p:pic>
        <p:nvPicPr>
          <p:cNvPr id="16" name="Picture 15" descr="Twitter_bird_logo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004" y="1447830"/>
            <a:ext cx="1091760" cy="756150"/>
          </a:xfrm>
          <a:prstGeom prst="rect">
            <a:avLst/>
          </a:prstGeom>
        </p:spPr>
      </p:pic>
      <p:pic>
        <p:nvPicPr>
          <p:cNvPr id="17" name="Picture 16" descr="Twitter_bird_logo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973" y="840390"/>
            <a:ext cx="1091760" cy="756150"/>
          </a:xfrm>
          <a:prstGeom prst="rect">
            <a:avLst/>
          </a:prstGeom>
        </p:spPr>
      </p:pic>
      <p:pic>
        <p:nvPicPr>
          <p:cNvPr id="18" name="Picture 17" descr="like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2" y="3771584"/>
            <a:ext cx="900391" cy="540235"/>
          </a:xfrm>
          <a:prstGeom prst="rect">
            <a:avLst/>
          </a:prstGeom>
        </p:spPr>
      </p:pic>
      <p:pic>
        <p:nvPicPr>
          <p:cNvPr id="21" name="Picture 20" descr="like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39" y="1663745"/>
            <a:ext cx="900391" cy="540235"/>
          </a:xfrm>
          <a:prstGeom prst="rect">
            <a:avLst/>
          </a:prstGeom>
        </p:spPr>
      </p:pic>
      <p:pic>
        <p:nvPicPr>
          <p:cNvPr id="22" name="Picture 21" descr="like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237" y="3530330"/>
            <a:ext cx="900391" cy="540235"/>
          </a:xfrm>
          <a:prstGeom prst="rect">
            <a:avLst/>
          </a:prstGeom>
        </p:spPr>
      </p:pic>
      <p:pic>
        <p:nvPicPr>
          <p:cNvPr id="23" name="Picture 22" descr="like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99" y="2537611"/>
            <a:ext cx="900391" cy="540235"/>
          </a:xfrm>
          <a:prstGeom prst="rect">
            <a:avLst/>
          </a:prstGeom>
        </p:spPr>
      </p:pic>
      <p:pic>
        <p:nvPicPr>
          <p:cNvPr id="24" name="Picture 23" descr="like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30" y="1981967"/>
            <a:ext cx="900391" cy="540235"/>
          </a:xfrm>
          <a:prstGeom prst="rect">
            <a:avLst/>
          </a:prstGeom>
        </p:spPr>
      </p:pic>
      <p:pic>
        <p:nvPicPr>
          <p:cNvPr id="25" name="Picture 24" descr="like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19" y="1266428"/>
            <a:ext cx="900391" cy="540235"/>
          </a:xfrm>
          <a:prstGeom prst="rect">
            <a:avLst/>
          </a:prstGeom>
        </p:spPr>
      </p:pic>
      <p:pic>
        <p:nvPicPr>
          <p:cNvPr id="26" name="Picture 25" descr="Google-Plus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62" y="865165"/>
            <a:ext cx="3394990" cy="3394990"/>
          </a:xfrm>
          <a:prstGeom prst="rect">
            <a:avLst/>
          </a:prstGeom>
        </p:spPr>
      </p:pic>
      <p:sp>
        <p:nvSpPr>
          <p:cNvPr id="27" name="Right Arrow 26"/>
          <p:cNvSpPr/>
          <p:nvPr/>
        </p:nvSpPr>
        <p:spPr>
          <a:xfrm>
            <a:off x="4089127" y="2022578"/>
            <a:ext cx="1077604" cy="89251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Just get them to circle you.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741501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Exclusive Content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MEMBERS_ONLY_jacket_ta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93" y="769661"/>
            <a:ext cx="4995495" cy="37466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Link from Facebook or Twitter to Google+.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54785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Hangout (on Air)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6" name="Picture 5" descr="moz-hangou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25" y="769471"/>
            <a:ext cx="6363377" cy="386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21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6554"/>
            <a:ext cx="9143999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You Should Circle Me On Google+ Now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6" name="Picture 5" descr="obry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316" y="1004452"/>
            <a:ext cx="2946400" cy="3352800"/>
          </a:xfrm>
          <a:prstGeom prst="rect">
            <a:avLst/>
          </a:prstGeom>
        </p:spPr>
      </p:pic>
      <p:pic>
        <p:nvPicPr>
          <p:cNvPr id="7" name="Picture 6" descr="obry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5" y="1004452"/>
            <a:ext cx="2946400" cy="3352800"/>
          </a:xfrm>
          <a:prstGeom prst="rect">
            <a:avLst/>
          </a:prstGeom>
        </p:spPr>
      </p:pic>
      <p:pic>
        <p:nvPicPr>
          <p:cNvPr id="8" name="Picture 7" descr="obry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1004452"/>
            <a:ext cx="2946400" cy="335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http://bit.ly/shouldfollowme</a:t>
            </a:r>
          </a:p>
        </p:txBody>
      </p:sp>
    </p:spTree>
    <p:extLst>
      <p:ext uri="{BB962C8B-B14F-4D97-AF65-F5344CB8AC3E}">
        <p14:creationId xmlns:p14="http://schemas.microsoft.com/office/powerpoint/2010/main" val="3276253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2590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Impact"/>
                <a:cs typeface="Impact"/>
              </a:rPr>
              <a:t>Google+ Sharing Tips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rgbClr val="FFFFFF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902896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Tame Your Ego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Screen Shot 2012-07-18 at 1.54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38" y="692500"/>
            <a:ext cx="6504505" cy="39717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Curate your niche and promote others.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636362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Reshare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5" name="Picture 4" descr="golden-rul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411" y="746989"/>
            <a:ext cx="50800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Do unto others …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47107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Go Native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moz-native-po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711" y="736630"/>
            <a:ext cx="5107094" cy="1611420"/>
          </a:xfrm>
          <a:prstGeom prst="rect">
            <a:avLst/>
          </a:prstGeom>
        </p:spPr>
      </p:pic>
      <p:pic>
        <p:nvPicPr>
          <p:cNvPr id="5" name="Picture 4" descr="moz-native-post-SER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21" y="2497347"/>
            <a:ext cx="6590704" cy="202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12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2590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Impact"/>
                <a:cs typeface="Impact"/>
              </a:rPr>
              <a:t>Google+ Formatting Tips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rgbClr val="FFFFFF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58543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But isn’t Google+ a Ghost Town? 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9" name="Picture 8" descr="NFL-football-empty-stadium-seats-rain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710" y="741983"/>
            <a:ext cx="5151155" cy="38663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Don’t believe everything you read.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69374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Title Your Posts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moz-title-your-google-plus-pos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07" y="740605"/>
            <a:ext cx="4685654" cy="39085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*Create your Title tag*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707380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Title Your Posts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6" name="Picture 5" descr="moz-google-docs-query-operator-resul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680" y="721364"/>
            <a:ext cx="6367243" cy="39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55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Use Keywords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captain-obvio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41" y="718875"/>
            <a:ext cx="5386133" cy="390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67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Use Keywords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5" name="Picture 4" descr="moz-textured-hand-bag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30" y="736162"/>
            <a:ext cx="4028284" cy="39299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Logged out result without Search+.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4268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2590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Impact"/>
                <a:cs typeface="Impact"/>
              </a:rPr>
              <a:t>Google+ Engagement Tips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rgbClr val="FFFFFF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294395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Saved Searches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moz-saved-search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0" y="717481"/>
            <a:ext cx="7442023" cy="388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87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Evangelists Circle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moz-engaged-circ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9" y="724711"/>
            <a:ext cx="7578267" cy="1858133"/>
          </a:xfrm>
          <a:prstGeom prst="rect">
            <a:avLst/>
          </a:prstGeom>
        </p:spPr>
      </p:pic>
      <p:pic>
        <p:nvPicPr>
          <p:cNvPr id="5" name="Picture 4" descr="moz-circle-order-resul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30" y="2667812"/>
            <a:ext cx="7543074" cy="19935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766" y="4815367"/>
            <a:ext cx="4229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Add people who comment, +1 or share your content.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021487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Ripples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moz-ripp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21" y="730986"/>
            <a:ext cx="5993037" cy="3915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http://bit.ly/ripplesbookmarklet</a:t>
            </a:r>
          </a:p>
        </p:txBody>
      </p:sp>
    </p:spTree>
    <p:extLst>
      <p:ext uri="{BB962C8B-B14F-4D97-AF65-F5344CB8AC3E}">
        <p14:creationId xmlns:p14="http://schemas.microsoft.com/office/powerpoint/2010/main" val="1226393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Flag people down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hail-a-cab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38" y="876300"/>
            <a:ext cx="5530472" cy="36777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5208" y="913969"/>
            <a:ext cx="4839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 w="15875">
                  <a:solidFill>
                    <a:schemeClr val="tx1"/>
                  </a:solidFill>
                </a:ln>
                <a:solidFill>
                  <a:schemeClr val="bg1"/>
                </a:solidFill>
                <a:latin typeface="Impact"/>
                <a:cs typeface="Impact"/>
              </a:rPr>
              <a:t>@person or +person</a:t>
            </a:r>
            <a:endParaRPr lang="en-US" sz="4000" dirty="0">
              <a:ln w="15875">
                <a:solidFill>
                  <a:schemeClr val="tx1"/>
                </a:solidFill>
              </a:ln>
              <a:solidFill>
                <a:schemeClr val="bg1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179224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Red Number Notifier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7" name="Picture 6" descr="Screen Shot 2012-07-19 at 9.43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81" y="692694"/>
            <a:ext cx="4325088" cy="397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66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Google+ by the Numbers 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8" name="Picture 7" descr="plus.google.com_uv_1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3" y="1052557"/>
            <a:ext cx="8686800" cy="3191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http://bit.ly/gplusnumbers</a:t>
            </a:r>
          </a:p>
        </p:txBody>
      </p:sp>
    </p:spTree>
    <p:extLst>
      <p:ext uri="{BB962C8B-B14F-4D97-AF65-F5344CB8AC3E}">
        <p14:creationId xmlns:p14="http://schemas.microsoft.com/office/powerpoint/2010/main" val="3417370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Red Number Notifier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5" name="Picture 4" descr="moz-red-number-in-sear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56" y="1018286"/>
            <a:ext cx="6943821" cy="318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0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Red Number Notifier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6" name="Picture 5" descr="Screen Shot 2012-07-18 at 3.47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51" y="772739"/>
            <a:ext cx="6066539" cy="381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20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Comment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5" name="Picture 4" descr="image-3021300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6" b="18073"/>
          <a:stretch/>
        </p:blipFill>
        <p:spPr>
          <a:xfrm>
            <a:off x="1143000" y="904354"/>
            <a:ext cx="6858000" cy="3386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I’m not saying it’s easy, I’m saying it’s worth it.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774440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2590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Impact"/>
                <a:cs typeface="Impact"/>
              </a:rPr>
              <a:t>+1 Button Tips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rgbClr val="FFFFFF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105689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value of the +1 button?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6" name="Picture 5" descr="velvet-ropes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16" y="508000"/>
            <a:ext cx="5435600" cy="412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Let others do the work for you.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363793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value of the +1 button?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17" name="Picture 16" descr="moz-plus-one-butt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645" y="877547"/>
            <a:ext cx="2448341" cy="2258825"/>
          </a:xfrm>
          <a:prstGeom prst="rect">
            <a:avLst/>
          </a:prstGeom>
        </p:spPr>
      </p:pic>
      <p:pic>
        <p:nvPicPr>
          <p:cNvPr id="18" name="Picture 17" descr="Google-Plus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93" y="887168"/>
            <a:ext cx="1922142" cy="1922142"/>
          </a:xfrm>
          <a:prstGeom prst="rect">
            <a:avLst/>
          </a:prstGeom>
        </p:spPr>
      </p:pic>
      <p:pic>
        <p:nvPicPr>
          <p:cNvPr id="19" name="Picture 18" descr="LegoMan.jpe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43" b="94048" l="17167" r="84167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9" t="2318" r="47368"/>
          <a:stretch/>
        </p:blipFill>
        <p:spPr>
          <a:xfrm>
            <a:off x="5500903" y="2413191"/>
            <a:ext cx="492688" cy="771282"/>
          </a:xfrm>
          <a:prstGeom prst="rect">
            <a:avLst/>
          </a:prstGeom>
        </p:spPr>
      </p:pic>
      <p:pic>
        <p:nvPicPr>
          <p:cNvPr id="20" name="Picture 19" descr="LegoMan.jpe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43" b="94048" l="17167" r="84167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9" t="2318" r="47368"/>
          <a:stretch/>
        </p:blipFill>
        <p:spPr>
          <a:xfrm>
            <a:off x="6034341" y="2422812"/>
            <a:ext cx="492688" cy="771282"/>
          </a:xfrm>
          <a:prstGeom prst="rect">
            <a:avLst/>
          </a:prstGeom>
        </p:spPr>
      </p:pic>
      <p:pic>
        <p:nvPicPr>
          <p:cNvPr id="21" name="Picture 20" descr="LegoMan.jpe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43" b="94048" l="17167" r="84167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9" t="2318" r="47368"/>
          <a:stretch/>
        </p:blipFill>
        <p:spPr>
          <a:xfrm>
            <a:off x="6552634" y="2413191"/>
            <a:ext cx="492688" cy="771282"/>
          </a:xfrm>
          <a:prstGeom prst="rect">
            <a:avLst/>
          </a:prstGeom>
        </p:spPr>
      </p:pic>
      <p:pic>
        <p:nvPicPr>
          <p:cNvPr id="22" name="Picture 21" descr="LegoMan.jpe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43" b="94048" l="17167" r="84167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9" t="2318" r="47368"/>
          <a:stretch/>
        </p:blipFill>
        <p:spPr>
          <a:xfrm>
            <a:off x="7074185" y="2413191"/>
            <a:ext cx="492688" cy="771282"/>
          </a:xfrm>
          <a:prstGeom prst="rect">
            <a:avLst/>
          </a:prstGeom>
        </p:spPr>
      </p:pic>
      <p:pic>
        <p:nvPicPr>
          <p:cNvPr id="23" name="Picture 22" descr="moz-google-search-box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580" y="3393146"/>
            <a:ext cx="3411703" cy="1268727"/>
          </a:xfrm>
          <a:prstGeom prst="rect">
            <a:avLst/>
          </a:prstGeom>
        </p:spPr>
      </p:pic>
      <p:sp>
        <p:nvSpPr>
          <p:cNvPr id="24" name="Right Arrow 23"/>
          <p:cNvSpPr/>
          <p:nvPr/>
        </p:nvSpPr>
        <p:spPr>
          <a:xfrm>
            <a:off x="3290328" y="1745952"/>
            <a:ext cx="2751739" cy="70231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Share to Google+</a:t>
            </a:r>
            <a:endParaRPr lang="en-US" dirty="0"/>
          </a:p>
        </p:txBody>
      </p:sp>
      <p:sp>
        <p:nvSpPr>
          <p:cNvPr id="25" name="Left Arrow 24"/>
          <p:cNvSpPr/>
          <p:nvPr/>
        </p:nvSpPr>
        <p:spPr>
          <a:xfrm>
            <a:off x="4971979" y="3184473"/>
            <a:ext cx="2010886" cy="692695"/>
          </a:xfrm>
          <a:prstGeom prst="leftArrow">
            <a:avLst/>
          </a:prstGeom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447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Optimize The Snippet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non-optimized-google-plus-one-snipp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21" y="1179911"/>
            <a:ext cx="3708894" cy="2970510"/>
          </a:xfrm>
          <a:prstGeom prst="rect">
            <a:avLst/>
          </a:prstGeom>
        </p:spPr>
      </p:pic>
      <p:pic>
        <p:nvPicPr>
          <p:cNvPr id="5" name="Picture 4" descr="optimized-google-plus-one-snippe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11" y="1179912"/>
            <a:ext cx="3850989" cy="2970509"/>
          </a:xfrm>
          <a:prstGeom prst="rect">
            <a:avLst/>
          </a:prstGeom>
        </p:spPr>
      </p:pic>
      <p:pic>
        <p:nvPicPr>
          <p:cNvPr id="6" name="Picture 5" descr="fail-stamp.jpe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43" y="3136817"/>
            <a:ext cx="2026218" cy="9135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http://bit.ly/socialsnippets</a:t>
            </a:r>
          </a:p>
        </p:txBody>
      </p:sp>
    </p:spTree>
    <p:extLst>
      <p:ext uri="{BB962C8B-B14F-4D97-AF65-F5344CB8AC3E}">
        <p14:creationId xmlns:p14="http://schemas.microsoft.com/office/powerpoint/2010/main" val="156945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2590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Impact"/>
                <a:cs typeface="Impact"/>
              </a:rPr>
              <a:t>Google+ Social Signals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rgbClr val="FFFFFF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14387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But how much is a +1 worth?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i-dont-give-a-meow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00" y="726183"/>
            <a:ext cx="5164839" cy="388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98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Google+ Activity API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moz-google-plus-activity-ap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30" y="730984"/>
            <a:ext cx="7917651" cy="38879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Activity and engagement is what matters.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71306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Google+ Secret Weapon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android-logo-fo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4" y="1058627"/>
            <a:ext cx="3172458" cy="3172458"/>
          </a:xfrm>
          <a:prstGeom prst="rect">
            <a:avLst/>
          </a:prstGeom>
        </p:spPr>
      </p:pic>
      <p:pic>
        <p:nvPicPr>
          <p:cNvPr id="6" name="Picture 5" descr="June-2012-US-Smartphone-OS-share-fin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584" y="937457"/>
            <a:ext cx="4346216" cy="34977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Huge market share. Slick mobile app.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139373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2590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Impact"/>
                <a:cs typeface="Impact"/>
              </a:rPr>
              <a:t>Authorship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rgbClr val="FFFFFF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365422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Digital Content Explosion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81124" y="832255"/>
            <a:ext cx="4605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“Broadly speaking, you can think of the growth of the web and the growth of the computing power needed to instantly index it as a kind of arms race. The web keeps growing. There’s a misperception that the web has become established or matured, but in fact the growth curve is a nice smooth exponential that hasn’t shown signs of slowing down yet. We’re still in the middle of the information explosion.” </a:t>
            </a:r>
          </a:p>
          <a:p>
            <a:endParaRPr lang="en-US" sz="1600" dirty="0" smtClean="0"/>
          </a:p>
          <a:p>
            <a:r>
              <a:rPr lang="en-US" sz="1600" dirty="0" smtClean="0"/>
              <a:t>– Peter </a:t>
            </a:r>
            <a:r>
              <a:rPr lang="en-US" sz="1600" dirty="0" err="1" smtClean="0"/>
              <a:t>Norvig</a:t>
            </a:r>
            <a:r>
              <a:rPr lang="en-US" sz="1600" dirty="0" smtClean="0"/>
              <a:t> (Director of Research at Google)</a:t>
            </a:r>
            <a:endParaRPr lang="en-US" sz="1600" dirty="0"/>
          </a:p>
        </p:txBody>
      </p:sp>
      <p:pic>
        <p:nvPicPr>
          <p:cNvPr id="11" name="Picture 10" descr="photo-peter-norv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8" y="883567"/>
            <a:ext cx="3371410" cy="2435937"/>
          </a:xfrm>
          <a:prstGeom prst="rect">
            <a:avLst/>
          </a:prstGeom>
        </p:spPr>
      </p:pic>
      <p:pic>
        <p:nvPicPr>
          <p:cNvPr id="12" name="Picture 11" descr="wordpress-ic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48" y="3806639"/>
            <a:ext cx="767760" cy="767760"/>
          </a:xfrm>
          <a:prstGeom prst="rect">
            <a:avLst/>
          </a:prstGeom>
        </p:spPr>
      </p:pic>
      <p:pic>
        <p:nvPicPr>
          <p:cNvPr id="13" name="Picture 12" descr="twitter-ic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30" y="3835313"/>
            <a:ext cx="739086" cy="739086"/>
          </a:xfrm>
          <a:prstGeom prst="rect">
            <a:avLst/>
          </a:prstGeom>
        </p:spPr>
      </p:pic>
      <p:pic>
        <p:nvPicPr>
          <p:cNvPr id="14" name="Picture 13" descr="tumblr-logo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93" y="3806639"/>
            <a:ext cx="777240" cy="777240"/>
          </a:xfrm>
          <a:prstGeom prst="rect">
            <a:avLst/>
          </a:prstGeom>
        </p:spPr>
      </p:pic>
      <p:pic>
        <p:nvPicPr>
          <p:cNvPr id="15" name="Picture 14" descr="youtube-ic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018" y="3795012"/>
            <a:ext cx="779387" cy="779387"/>
          </a:xfrm>
          <a:prstGeom prst="rect">
            <a:avLst/>
          </a:prstGeom>
        </p:spPr>
      </p:pic>
      <p:pic>
        <p:nvPicPr>
          <p:cNvPr id="16" name="Picture 15" descr="blogger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829" y="3823567"/>
            <a:ext cx="754277" cy="750200"/>
          </a:xfrm>
          <a:prstGeom prst="rect">
            <a:avLst/>
          </a:prstGeom>
        </p:spPr>
      </p:pic>
      <p:pic>
        <p:nvPicPr>
          <p:cNvPr id="17" name="Picture 16" descr="social_flickr_box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689" y="3769356"/>
            <a:ext cx="853002" cy="85300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http://bit.ly/engenorvig</a:t>
            </a:r>
          </a:p>
        </p:txBody>
      </p:sp>
    </p:spTree>
    <p:extLst>
      <p:ext uri="{BB962C8B-B14F-4D97-AF65-F5344CB8AC3E}">
        <p14:creationId xmlns:p14="http://schemas.microsoft.com/office/powerpoint/2010/main" val="2146734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 Better System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12037" y="1201022"/>
            <a:ext cx="46056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“There needs to be a better system for tuning down the stupid people and tuning up the smart people.” </a:t>
            </a:r>
          </a:p>
          <a:p>
            <a:endParaRPr lang="en-US" dirty="0" smtClean="0"/>
          </a:p>
          <a:p>
            <a:r>
              <a:rPr lang="en-US" dirty="0" smtClean="0"/>
              <a:t>– Jason Calacanis (Serial Entrepreneur)</a:t>
            </a:r>
            <a:endParaRPr lang="en-US" dirty="0"/>
          </a:p>
        </p:txBody>
      </p:sp>
      <p:pic>
        <p:nvPicPr>
          <p:cNvPr id="19" name="Picture 18" descr="the-best-jason-calacani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40" y="1239241"/>
            <a:ext cx="3558703" cy="285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43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Google Authorship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58092" y="976326"/>
            <a:ext cx="460567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“We know that great content comes from great authors, and we’re looking closely at ways this markup could help us highlight authors and rank search results.”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– </a:t>
            </a:r>
            <a:r>
              <a:rPr lang="en-US" dirty="0" err="1" smtClean="0"/>
              <a:t>Othar</a:t>
            </a:r>
            <a:r>
              <a:rPr lang="en-US" dirty="0" smtClean="0"/>
              <a:t> Hansson (Google Authorship Project)</a:t>
            </a:r>
            <a:endParaRPr lang="en-US" dirty="0"/>
          </a:p>
        </p:txBody>
      </p:sp>
      <p:pic>
        <p:nvPicPr>
          <p:cNvPr id="3" name="Picture 2" descr="othar-hansso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1" y="977900"/>
            <a:ext cx="3175000" cy="317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Two objectives: highlight and rank.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918484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Highlighting Authors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8" name="Picture 7" descr="smxwest-authorship-in-a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51" y="740799"/>
            <a:ext cx="6412213" cy="39071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CTR magnet.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274728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Authorship Snippet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6" name="Picture 5" descr="smxwest-authorship-detai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867" y="719685"/>
            <a:ext cx="5407818" cy="388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45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2590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Impact"/>
                <a:cs typeface="Impact"/>
              </a:rPr>
              <a:t>Verifying Authorship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rgbClr val="FFFFFF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67917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Google+ Is An Identity Platform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7" name="Picture 6" descr="Google+-red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07" y="1555366"/>
            <a:ext cx="1968500" cy="1968500"/>
          </a:xfrm>
          <a:prstGeom prst="rect">
            <a:avLst/>
          </a:prstGeom>
        </p:spPr>
      </p:pic>
      <p:pic>
        <p:nvPicPr>
          <p:cNvPr id="8" name="Picture 7" descr="fingerprint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207" y="1316182"/>
            <a:ext cx="2438400" cy="243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28207" y="1656582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latin typeface="Impact"/>
                <a:cs typeface="Impact"/>
              </a:rPr>
              <a:t>=</a:t>
            </a:r>
            <a:endParaRPr lang="en-US" sz="96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205794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Verifying Authorship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7" name="Picture 6" descr="hand_shake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68" y="1215422"/>
            <a:ext cx="4323742" cy="3242806"/>
          </a:xfrm>
          <a:prstGeom prst="rect">
            <a:avLst/>
          </a:prstGeom>
        </p:spPr>
      </p:pic>
      <p:pic>
        <p:nvPicPr>
          <p:cNvPr id="8" name="Picture 7" descr="Google+-red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00" y="1723345"/>
            <a:ext cx="1447800" cy="1447800"/>
          </a:xfrm>
          <a:prstGeom prst="rect">
            <a:avLst/>
          </a:prstGeom>
        </p:spPr>
      </p:pic>
      <p:pic>
        <p:nvPicPr>
          <p:cNvPr id="9" name="Picture 8" descr="web-document-icon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568" y="1607895"/>
            <a:ext cx="1447800" cy="170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28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Verifying Authorship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paradox-of-choice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51"/>
          <a:stretch/>
        </p:blipFill>
        <p:spPr>
          <a:xfrm>
            <a:off x="1348874" y="860873"/>
            <a:ext cx="6384486" cy="36127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The paradox of choice.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76350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Why should you care about Google+?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danny-sulliv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68" y="885110"/>
            <a:ext cx="3501957" cy="3501957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5147484" y="1308423"/>
            <a:ext cx="3001897" cy="1712495"/>
          </a:xfrm>
          <a:prstGeom prst="wedgeRectCallout">
            <a:avLst>
              <a:gd name="adj1" fmla="val -82809"/>
              <a:gd name="adj2" fmla="val 57152"/>
            </a:avLst>
          </a:prstGeom>
          <a:noFill/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39912" y="1510460"/>
            <a:ext cx="295379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If you care about search, you have to care about Google+.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http://bit.ly/googlepluseoguide</a:t>
            </a:r>
          </a:p>
        </p:txBody>
      </p:sp>
    </p:spTree>
    <p:extLst>
      <p:ext uri="{BB962C8B-B14F-4D97-AF65-F5344CB8AC3E}">
        <p14:creationId xmlns:p14="http://schemas.microsoft.com/office/powerpoint/2010/main" val="3473526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Three Link Monte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http</a:t>
            </a:r>
            <a:r>
              <a:rPr lang="en-US" sz="1400" b="1" dirty="0"/>
              <a:t>://bit.ly/</a:t>
            </a:r>
            <a:r>
              <a:rPr lang="en-US" sz="1400" b="1" dirty="0" smtClean="0"/>
              <a:t>setuprelauthor</a:t>
            </a:r>
            <a:endParaRPr lang="en-US" sz="1400" b="1" dirty="0"/>
          </a:p>
        </p:txBody>
      </p:sp>
      <p:pic>
        <p:nvPicPr>
          <p:cNvPr id="6" name="Picture 5" descr="smxwest-rel-author-li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1" y="726317"/>
            <a:ext cx="3142422" cy="1909592"/>
          </a:xfrm>
          <a:prstGeom prst="rect">
            <a:avLst/>
          </a:prstGeom>
        </p:spPr>
      </p:pic>
      <p:pic>
        <p:nvPicPr>
          <p:cNvPr id="7" name="Picture 6" descr="smxwest-rel-me-lin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08" y="697454"/>
            <a:ext cx="3006106" cy="2002522"/>
          </a:xfrm>
          <a:prstGeom prst="rect">
            <a:avLst/>
          </a:prstGeom>
        </p:spPr>
      </p:pic>
      <p:pic>
        <p:nvPicPr>
          <p:cNvPr id="8" name="Picture 7" descr="smxwest-rel-contributor-t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397" y="2699975"/>
            <a:ext cx="3200150" cy="1980893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261677" y="1250701"/>
            <a:ext cx="2751739" cy="70231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/>
              <a:t>Rel=“author”</a:t>
            </a:r>
            <a:endParaRPr lang="en-US" dirty="0"/>
          </a:p>
        </p:txBody>
      </p:sp>
      <p:sp>
        <p:nvSpPr>
          <p:cNvPr id="9" name="Left Arrow 8"/>
          <p:cNvSpPr/>
          <p:nvPr/>
        </p:nvSpPr>
        <p:spPr>
          <a:xfrm>
            <a:off x="4478818" y="2539882"/>
            <a:ext cx="2010886" cy="692695"/>
          </a:xfrm>
          <a:prstGeom prst="leftArrow">
            <a:avLst/>
          </a:prstGeom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/>
              <a:t>Rel=“me”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5080173" y="2953558"/>
            <a:ext cx="1933915" cy="702315"/>
          </a:xfrm>
          <a:prstGeom prst="rightArrow">
            <a:avLst/>
          </a:prstGeom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/>
              <a:t>Contributor 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88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Email Address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moz-authorship-via-emai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56" y="702123"/>
            <a:ext cx="7485775" cy="38760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http://bit.ly/gauthorship</a:t>
            </a:r>
          </a:p>
        </p:txBody>
      </p:sp>
    </p:spTree>
    <p:extLst>
      <p:ext uri="{BB962C8B-B14F-4D97-AF65-F5344CB8AC3E}">
        <p14:creationId xmlns:p14="http://schemas.microsoft.com/office/powerpoint/2010/main" val="18356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Parameter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5" name="Picture 4" descr="moz-authorship-via-paramet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94" y="857019"/>
            <a:ext cx="5078998" cy="2913657"/>
          </a:xfrm>
          <a:prstGeom prst="rect">
            <a:avLst/>
          </a:prstGeom>
        </p:spPr>
      </p:pic>
      <p:pic>
        <p:nvPicPr>
          <p:cNvPr id="6" name="Picture 5" descr="moz-author-bad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61" y="1703655"/>
            <a:ext cx="4243044" cy="275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87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&lt;head&gt;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check-your-he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530" y="692502"/>
            <a:ext cx="3971443" cy="39714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http://bit.ly/authorhead</a:t>
            </a:r>
          </a:p>
        </p:txBody>
      </p:sp>
    </p:spTree>
    <p:extLst>
      <p:ext uri="{BB962C8B-B14F-4D97-AF65-F5344CB8AC3E}">
        <p14:creationId xmlns:p14="http://schemas.microsoft.com/office/powerpoint/2010/main" val="313709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2590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Impact"/>
                <a:cs typeface="Impact"/>
              </a:rPr>
              <a:t>Authorship Tips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rgbClr val="FFFFFF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69087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Rich Snippets Testing Tool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moz-rich-snippe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06" y="740605"/>
            <a:ext cx="6696382" cy="39254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http://bit.ly/authorbookmarklet</a:t>
            </a:r>
          </a:p>
        </p:txBody>
      </p:sp>
    </p:spTree>
    <p:extLst>
      <p:ext uri="{BB962C8B-B14F-4D97-AF65-F5344CB8AC3E}">
        <p14:creationId xmlns:p14="http://schemas.microsoft.com/office/powerpoint/2010/main" val="3966943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Rich Snippets Testing Tool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5" name="Picture 4" descr="smxwest-rstt-extracted-warn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25" y="779087"/>
            <a:ext cx="6228264" cy="388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61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Face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face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" r="1409" b="1716"/>
          <a:stretch/>
        </p:blipFill>
        <p:spPr>
          <a:xfrm>
            <a:off x="1801667" y="711936"/>
            <a:ext cx="5385565" cy="38867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Use a head shot for your profile picture.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60870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Author Stats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moz-author-sta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147" y="688246"/>
            <a:ext cx="6386354" cy="39467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Under Labs in Google Webmaster Tools.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35609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625909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Impact"/>
                <a:cs typeface="Impact"/>
              </a:rPr>
              <a:t>Author Rank</a:t>
            </a:r>
            <a:endParaRPr lang="en-US" sz="6600" b="1" dirty="0">
              <a:ln>
                <a:solidFill>
                  <a:schemeClr val="tx1"/>
                </a:solidFill>
              </a:ln>
              <a:solidFill>
                <a:srgbClr val="FFFFFF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900052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Search+ 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7" name="Picture 6" descr="Screen Shot 2012-07-17 at 2.57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2222500"/>
            <a:ext cx="1447800" cy="685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Small but very powerful.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1597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10" name="Picture 9" descr="what_does_it_mean_xlarg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073" y="141670"/>
            <a:ext cx="4553263" cy="45532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http://bit.ly/authorrank</a:t>
            </a:r>
          </a:p>
        </p:txBody>
      </p:sp>
    </p:spTree>
    <p:extLst>
      <p:ext uri="{BB962C8B-B14F-4D97-AF65-F5344CB8AC3E}">
        <p14:creationId xmlns:p14="http://schemas.microsoft.com/office/powerpoint/2010/main" val="832100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Authorship Goals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6" name="Picture 5" descr="othar-hansso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24" y="977900"/>
            <a:ext cx="3175000" cy="3175000"/>
          </a:xfrm>
          <a:prstGeom prst="rect">
            <a:avLst/>
          </a:prstGeom>
        </p:spPr>
      </p:pic>
      <p:pic>
        <p:nvPicPr>
          <p:cNvPr id="3" name="Picture 2" descr="note_post_it_desktop_2115x1871_wallpaper-80493.jpe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7" t="9721" r="15291" b="12089"/>
          <a:stretch/>
        </p:blipFill>
        <p:spPr>
          <a:xfrm>
            <a:off x="4466121" y="644397"/>
            <a:ext cx="4058497" cy="40216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41648" y="1683635"/>
            <a:ext cx="30981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"/>
            </a:pPr>
            <a:r>
              <a:rPr lang="en-US" sz="2400" b="1" dirty="0" smtClean="0">
                <a:cs typeface="Bradley Hand ITC TT-Bold"/>
              </a:rPr>
              <a:t>Highlight Authors</a:t>
            </a:r>
          </a:p>
          <a:p>
            <a:endParaRPr lang="en-US" sz="2400" b="1" dirty="0">
              <a:cs typeface="Bradley Hand ITC TT-Bold"/>
            </a:endParaRPr>
          </a:p>
          <a:p>
            <a:pPr marL="285750" indent="-285750">
              <a:buFont typeface="Arial"/>
              <a:buChar char="•"/>
            </a:pPr>
            <a:endParaRPr lang="en-US" sz="2400" b="1" dirty="0" smtClean="0">
              <a:cs typeface="Bradley Hand ITC TT-Bold"/>
            </a:endParaRPr>
          </a:p>
          <a:p>
            <a:pPr marL="285750" indent="-285750">
              <a:buFont typeface="Wingdings" charset="2"/>
              <a:buChar char=""/>
            </a:pPr>
            <a:r>
              <a:rPr lang="en-US" sz="2400" b="1" dirty="0" smtClean="0">
                <a:cs typeface="Bradley Hand ITC TT-Bold"/>
              </a:rPr>
              <a:t>Rank Search Results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793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Agent Rank Patent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7" name="Picture 6" descr="agentrank-pat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47" y="750419"/>
            <a:ext cx="3877380" cy="38566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4683" y="952452"/>
            <a:ext cx="3050004" cy="380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August 2005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July 2009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May 2011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August 2011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11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Author Rank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9510" y="1372341"/>
            <a:ext cx="65685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/>
              <a:t>Author Rank is about fusing the web of people with the web of documents and creating a more savvy view of Internet influence</a:t>
            </a:r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58992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Author Rank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sp>
        <p:nvSpPr>
          <p:cNvPr id="3" name="Oval 2"/>
          <p:cNvSpPr/>
          <p:nvPr/>
        </p:nvSpPr>
        <p:spPr>
          <a:xfrm>
            <a:off x="1808835" y="1577805"/>
            <a:ext cx="663882" cy="6445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3" idx="7"/>
            <a:endCxn id="9" idx="2"/>
          </p:cNvCxnSpPr>
          <p:nvPr/>
        </p:nvCxnSpPr>
        <p:spPr>
          <a:xfrm flipV="1">
            <a:off x="2375494" y="1154491"/>
            <a:ext cx="2079244" cy="5177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454738" y="832195"/>
            <a:ext cx="663882" cy="6445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278111" y="3519603"/>
            <a:ext cx="663882" cy="6445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17508" y="1736548"/>
            <a:ext cx="663882" cy="6445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385567" y="3336872"/>
            <a:ext cx="663882" cy="6445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0" idx="0"/>
            <a:endCxn id="3" idx="3"/>
          </p:cNvCxnSpPr>
          <p:nvPr/>
        </p:nvCxnSpPr>
        <p:spPr>
          <a:xfrm flipV="1">
            <a:off x="1610052" y="2127998"/>
            <a:ext cx="296006" cy="1391605"/>
          </a:xfrm>
          <a:prstGeom prst="line">
            <a:avLst/>
          </a:prstGeom>
          <a:ln w="5715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2" idx="1"/>
            <a:endCxn id="3" idx="5"/>
          </p:cNvCxnSpPr>
          <p:nvPr/>
        </p:nvCxnSpPr>
        <p:spPr>
          <a:xfrm flipH="1" flipV="1">
            <a:off x="2375494" y="2127998"/>
            <a:ext cx="4107296" cy="1303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3790856" y="3662447"/>
            <a:ext cx="663882" cy="64459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stCxn id="3" idx="4"/>
            <a:endCxn id="22" idx="1"/>
          </p:cNvCxnSpPr>
          <p:nvPr/>
        </p:nvCxnSpPr>
        <p:spPr>
          <a:xfrm>
            <a:off x="2140776" y="2222396"/>
            <a:ext cx="1747303" cy="15344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3" idx="6"/>
            <a:endCxn id="11" idx="2"/>
          </p:cNvCxnSpPr>
          <p:nvPr/>
        </p:nvCxnSpPr>
        <p:spPr>
          <a:xfrm>
            <a:off x="2472717" y="1900101"/>
            <a:ext cx="4244791" cy="158743"/>
          </a:xfrm>
          <a:prstGeom prst="line">
            <a:avLst/>
          </a:prstGeom>
          <a:ln w="1016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ran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33" y="1736548"/>
            <a:ext cx="576072" cy="576072"/>
          </a:xfrm>
          <a:prstGeom prst="rect">
            <a:avLst/>
          </a:prstGeom>
        </p:spPr>
      </p:pic>
      <p:pic>
        <p:nvPicPr>
          <p:cNvPr id="37" name="Picture 36" descr="blank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028" y="1017735"/>
            <a:ext cx="571500" cy="571500"/>
          </a:xfrm>
          <a:prstGeom prst="rect">
            <a:avLst/>
          </a:prstGeom>
        </p:spPr>
      </p:pic>
      <p:pic>
        <p:nvPicPr>
          <p:cNvPr id="38" name="Picture 37" descr="blank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116" y="2587536"/>
            <a:ext cx="571500" cy="571500"/>
          </a:xfrm>
          <a:prstGeom prst="rect">
            <a:avLst/>
          </a:prstGeom>
        </p:spPr>
      </p:pic>
      <p:pic>
        <p:nvPicPr>
          <p:cNvPr id="39" name="Picture 38" descr="blank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528" y="2765372"/>
            <a:ext cx="571500" cy="571500"/>
          </a:xfrm>
          <a:prstGeom prst="rect">
            <a:avLst/>
          </a:prstGeom>
        </p:spPr>
      </p:pic>
      <p:pic>
        <p:nvPicPr>
          <p:cNvPr id="40" name="Picture 39" descr="rhea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72" y="2587536"/>
            <a:ext cx="576072" cy="5760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0767" y="4815367"/>
            <a:ext cx="3713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AuthorRank complements PageRank.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432404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Author Rank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nessy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060" y="721058"/>
            <a:ext cx="6735026" cy="389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623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Screen Shot 2012-07-19 at 9.12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653" y="205015"/>
            <a:ext cx="6541067" cy="437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52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ozcon-ppt-bg-blank-2-smallerLogo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800" y="-24371"/>
            <a:ext cx="9272670" cy="5213790"/>
          </a:xfrm>
          <a:prstGeom prst="rect">
            <a:avLst/>
          </a:prstGeom>
        </p:spPr>
      </p:pic>
      <p:pic>
        <p:nvPicPr>
          <p:cNvPr id="3" name="Picture 2" descr="welcome-tex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272" y="1383297"/>
            <a:ext cx="2098758" cy="836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2469" y="2164808"/>
            <a:ext cx="9272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AJ Kohn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6604" y="2622981"/>
            <a:ext cx="9272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Owner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0508" y="3054778"/>
            <a:ext cx="9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Blind Five Year Old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4643" y="3482668"/>
            <a:ext cx="9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www.blindfiveyearold.com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1943" y="3889068"/>
            <a:ext cx="9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@ajkohn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64824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Google+ Onboarding 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3" name="Picture 2" descr="moz-google-plus-onboard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06" y="765815"/>
            <a:ext cx="5950318" cy="389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04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554"/>
            <a:ext cx="8229600" cy="58784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Google+ Suggested Users 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" y="4767262"/>
            <a:ext cx="9143999" cy="376238"/>
          </a:xfrm>
          <a:gradFill flip="none" rotWithShape="1">
            <a:gsLst>
              <a:gs pos="0">
                <a:schemeClr val="accent3">
                  <a:lumMod val="75000"/>
                </a:schemeClr>
              </a:gs>
              <a:gs pos="90000">
                <a:srgbClr val="FFFFFF"/>
              </a:gs>
            </a:gsLst>
            <a:lin ang="0" scaled="1"/>
            <a:tileRect/>
          </a:gradFill>
        </p:spPr>
        <p:txBody>
          <a:bodyPr/>
          <a:lstStyle/>
          <a:p>
            <a:pPr algn="r"/>
            <a:r>
              <a:rPr lang="en-US" sz="2000" b="1" dirty="0" smtClean="0">
                <a:solidFill>
                  <a:srgbClr val="6F5800"/>
                </a:solidFill>
                <a:latin typeface="Calibri"/>
                <a:ea typeface="Calibri (Body)" charset="0"/>
                <a:cs typeface="Calibri"/>
              </a:rPr>
              <a:t>Blind Five Year Old | @ajkohn</a:t>
            </a:r>
          </a:p>
        </p:txBody>
      </p:sp>
      <p:pic>
        <p:nvPicPr>
          <p:cNvPr id="6" name="Picture 5" descr="moz-fashion-suggested-us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85" y="725515"/>
            <a:ext cx="5041647" cy="395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66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17155</TotalTime>
  <Words>1318</Words>
  <Application>Microsoft Macintosh PowerPoint</Application>
  <PresentationFormat>On-screen Show (16:9)</PresentationFormat>
  <Paragraphs>295</Paragraphs>
  <Slides>77</Slides>
  <Notes>77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PowerPoint Presentation</vt:lpstr>
      <vt:lpstr>PowerPoint Presentation</vt:lpstr>
      <vt:lpstr>But isn’t Google+ a Ghost Town? </vt:lpstr>
      <vt:lpstr>Google+ by the Numbers </vt:lpstr>
      <vt:lpstr>Google+ Secret Weapon</vt:lpstr>
      <vt:lpstr>Why should you care about Google+?</vt:lpstr>
      <vt:lpstr>Search+ </vt:lpstr>
      <vt:lpstr>Google+ Onboarding </vt:lpstr>
      <vt:lpstr>Google+ Suggested Users </vt:lpstr>
      <vt:lpstr>SERP vs SERP</vt:lpstr>
      <vt:lpstr>PowerPoint Presentation</vt:lpstr>
      <vt:lpstr>PowerPoint Presentation</vt:lpstr>
      <vt:lpstr>Results</vt:lpstr>
      <vt:lpstr>PowerPoint Presentation</vt:lpstr>
      <vt:lpstr>Connect Your Social Profiles</vt:lpstr>
      <vt:lpstr>Connect Your Social Profiles</vt:lpstr>
      <vt:lpstr>Connect Your Social Profiles</vt:lpstr>
      <vt:lpstr>Rel=Publisher</vt:lpstr>
      <vt:lpstr>Words Matter</vt:lpstr>
      <vt:lpstr>PowerPoint Presentation</vt:lpstr>
      <vt:lpstr>Social Migration</vt:lpstr>
      <vt:lpstr>Exclusive Content</vt:lpstr>
      <vt:lpstr>Hangout (on Air)</vt:lpstr>
      <vt:lpstr>You Should Circle Me On Google+ Now</vt:lpstr>
      <vt:lpstr>PowerPoint Presentation</vt:lpstr>
      <vt:lpstr>Tame Your Ego</vt:lpstr>
      <vt:lpstr>Reshare</vt:lpstr>
      <vt:lpstr>Go Native</vt:lpstr>
      <vt:lpstr>PowerPoint Presentation</vt:lpstr>
      <vt:lpstr>Title Your Posts</vt:lpstr>
      <vt:lpstr>Title Your Posts</vt:lpstr>
      <vt:lpstr>Use Keywords</vt:lpstr>
      <vt:lpstr>Use Keywords</vt:lpstr>
      <vt:lpstr>PowerPoint Presentation</vt:lpstr>
      <vt:lpstr>Saved Searches</vt:lpstr>
      <vt:lpstr>Evangelists Circle</vt:lpstr>
      <vt:lpstr>Ripples</vt:lpstr>
      <vt:lpstr>Flag people down</vt:lpstr>
      <vt:lpstr>Red Number Notifier</vt:lpstr>
      <vt:lpstr>Red Number Notifier</vt:lpstr>
      <vt:lpstr>Red Number Notifier</vt:lpstr>
      <vt:lpstr>Comment</vt:lpstr>
      <vt:lpstr>PowerPoint Presentation</vt:lpstr>
      <vt:lpstr>The value of the +1 button?</vt:lpstr>
      <vt:lpstr>The value of the +1 button?</vt:lpstr>
      <vt:lpstr>Optimize The Snippet</vt:lpstr>
      <vt:lpstr>PowerPoint Presentation</vt:lpstr>
      <vt:lpstr>But how much is a +1 worth?</vt:lpstr>
      <vt:lpstr>Google+ Activity API</vt:lpstr>
      <vt:lpstr>PowerPoint Presentation</vt:lpstr>
      <vt:lpstr>Digital Content Explosion</vt:lpstr>
      <vt:lpstr>A Better System</vt:lpstr>
      <vt:lpstr>Google Authorship</vt:lpstr>
      <vt:lpstr>Highlighting Authors</vt:lpstr>
      <vt:lpstr>Authorship Snippet</vt:lpstr>
      <vt:lpstr>PowerPoint Presentation</vt:lpstr>
      <vt:lpstr>Google+ Is An Identity Platform</vt:lpstr>
      <vt:lpstr>Verifying Authorship</vt:lpstr>
      <vt:lpstr>Verifying Authorship</vt:lpstr>
      <vt:lpstr>Three Link Monte</vt:lpstr>
      <vt:lpstr>Email Address</vt:lpstr>
      <vt:lpstr>Parameter</vt:lpstr>
      <vt:lpstr>&lt;head&gt;</vt:lpstr>
      <vt:lpstr>PowerPoint Presentation</vt:lpstr>
      <vt:lpstr>Rich Snippets Testing Tool</vt:lpstr>
      <vt:lpstr>Rich Snippets Testing Tool</vt:lpstr>
      <vt:lpstr>Face</vt:lpstr>
      <vt:lpstr>Author Stats</vt:lpstr>
      <vt:lpstr>PowerPoint Presentation</vt:lpstr>
      <vt:lpstr>PowerPoint Presentation</vt:lpstr>
      <vt:lpstr>Authorship Goals</vt:lpstr>
      <vt:lpstr>Agent Rank Patent</vt:lpstr>
      <vt:lpstr>Author Rank</vt:lpstr>
      <vt:lpstr>Author Rank</vt:lpstr>
      <vt:lpstr>Author Rank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Adrien Kohn</dc:creator>
  <cp:lastModifiedBy>Adrien Kohn</cp:lastModifiedBy>
  <cp:revision>224</cp:revision>
  <cp:lastPrinted>2012-02-28T03:39:12Z</cp:lastPrinted>
  <dcterms:created xsi:type="dcterms:W3CDTF">2012-02-11T00:37:13Z</dcterms:created>
  <dcterms:modified xsi:type="dcterms:W3CDTF">2012-07-25T22:24:06Z</dcterms:modified>
</cp:coreProperties>
</file>