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1"/>
  </p:notesMasterIdLst>
  <p:sldIdLst>
    <p:sldId id="260" r:id="rId3"/>
    <p:sldId id="261" r:id="rId4"/>
    <p:sldId id="379" r:id="rId5"/>
    <p:sldId id="382" r:id="rId6"/>
    <p:sldId id="381" r:id="rId7"/>
    <p:sldId id="359" r:id="rId8"/>
    <p:sldId id="358" r:id="rId9"/>
    <p:sldId id="334" r:id="rId10"/>
    <p:sldId id="341" r:id="rId11"/>
    <p:sldId id="360" r:id="rId12"/>
    <p:sldId id="269" r:id="rId13"/>
    <p:sldId id="385" r:id="rId14"/>
    <p:sldId id="346" r:id="rId15"/>
    <p:sldId id="345" r:id="rId16"/>
    <p:sldId id="272" r:id="rId17"/>
    <p:sldId id="362" r:id="rId18"/>
    <p:sldId id="274" r:id="rId19"/>
    <p:sldId id="348" r:id="rId20"/>
    <p:sldId id="276" r:id="rId21"/>
    <p:sldId id="279" r:id="rId22"/>
    <p:sldId id="352" r:id="rId23"/>
    <p:sldId id="342" r:id="rId24"/>
    <p:sldId id="350" r:id="rId25"/>
    <p:sldId id="283" r:id="rId26"/>
    <p:sldId id="284" r:id="rId27"/>
    <p:sldId id="285" r:id="rId28"/>
    <p:sldId id="353" r:id="rId29"/>
    <p:sldId id="368" r:id="rId30"/>
    <p:sldId id="356" r:id="rId31"/>
    <p:sldId id="291" r:id="rId32"/>
    <p:sldId id="371" r:id="rId33"/>
    <p:sldId id="369" r:id="rId34"/>
    <p:sldId id="292" r:id="rId35"/>
    <p:sldId id="363" r:id="rId36"/>
    <p:sldId id="301" r:id="rId37"/>
    <p:sldId id="365" r:id="rId38"/>
    <p:sldId id="307" r:id="rId39"/>
    <p:sldId id="384" r:id="rId40"/>
    <p:sldId id="373" r:id="rId41"/>
    <p:sldId id="374" r:id="rId42"/>
    <p:sldId id="375" r:id="rId43"/>
    <p:sldId id="378" r:id="rId44"/>
    <p:sldId id="376" r:id="rId45"/>
    <p:sldId id="377" r:id="rId46"/>
    <p:sldId id="309" r:id="rId47"/>
    <p:sldId id="312" r:id="rId48"/>
    <p:sldId id="313" r:id="rId49"/>
    <p:sldId id="259"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2" autoAdjust="0"/>
    <p:restoredTop sz="83729" autoAdjust="0"/>
  </p:normalViewPr>
  <p:slideViewPr>
    <p:cSldViewPr snapToGrid="0">
      <p:cViewPr>
        <p:scale>
          <a:sx n="116" d="100"/>
          <a:sy n="116" d="100"/>
        </p:scale>
        <p:origin x="-712" y="3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ke\AppData\Local\Temp\keyword_ideas_20120719_1130435.csv"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a:t>June 2012 Search Share (US)</a:t>
            </a:r>
          </a:p>
        </c:rich>
      </c:tx>
      <c:layout>
        <c:manualLayout>
          <c:xMode val="edge"/>
          <c:yMode val="edge"/>
          <c:x val="0.202659941869038"/>
          <c:y val="0.0294052356948304"/>
        </c:manualLayout>
      </c:layout>
      <c:overlay val="0"/>
    </c:title>
    <c:autoTitleDeleted val="0"/>
    <c:plotArea>
      <c:layout>
        <c:manualLayout>
          <c:layoutTarget val="inner"/>
          <c:xMode val="edge"/>
          <c:yMode val="edge"/>
          <c:x val="0.155333935542316"/>
          <c:y val="0.269499274564732"/>
          <c:w val="0.490172320979426"/>
          <c:h val="0.603233649777275"/>
        </c:manualLayout>
      </c:layout>
      <c:pieChart>
        <c:varyColors val="1"/>
        <c:ser>
          <c:idx val="0"/>
          <c:order val="0"/>
          <c:dLbls>
            <c:dLbl>
              <c:idx val="3"/>
              <c:layout>
                <c:manualLayout>
                  <c:x val="-0.0507586445641389"/>
                  <c:y val="-0.0325084142097907"/>
                </c:manualLayout>
              </c:layout>
              <c:showLegendKey val="0"/>
              <c:showVal val="1"/>
              <c:showCatName val="0"/>
              <c:showSerName val="0"/>
              <c:showPercent val="0"/>
              <c:showBubbleSize val="0"/>
            </c:dLbl>
            <c:dLbl>
              <c:idx val="4"/>
              <c:layout>
                <c:manualLayout>
                  <c:x val="0.0873114441891732"/>
                  <c:y val="-0.0246682721848177"/>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Sheet1!$B$3:$B$7</c:f>
              <c:strCache>
                <c:ptCount val="5"/>
                <c:pt idx="0">
                  <c:v>Google</c:v>
                </c:pt>
                <c:pt idx="1">
                  <c:v>Bing</c:v>
                </c:pt>
                <c:pt idx="2">
                  <c:v>Yahoo!</c:v>
                </c:pt>
                <c:pt idx="3">
                  <c:v>Ask</c:v>
                </c:pt>
                <c:pt idx="4">
                  <c:v>AOL</c:v>
                </c:pt>
              </c:strCache>
            </c:strRef>
          </c:cat>
          <c:val>
            <c:numRef>
              <c:f>Sheet1!$C$3:$C$7</c:f>
              <c:numCache>
                <c:formatCode>0.0%</c:formatCode>
                <c:ptCount val="5"/>
                <c:pt idx="0">
                  <c:v>0.668</c:v>
                </c:pt>
                <c:pt idx="1">
                  <c:v>0.156</c:v>
                </c:pt>
                <c:pt idx="2">
                  <c:v>0.13</c:v>
                </c:pt>
                <c:pt idx="3">
                  <c:v>0.03</c:v>
                </c:pt>
                <c:pt idx="4">
                  <c:v>0.015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845227666274"/>
          <c:y val="0.303598060527899"/>
          <c:w val="0.209735000870501"/>
          <c:h val="0.457924054318232"/>
        </c:manualLayout>
      </c:layout>
      <c:overlay val="0"/>
    </c:legend>
    <c:plotVisOnly val="1"/>
    <c:dispBlanksAs val="zero"/>
    <c:showDLblsOverMax val="0"/>
  </c:chart>
  <c:txPr>
    <a:bodyPr/>
    <a:lstStyle/>
    <a:p>
      <a:pPr>
        <a:defRPr sz="1100">
          <a:latin typeface="Century Gothic"/>
          <a:cs typeface="Century Gothic"/>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29C9B-3A24-804E-BEA2-019B7D52A2A7}" type="doc">
      <dgm:prSet loTypeId="urn:microsoft.com/office/officeart/2005/8/layout/hProcess6" loCatId="" qsTypeId="urn:microsoft.com/office/officeart/2005/8/quickstyle/simple1" qsCatId="simple" csTypeId="urn:microsoft.com/office/officeart/2005/8/colors/accent3_2" csCatId="accent3" phldr="1"/>
      <dgm:spPr/>
      <dgm:t>
        <a:bodyPr/>
        <a:lstStyle/>
        <a:p>
          <a:endParaRPr lang="en-US"/>
        </a:p>
      </dgm:t>
    </dgm:pt>
    <dgm:pt modelId="{8066CA85-69BD-2248-AE26-571CE60A220B}">
      <dgm:prSet custT="1"/>
      <dgm:spPr/>
      <dgm:t>
        <a:bodyPr/>
        <a:lstStyle/>
        <a:p>
          <a:pPr rtl="0"/>
          <a:r>
            <a:rPr lang="en-US" sz="1400" dirty="0" smtClean="0">
              <a:latin typeface="Century Gothic"/>
              <a:cs typeface="Century Gothic"/>
            </a:rPr>
            <a:t>Total Search Volume</a:t>
          </a:r>
          <a:endParaRPr lang="en-US" sz="1400" dirty="0">
            <a:latin typeface="Century Gothic"/>
            <a:cs typeface="Century Gothic"/>
          </a:endParaRPr>
        </a:p>
      </dgm:t>
    </dgm:pt>
    <dgm:pt modelId="{CF2C330A-68CE-F743-933B-25D49574C7AD}" type="parTrans" cxnId="{F3092371-4D89-3048-B6BF-34C71E91532C}">
      <dgm:prSet/>
      <dgm:spPr/>
      <dgm:t>
        <a:bodyPr/>
        <a:lstStyle/>
        <a:p>
          <a:endParaRPr lang="en-US" sz="2400">
            <a:latin typeface="Century Gothic"/>
            <a:cs typeface="Century Gothic"/>
          </a:endParaRPr>
        </a:p>
      </dgm:t>
    </dgm:pt>
    <dgm:pt modelId="{315D0D2B-D28C-A347-92D6-64EB60D9BEF9}" type="sibTrans" cxnId="{F3092371-4D89-3048-B6BF-34C71E91532C}">
      <dgm:prSet/>
      <dgm:spPr/>
      <dgm:t>
        <a:bodyPr/>
        <a:lstStyle/>
        <a:p>
          <a:endParaRPr lang="en-US" sz="2400">
            <a:latin typeface="Century Gothic"/>
            <a:cs typeface="Century Gothic"/>
          </a:endParaRPr>
        </a:p>
      </dgm:t>
    </dgm:pt>
    <dgm:pt modelId="{5CE836FD-C969-E74D-9CB6-563A8F1FECBC}">
      <dgm:prSet custT="1"/>
      <dgm:spPr/>
      <dgm:t>
        <a:bodyPr/>
        <a:lstStyle/>
        <a:p>
          <a:pPr rtl="0"/>
          <a:r>
            <a:rPr lang="en-US" sz="1400" dirty="0" smtClean="0">
              <a:latin typeface="Century Gothic"/>
              <a:cs typeface="Century Gothic"/>
            </a:rPr>
            <a:t>Estimated Traffic</a:t>
          </a:r>
          <a:endParaRPr lang="en-US" sz="1400" dirty="0">
            <a:latin typeface="Century Gothic"/>
            <a:cs typeface="Century Gothic"/>
          </a:endParaRPr>
        </a:p>
      </dgm:t>
    </dgm:pt>
    <dgm:pt modelId="{8FB58382-8136-F546-B852-5BEB35A10046}" type="parTrans" cxnId="{D82029C4-5ED6-8A4C-9C41-BDC67F06E4BC}">
      <dgm:prSet/>
      <dgm:spPr/>
      <dgm:t>
        <a:bodyPr/>
        <a:lstStyle/>
        <a:p>
          <a:endParaRPr lang="en-US" sz="2400">
            <a:latin typeface="Century Gothic"/>
            <a:cs typeface="Century Gothic"/>
          </a:endParaRPr>
        </a:p>
      </dgm:t>
    </dgm:pt>
    <dgm:pt modelId="{2C0F1B5F-6613-C04C-AE0D-D86E577F4140}" type="sibTrans" cxnId="{D82029C4-5ED6-8A4C-9C41-BDC67F06E4BC}">
      <dgm:prSet/>
      <dgm:spPr/>
      <dgm:t>
        <a:bodyPr/>
        <a:lstStyle/>
        <a:p>
          <a:endParaRPr lang="en-US" sz="2400">
            <a:latin typeface="Century Gothic"/>
            <a:cs typeface="Century Gothic"/>
          </a:endParaRPr>
        </a:p>
      </dgm:t>
    </dgm:pt>
    <dgm:pt modelId="{676E1B0F-172A-4C46-960A-DE7FE4D4C352}">
      <dgm:prSet custT="1"/>
      <dgm:spPr/>
      <dgm:t>
        <a:bodyPr/>
        <a:lstStyle/>
        <a:p>
          <a:pPr rtl="0"/>
          <a:r>
            <a:rPr lang="en-US" sz="1400" dirty="0" smtClean="0">
              <a:latin typeface="Century Gothic"/>
              <a:cs typeface="Century Gothic"/>
            </a:rPr>
            <a:t>Revenue</a:t>
          </a:r>
          <a:endParaRPr lang="en-US" sz="1400" dirty="0">
            <a:latin typeface="Century Gothic"/>
            <a:cs typeface="Century Gothic"/>
          </a:endParaRPr>
        </a:p>
      </dgm:t>
    </dgm:pt>
    <dgm:pt modelId="{BB98544A-04C0-244A-925C-AC03CE290445}" type="parTrans" cxnId="{0657C0F8-CAA8-2E4C-9B7C-4B696B9664C9}">
      <dgm:prSet/>
      <dgm:spPr/>
      <dgm:t>
        <a:bodyPr/>
        <a:lstStyle/>
        <a:p>
          <a:endParaRPr lang="en-US" sz="2400">
            <a:latin typeface="Century Gothic"/>
            <a:cs typeface="Century Gothic"/>
          </a:endParaRPr>
        </a:p>
      </dgm:t>
    </dgm:pt>
    <dgm:pt modelId="{4D639221-D75A-DA43-914F-2C36992F10A0}" type="sibTrans" cxnId="{0657C0F8-CAA8-2E4C-9B7C-4B696B9664C9}">
      <dgm:prSet/>
      <dgm:spPr/>
      <dgm:t>
        <a:bodyPr/>
        <a:lstStyle/>
        <a:p>
          <a:endParaRPr lang="en-US" sz="2400">
            <a:latin typeface="Century Gothic"/>
            <a:cs typeface="Century Gothic"/>
          </a:endParaRPr>
        </a:p>
      </dgm:t>
    </dgm:pt>
    <dgm:pt modelId="{4BC33B3B-18EE-3D47-B126-6829BF340FC7}">
      <dgm:prSet custT="1"/>
      <dgm:spPr/>
      <dgm:t>
        <a:bodyPr/>
        <a:lstStyle/>
        <a:p>
          <a:pPr rtl="0"/>
          <a:r>
            <a:rPr lang="en-US" sz="1400" dirty="0" smtClean="0">
              <a:latin typeface="Century Gothic"/>
              <a:cs typeface="Century Gothic"/>
            </a:rPr>
            <a:t>Profit</a:t>
          </a:r>
          <a:endParaRPr lang="en-US" sz="1400" dirty="0">
            <a:latin typeface="Century Gothic"/>
            <a:cs typeface="Century Gothic"/>
          </a:endParaRPr>
        </a:p>
      </dgm:t>
    </dgm:pt>
    <dgm:pt modelId="{D32C6922-212E-234E-861B-0BEECFF4F0CD}" type="parTrans" cxnId="{F02A5B29-C103-C64F-A060-2376199C082B}">
      <dgm:prSet/>
      <dgm:spPr/>
      <dgm:t>
        <a:bodyPr/>
        <a:lstStyle/>
        <a:p>
          <a:endParaRPr lang="en-US" sz="2400">
            <a:latin typeface="Century Gothic"/>
            <a:cs typeface="Century Gothic"/>
          </a:endParaRPr>
        </a:p>
      </dgm:t>
    </dgm:pt>
    <dgm:pt modelId="{FD00846D-4356-7A48-B217-C1006EEC10AA}" type="sibTrans" cxnId="{F02A5B29-C103-C64F-A060-2376199C082B}">
      <dgm:prSet/>
      <dgm:spPr/>
      <dgm:t>
        <a:bodyPr/>
        <a:lstStyle/>
        <a:p>
          <a:endParaRPr lang="en-US" sz="2400">
            <a:latin typeface="Century Gothic"/>
            <a:cs typeface="Century Gothic"/>
          </a:endParaRPr>
        </a:p>
      </dgm:t>
    </dgm:pt>
    <dgm:pt modelId="{8419014B-2642-4847-AF97-F7B1CD00CC5C}" type="pres">
      <dgm:prSet presAssocID="{91229C9B-3A24-804E-BEA2-019B7D52A2A7}" presName="theList" presStyleCnt="0">
        <dgm:presLayoutVars>
          <dgm:dir/>
          <dgm:animLvl val="lvl"/>
          <dgm:resizeHandles val="exact"/>
        </dgm:presLayoutVars>
      </dgm:prSet>
      <dgm:spPr/>
    </dgm:pt>
    <dgm:pt modelId="{FD01C44E-B563-0D42-9BF7-DAF71738417C}" type="pres">
      <dgm:prSet presAssocID="{8066CA85-69BD-2248-AE26-571CE60A220B}" presName="compNode" presStyleCnt="0"/>
      <dgm:spPr/>
    </dgm:pt>
    <dgm:pt modelId="{7FBF32EC-A65A-1D4D-8909-78A4A06D1280}" type="pres">
      <dgm:prSet presAssocID="{8066CA85-69BD-2248-AE26-571CE60A220B}" presName="noGeometry" presStyleCnt="0"/>
      <dgm:spPr/>
    </dgm:pt>
    <dgm:pt modelId="{BAD876DC-EB03-E844-8180-35AFFA60505C}" type="pres">
      <dgm:prSet presAssocID="{8066CA85-69BD-2248-AE26-571CE60A220B}" presName="childTextVisible" presStyleLbl="bgAccFollowNode1" presStyleIdx="0" presStyleCnt="4">
        <dgm:presLayoutVars>
          <dgm:bulletEnabled val="1"/>
        </dgm:presLayoutVars>
      </dgm:prSet>
      <dgm:spPr/>
    </dgm:pt>
    <dgm:pt modelId="{3970BA16-FEC8-814B-A918-89496ED5394B}" type="pres">
      <dgm:prSet presAssocID="{8066CA85-69BD-2248-AE26-571CE60A220B}" presName="childTextHidden" presStyleLbl="bgAccFollowNode1" presStyleIdx="0" presStyleCnt="4"/>
      <dgm:spPr/>
    </dgm:pt>
    <dgm:pt modelId="{66711283-B626-AB4D-8699-7361BD3DD5DA}" type="pres">
      <dgm:prSet presAssocID="{8066CA85-69BD-2248-AE26-571CE60A220B}" presName="parentText" presStyleLbl="node1" presStyleIdx="0" presStyleCnt="4" custScaleX="192095" custScaleY="182562">
        <dgm:presLayoutVars>
          <dgm:chMax val="1"/>
          <dgm:bulletEnabled val="1"/>
        </dgm:presLayoutVars>
      </dgm:prSet>
      <dgm:spPr/>
    </dgm:pt>
    <dgm:pt modelId="{CAA31A87-740B-8044-8087-F573217FAAAC}" type="pres">
      <dgm:prSet presAssocID="{8066CA85-69BD-2248-AE26-571CE60A220B}" presName="aSpace" presStyleCnt="0"/>
      <dgm:spPr/>
    </dgm:pt>
    <dgm:pt modelId="{B911D484-E090-5241-8BEA-62EE127522C8}" type="pres">
      <dgm:prSet presAssocID="{5CE836FD-C969-E74D-9CB6-563A8F1FECBC}" presName="compNode" presStyleCnt="0"/>
      <dgm:spPr/>
    </dgm:pt>
    <dgm:pt modelId="{401F11D9-EE2D-BA44-B754-E1AE1E87291B}" type="pres">
      <dgm:prSet presAssocID="{5CE836FD-C969-E74D-9CB6-563A8F1FECBC}" presName="noGeometry" presStyleCnt="0"/>
      <dgm:spPr/>
    </dgm:pt>
    <dgm:pt modelId="{89FA99DA-BAD3-5D4A-8B78-028B2A38F22D}" type="pres">
      <dgm:prSet presAssocID="{5CE836FD-C969-E74D-9CB6-563A8F1FECBC}" presName="childTextVisible" presStyleLbl="bgAccFollowNode1" presStyleIdx="1" presStyleCnt="4">
        <dgm:presLayoutVars>
          <dgm:bulletEnabled val="1"/>
        </dgm:presLayoutVars>
      </dgm:prSet>
      <dgm:spPr/>
    </dgm:pt>
    <dgm:pt modelId="{0D04116F-B203-1240-8D19-0A4DBEE7066E}" type="pres">
      <dgm:prSet presAssocID="{5CE836FD-C969-E74D-9CB6-563A8F1FECBC}" presName="childTextHidden" presStyleLbl="bgAccFollowNode1" presStyleIdx="1" presStyleCnt="4"/>
      <dgm:spPr/>
    </dgm:pt>
    <dgm:pt modelId="{EFFA9333-EA45-904A-B1FF-ED28A9F0726B}" type="pres">
      <dgm:prSet presAssocID="{5CE836FD-C969-E74D-9CB6-563A8F1FECBC}" presName="parentText" presStyleLbl="node1" presStyleIdx="1" presStyleCnt="4" custScaleX="192095" custScaleY="182562">
        <dgm:presLayoutVars>
          <dgm:chMax val="1"/>
          <dgm:bulletEnabled val="1"/>
        </dgm:presLayoutVars>
      </dgm:prSet>
      <dgm:spPr/>
    </dgm:pt>
    <dgm:pt modelId="{3F8A387B-8263-594E-A890-C76366118D07}" type="pres">
      <dgm:prSet presAssocID="{5CE836FD-C969-E74D-9CB6-563A8F1FECBC}" presName="aSpace" presStyleCnt="0"/>
      <dgm:spPr/>
    </dgm:pt>
    <dgm:pt modelId="{2F1473B0-A3CF-8C4F-A2EF-62748C4D6374}" type="pres">
      <dgm:prSet presAssocID="{676E1B0F-172A-4C46-960A-DE7FE4D4C352}" presName="compNode" presStyleCnt="0"/>
      <dgm:spPr/>
    </dgm:pt>
    <dgm:pt modelId="{D27F9229-81AC-B24B-855D-B4E9FB915466}" type="pres">
      <dgm:prSet presAssocID="{676E1B0F-172A-4C46-960A-DE7FE4D4C352}" presName="noGeometry" presStyleCnt="0"/>
      <dgm:spPr/>
    </dgm:pt>
    <dgm:pt modelId="{ADFCBCF9-4B17-4243-9C94-472F9D0A3776}" type="pres">
      <dgm:prSet presAssocID="{676E1B0F-172A-4C46-960A-DE7FE4D4C352}" presName="childTextVisible" presStyleLbl="bgAccFollowNode1" presStyleIdx="2" presStyleCnt="4">
        <dgm:presLayoutVars>
          <dgm:bulletEnabled val="1"/>
        </dgm:presLayoutVars>
      </dgm:prSet>
      <dgm:spPr/>
    </dgm:pt>
    <dgm:pt modelId="{EDD35200-07BC-FE48-B9CB-FB0137411A7E}" type="pres">
      <dgm:prSet presAssocID="{676E1B0F-172A-4C46-960A-DE7FE4D4C352}" presName="childTextHidden" presStyleLbl="bgAccFollowNode1" presStyleIdx="2" presStyleCnt="4"/>
      <dgm:spPr/>
    </dgm:pt>
    <dgm:pt modelId="{C5CBABCA-281E-EA4B-9158-F368CC502069}" type="pres">
      <dgm:prSet presAssocID="{676E1B0F-172A-4C46-960A-DE7FE4D4C352}" presName="parentText" presStyleLbl="node1" presStyleIdx="2" presStyleCnt="4" custScaleX="192095" custScaleY="182562">
        <dgm:presLayoutVars>
          <dgm:chMax val="1"/>
          <dgm:bulletEnabled val="1"/>
        </dgm:presLayoutVars>
      </dgm:prSet>
      <dgm:spPr/>
    </dgm:pt>
    <dgm:pt modelId="{800628CC-3AC7-2C4F-A238-A382C2D36D14}" type="pres">
      <dgm:prSet presAssocID="{676E1B0F-172A-4C46-960A-DE7FE4D4C352}" presName="aSpace" presStyleCnt="0"/>
      <dgm:spPr/>
    </dgm:pt>
    <dgm:pt modelId="{A2D335DA-1436-484F-B0C2-037457DCAA7C}" type="pres">
      <dgm:prSet presAssocID="{4BC33B3B-18EE-3D47-B126-6829BF340FC7}" presName="compNode" presStyleCnt="0"/>
      <dgm:spPr/>
    </dgm:pt>
    <dgm:pt modelId="{EB6973FC-B595-AE4D-8CE2-580E3EA58ADA}" type="pres">
      <dgm:prSet presAssocID="{4BC33B3B-18EE-3D47-B126-6829BF340FC7}" presName="noGeometry" presStyleCnt="0"/>
      <dgm:spPr/>
    </dgm:pt>
    <dgm:pt modelId="{CC2050C0-4147-8F4A-9192-F510A6154C3F}" type="pres">
      <dgm:prSet presAssocID="{4BC33B3B-18EE-3D47-B126-6829BF340FC7}" presName="childTextVisible" presStyleLbl="bgAccFollowNode1" presStyleIdx="3" presStyleCnt="4">
        <dgm:presLayoutVars>
          <dgm:bulletEnabled val="1"/>
        </dgm:presLayoutVars>
      </dgm:prSet>
      <dgm:spPr/>
    </dgm:pt>
    <dgm:pt modelId="{2D5EDACD-96E3-3747-808B-B3B1712B3422}" type="pres">
      <dgm:prSet presAssocID="{4BC33B3B-18EE-3D47-B126-6829BF340FC7}" presName="childTextHidden" presStyleLbl="bgAccFollowNode1" presStyleIdx="3" presStyleCnt="4"/>
      <dgm:spPr/>
    </dgm:pt>
    <dgm:pt modelId="{88A84921-2658-D044-B42C-3233A180682A}" type="pres">
      <dgm:prSet presAssocID="{4BC33B3B-18EE-3D47-B126-6829BF340FC7}" presName="parentText" presStyleLbl="node1" presStyleIdx="3" presStyleCnt="4" custScaleX="192095" custScaleY="182562">
        <dgm:presLayoutVars>
          <dgm:chMax val="1"/>
          <dgm:bulletEnabled val="1"/>
        </dgm:presLayoutVars>
      </dgm:prSet>
      <dgm:spPr/>
    </dgm:pt>
  </dgm:ptLst>
  <dgm:cxnLst>
    <dgm:cxn modelId="{0A3E8BF6-0D45-C143-A719-9D1F88D75D1A}" type="presOf" srcId="{676E1B0F-172A-4C46-960A-DE7FE4D4C352}" destId="{C5CBABCA-281E-EA4B-9158-F368CC502069}" srcOrd="0" destOrd="0" presId="urn:microsoft.com/office/officeart/2005/8/layout/hProcess6"/>
    <dgm:cxn modelId="{0657C0F8-CAA8-2E4C-9B7C-4B696B9664C9}" srcId="{91229C9B-3A24-804E-BEA2-019B7D52A2A7}" destId="{676E1B0F-172A-4C46-960A-DE7FE4D4C352}" srcOrd="2" destOrd="0" parTransId="{BB98544A-04C0-244A-925C-AC03CE290445}" sibTransId="{4D639221-D75A-DA43-914F-2C36992F10A0}"/>
    <dgm:cxn modelId="{648FA591-9D1B-AF4C-B1C2-36217399C932}" type="presOf" srcId="{8066CA85-69BD-2248-AE26-571CE60A220B}" destId="{66711283-B626-AB4D-8699-7361BD3DD5DA}" srcOrd="0" destOrd="0" presId="urn:microsoft.com/office/officeart/2005/8/layout/hProcess6"/>
    <dgm:cxn modelId="{F02A5B29-C103-C64F-A060-2376199C082B}" srcId="{91229C9B-3A24-804E-BEA2-019B7D52A2A7}" destId="{4BC33B3B-18EE-3D47-B126-6829BF340FC7}" srcOrd="3" destOrd="0" parTransId="{D32C6922-212E-234E-861B-0BEECFF4F0CD}" sibTransId="{FD00846D-4356-7A48-B217-C1006EEC10AA}"/>
    <dgm:cxn modelId="{7B88F5F3-A752-5145-B21E-8B05F1703C52}" type="presOf" srcId="{5CE836FD-C969-E74D-9CB6-563A8F1FECBC}" destId="{EFFA9333-EA45-904A-B1FF-ED28A9F0726B}" srcOrd="0" destOrd="0" presId="urn:microsoft.com/office/officeart/2005/8/layout/hProcess6"/>
    <dgm:cxn modelId="{D82029C4-5ED6-8A4C-9C41-BDC67F06E4BC}" srcId="{91229C9B-3A24-804E-BEA2-019B7D52A2A7}" destId="{5CE836FD-C969-E74D-9CB6-563A8F1FECBC}" srcOrd="1" destOrd="0" parTransId="{8FB58382-8136-F546-B852-5BEB35A10046}" sibTransId="{2C0F1B5F-6613-C04C-AE0D-D86E577F4140}"/>
    <dgm:cxn modelId="{F3092371-4D89-3048-B6BF-34C71E91532C}" srcId="{91229C9B-3A24-804E-BEA2-019B7D52A2A7}" destId="{8066CA85-69BD-2248-AE26-571CE60A220B}" srcOrd="0" destOrd="0" parTransId="{CF2C330A-68CE-F743-933B-25D49574C7AD}" sibTransId="{315D0D2B-D28C-A347-92D6-64EB60D9BEF9}"/>
    <dgm:cxn modelId="{3FDA32E0-2A5A-4B45-9A45-AAE4D4C13FBD}" type="presOf" srcId="{91229C9B-3A24-804E-BEA2-019B7D52A2A7}" destId="{8419014B-2642-4847-AF97-F7B1CD00CC5C}" srcOrd="0" destOrd="0" presId="urn:microsoft.com/office/officeart/2005/8/layout/hProcess6"/>
    <dgm:cxn modelId="{251D7600-F3AD-574B-98D1-88FE87084B3B}" type="presOf" srcId="{4BC33B3B-18EE-3D47-B126-6829BF340FC7}" destId="{88A84921-2658-D044-B42C-3233A180682A}" srcOrd="0" destOrd="0" presId="urn:microsoft.com/office/officeart/2005/8/layout/hProcess6"/>
    <dgm:cxn modelId="{F1B135ED-824A-5746-9E71-8B584F41A6AD}" type="presParOf" srcId="{8419014B-2642-4847-AF97-F7B1CD00CC5C}" destId="{FD01C44E-B563-0D42-9BF7-DAF71738417C}" srcOrd="0" destOrd="0" presId="urn:microsoft.com/office/officeart/2005/8/layout/hProcess6"/>
    <dgm:cxn modelId="{10120686-829C-AA48-B4C2-C79120739167}" type="presParOf" srcId="{FD01C44E-B563-0D42-9BF7-DAF71738417C}" destId="{7FBF32EC-A65A-1D4D-8909-78A4A06D1280}" srcOrd="0" destOrd="0" presId="urn:microsoft.com/office/officeart/2005/8/layout/hProcess6"/>
    <dgm:cxn modelId="{4E97F0B5-A46A-3148-9226-A0928A7950AA}" type="presParOf" srcId="{FD01C44E-B563-0D42-9BF7-DAF71738417C}" destId="{BAD876DC-EB03-E844-8180-35AFFA60505C}" srcOrd="1" destOrd="0" presId="urn:microsoft.com/office/officeart/2005/8/layout/hProcess6"/>
    <dgm:cxn modelId="{918FB788-1296-2F4E-A45B-EB04B2A71137}" type="presParOf" srcId="{FD01C44E-B563-0D42-9BF7-DAF71738417C}" destId="{3970BA16-FEC8-814B-A918-89496ED5394B}" srcOrd="2" destOrd="0" presId="urn:microsoft.com/office/officeart/2005/8/layout/hProcess6"/>
    <dgm:cxn modelId="{51956C30-CE8A-B64A-B434-01630BA47DCB}" type="presParOf" srcId="{FD01C44E-B563-0D42-9BF7-DAF71738417C}" destId="{66711283-B626-AB4D-8699-7361BD3DD5DA}" srcOrd="3" destOrd="0" presId="urn:microsoft.com/office/officeart/2005/8/layout/hProcess6"/>
    <dgm:cxn modelId="{6A4FAAD2-9556-6747-A615-9E776E40258E}" type="presParOf" srcId="{8419014B-2642-4847-AF97-F7B1CD00CC5C}" destId="{CAA31A87-740B-8044-8087-F573217FAAAC}" srcOrd="1" destOrd="0" presId="urn:microsoft.com/office/officeart/2005/8/layout/hProcess6"/>
    <dgm:cxn modelId="{88EEE46F-6459-9B49-A1AC-441846794716}" type="presParOf" srcId="{8419014B-2642-4847-AF97-F7B1CD00CC5C}" destId="{B911D484-E090-5241-8BEA-62EE127522C8}" srcOrd="2" destOrd="0" presId="urn:microsoft.com/office/officeart/2005/8/layout/hProcess6"/>
    <dgm:cxn modelId="{5EAC349A-D869-BC4D-853C-61AF033487F5}" type="presParOf" srcId="{B911D484-E090-5241-8BEA-62EE127522C8}" destId="{401F11D9-EE2D-BA44-B754-E1AE1E87291B}" srcOrd="0" destOrd="0" presId="urn:microsoft.com/office/officeart/2005/8/layout/hProcess6"/>
    <dgm:cxn modelId="{279C43C4-210C-8C44-8496-40A0663D830B}" type="presParOf" srcId="{B911D484-E090-5241-8BEA-62EE127522C8}" destId="{89FA99DA-BAD3-5D4A-8B78-028B2A38F22D}" srcOrd="1" destOrd="0" presId="urn:microsoft.com/office/officeart/2005/8/layout/hProcess6"/>
    <dgm:cxn modelId="{F58695F3-AB6F-3C40-B840-D6FA412D32CC}" type="presParOf" srcId="{B911D484-E090-5241-8BEA-62EE127522C8}" destId="{0D04116F-B203-1240-8D19-0A4DBEE7066E}" srcOrd="2" destOrd="0" presId="urn:microsoft.com/office/officeart/2005/8/layout/hProcess6"/>
    <dgm:cxn modelId="{1B6B56D4-9FDB-1B49-A3FC-9B2FFB8FF257}" type="presParOf" srcId="{B911D484-E090-5241-8BEA-62EE127522C8}" destId="{EFFA9333-EA45-904A-B1FF-ED28A9F0726B}" srcOrd="3" destOrd="0" presId="urn:microsoft.com/office/officeart/2005/8/layout/hProcess6"/>
    <dgm:cxn modelId="{D001DB5E-BF48-2145-A419-4ADA2E77961E}" type="presParOf" srcId="{8419014B-2642-4847-AF97-F7B1CD00CC5C}" destId="{3F8A387B-8263-594E-A890-C76366118D07}" srcOrd="3" destOrd="0" presId="urn:microsoft.com/office/officeart/2005/8/layout/hProcess6"/>
    <dgm:cxn modelId="{B935FAEA-997F-BB4D-B5EC-87ACB7CFAF91}" type="presParOf" srcId="{8419014B-2642-4847-AF97-F7B1CD00CC5C}" destId="{2F1473B0-A3CF-8C4F-A2EF-62748C4D6374}" srcOrd="4" destOrd="0" presId="urn:microsoft.com/office/officeart/2005/8/layout/hProcess6"/>
    <dgm:cxn modelId="{A8EE04DC-3FC7-9742-8E1A-C829D2EC4C7E}" type="presParOf" srcId="{2F1473B0-A3CF-8C4F-A2EF-62748C4D6374}" destId="{D27F9229-81AC-B24B-855D-B4E9FB915466}" srcOrd="0" destOrd="0" presId="urn:microsoft.com/office/officeart/2005/8/layout/hProcess6"/>
    <dgm:cxn modelId="{F0D5C54C-5038-4A47-A356-37D0230DBBDF}" type="presParOf" srcId="{2F1473B0-A3CF-8C4F-A2EF-62748C4D6374}" destId="{ADFCBCF9-4B17-4243-9C94-472F9D0A3776}" srcOrd="1" destOrd="0" presId="urn:microsoft.com/office/officeart/2005/8/layout/hProcess6"/>
    <dgm:cxn modelId="{0EE8A571-4C2A-DD41-8738-E052895F874F}" type="presParOf" srcId="{2F1473B0-A3CF-8C4F-A2EF-62748C4D6374}" destId="{EDD35200-07BC-FE48-B9CB-FB0137411A7E}" srcOrd="2" destOrd="0" presId="urn:microsoft.com/office/officeart/2005/8/layout/hProcess6"/>
    <dgm:cxn modelId="{3369E5C2-C36F-0748-A8F9-057E72D0D868}" type="presParOf" srcId="{2F1473B0-A3CF-8C4F-A2EF-62748C4D6374}" destId="{C5CBABCA-281E-EA4B-9158-F368CC502069}" srcOrd="3" destOrd="0" presId="urn:microsoft.com/office/officeart/2005/8/layout/hProcess6"/>
    <dgm:cxn modelId="{D3590668-8330-8B4E-AA17-AE575AB8B3C8}" type="presParOf" srcId="{8419014B-2642-4847-AF97-F7B1CD00CC5C}" destId="{800628CC-3AC7-2C4F-A238-A382C2D36D14}" srcOrd="5" destOrd="0" presId="urn:microsoft.com/office/officeart/2005/8/layout/hProcess6"/>
    <dgm:cxn modelId="{B36DAF58-C69B-024B-8148-2BD1CFD305CE}" type="presParOf" srcId="{8419014B-2642-4847-AF97-F7B1CD00CC5C}" destId="{A2D335DA-1436-484F-B0C2-037457DCAA7C}" srcOrd="6" destOrd="0" presId="urn:microsoft.com/office/officeart/2005/8/layout/hProcess6"/>
    <dgm:cxn modelId="{F104227B-02FB-3D41-B08B-93EEF8887168}" type="presParOf" srcId="{A2D335DA-1436-484F-B0C2-037457DCAA7C}" destId="{EB6973FC-B595-AE4D-8CE2-580E3EA58ADA}" srcOrd="0" destOrd="0" presId="urn:microsoft.com/office/officeart/2005/8/layout/hProcess6"/>
    <dgm:cxn modelId="{44E12F41-A0A9-EA4A-A420-1C338DD4B5DD}" type="presParOf" srcId="{A2D335DA-1436-484F-B0C2-037457DCAA7C}" destId="{CC2050C0-4147-8F4A-9192-F510A6154C3F}" srcOrd="1" destOrd="0" presId="urn:microsoft.com/office/officeart/2005/8/layout/hProcess6"/>
    <dgm:cxn modelId="{F132B290-94FE-974A-8FF1-50C9FB4EBA01}" type="presParOf" srcId="{A2D335DA-1436-484F-B0C2-037457DCAA7C}" destId="{2D5EDACD-96E3-3747-808B-B3B1712B3422}" srcOrd="2" destOrd="0" presId="urn:microsoft.com/office/officeart/2005/8/layout/hProcess6"/>
    <dgm:cxn modelId="{0878CB31-5756-084C-946F-6D71B001875C}" type="presParOf" srcId="{A2D335DA-1436-484F-B0C2-037457DCAA7C}" destId="{88A84921-2658-D044-B42C-3233A180682A}"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83FBE7CD-56D2-824A-BBCE-D1EBE1E0EACC}" type="presOf" srcId="{9DD534D7-A44F-C843-9D39-5661534CF158}" destId="{9A7437C5-135E-904E-91E3-119075BB72A0}" srcOrd="1" destOrd="0" presId="urn:microsoft.com/office/officeart/2005/8/layout/process2"/>
    <dgm:cxn modelId="{8028F1E6-B4B9-4E40-9AC6-207BEE7B42CD}" type="presOf" srcId="{CA0E9113-DA15-1841-BA56-F4780ACC9263}" destId="{535219F5-4B03-A043-B732-99BD152E1D51}" srcOrd="0" destOrd="0" presId="urn:microsoft.com/office/officeart/2005/8/layout/process2"/>
    <dgm:cxn modelId="{79B0C841-9984-AC40-B1A1-35767493F57C}" type="presOf" srcId="{BC6F7D68-F068-3C4A-B990-E1E0F86F7291}" destId="{333D0FA9-3638-3E4F-93A4-6E0D140E42D4}" srcOrd="1" destOrd="0" presId="urn:microsoft.com/office/officeart/2005/8/layout/process2"/>
    <dgm:cxn modelId="{9D9CB3DD-5541-F34E-9566-44E842E4A2DD}" type="presOf" srcId="{BD1407A1-E1A0-AE4D-8A79-384C4C271707}" destId="{203C99C6-65B4-7347-9C99-BA7CD2ED49FC}" srcOrd="1" destOrd="0" presId="urn:microsoft.com/office/officeart/2005/8/layout/process2"/>
    <dgm:cxn modelId="{CAC91989-90BA-1B4B-9C1E-FB0C3B0AA923}" type="presOf" srcId="{90F964C6-8901-0145-A94C-85AE2CB6F98B}" destId="{8EF78E41-2E07-A046-B3EA-FBF5B56BC0C5}" srcOrd="0" destOrd="0" presId="urn:microsoft.com/office/officeart/2005/8/layout/process2"/>
    <dgm:cxn modelId="{713CF6D8-5CC9-934F-A59C-CAA4C174DA88}" type="presOf" srcId="{BC6F7D68-F068-3C4A-B990-E1E0F86F7291}" destId="{12F1921A-7DAC-424E-97D6-C428E473C620}" srcOrd="0" destOrd="0" presId="urn:microsoft.com/office/officeart/2005/8/layout/process2"/>
    <dgm:cxn modelId="{06601ACA-9AB4-6242-9A22-E08BEB453035}" type="presOf" srcId="{BD1407A1-E1A0-AE4D-8A79-384C4C271707}" destId="{984B6339-1A05-6E44-8B9A-3856D2CA1396}" srcOrd="0" destOrd="0" presId="urn:microsoft.com/office/officeart/2005/8/layout/process2"/>
    <dgm:cxn modelId="{CEF00A24-D177-034F-A9BD-1F50A0EE458E}" type="presOf" srcId="{B23A8D2C-2B23-DC45-94E6-899C74A41E99}" destId="{7B25F6FD-DE05-5248-B56C-81364BBA8D15}" srcOrd="0" destOrd="0" presId="urn:microsoft.com/office/officeart/2005/8/layout/process2"/>
    <dgm:cxn modelId="{8AEFCA8B-0331-8D4C-B0AD-5E5D1AB22247}" type="presOf" srcId="{3870F2EB-5666-D944-BFB8-7BCA93DDE7EA}" destId="{BA291B0B-3C15-2541-B5E8-1B5DDC807B37}"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BE951EF2-D3F0-8B47-96D7-6FC48F1FFFEF}" type="presOf" srcId="{9DD534D7-A44F-C843-9D39-5661534CF158}" destId="{7E930FDA-6390-E545-B089-8B401A66E781}"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778B3AF9-B47C-A849-8C2E-247E6737C6FA}" type="presOf" srcId="{946B5CD0-C161-424C-976E-68F941A6C588}" destId="{225E73DF-55E8-E24F-9A83-E1398155EFB5}"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021C89A8-652D-B441-BF86-BBAC70A2F3E9}" type="presParOf" srcId="{225E73DF-55E8-E24F-9A83-E1398155EFB5}" destId="{8EF78E41-2E07-A046-B3EA-FBF5B56BC0C5}" srcOrd="0" destOrd="0" presId="urn:microsoft.com/office/officeart/2005/8/layout/process2"/>
    <dgm:cxn modelId="{41D29B9B-FB4C-5249-8D30-985CF6FF4089}" type="presParOf" srcId="{225E73DF-55E8-E24F-9A83-E1398155EFB5}" destId="{7E930FDA-6390-E545-B089-8B401A66E781}" srcOrd="1" destOrd="0" presId="urn:microsoft.com/office/officeart/2005/8/layout/process2"/>
    <dgm:cxn modelId="{B6C1EA7B-389A-C341-A51D-6F8007FFF663}" type="presParOf" srcId="{7E930FDA-6390-E545-B089-8B401A66E781}" destId="{9A7437C5-135E-904E-91E3-119075BB72A0}" srcOrd="0" destOrd="0" presId="urn:microsoft.com/office/officeart/2005/8/layout/process2"/>
    <dgm:cxn modelId="{254D5E81-3D25-E642-80C4-0A79062A1B85}" type="presParOf" srcId="{225E73DF-55E8-E24F-9A83-E1398155EFB5}" destId="{7B25F6FD-DE05-5248-B56C-81364BBA8D15}" srcOrd="2" destOrd="0" presId="urn:microsoft.com/office/officeart/2005/8/layout/process2"/>
    <dgm:cxn modelId="{63283FCB-5AE6-024C-A021-1A6726AE7FA1}" type="presParOf" srcId="{225E73DF-55E8-E24F-9A83-E1398155EFB5}" destId="{984B6339-1A05-6E44-8B9A-3856D2CA1396}" srcOrd="3" destOrd="0" presId="urn:microsoft.com/office/officeart/2005/8/layout/process2"/>
    <dgm:cxn modelId="{D1C4C283-154D-F340-A58D-EA5A89C971BE}" type="presParOf" srcId="{984B6339-1A05-6E44-8B9A-3856D2CA1396}" destId="{203C99C6-65B4-7347-9C99-BA7CD2ED49FC}" srcOrd="0" destOrd="0" presId="urn:microsoft.com/office/officeart/2005/8/layout/process2"/>
    <dgm:cxn modelId="{671F6DA1-36E8-C140-BEC2-78D1839C2E48}" type="presParOf" srcId="{225E73DF-55E8-E24F-9A83-E1398155EFB5}" destId="{BA291B0B-3C15-2541-B5E8-1B5DDC807B37}" srcOrd="4" destOrd="0" presId="urn:microsoft.com/office/officeart/2005/8/layout/process2"/>
    <dgm:cxn modelId="{FDDA3808-9BBA-9945-BBB1-FFDA9ABE7C43}" type="presParOf" srcId="{225E73DF-55E8-E24F-9A83-E1398155EFB5}" destId="{12F1921A-7DAC-424E-97D6-C428E473C620}" srcOrd="5" destOrd="0" presId="urn:microsoft.com/office/officeart/2005/8/layout/process2"/>
    <dgm:cxn modelId="{CF0D790E-AD0C-2746-9D62-6578BABECA66}" type="presParOf" srcId="{12F1921A-7DAC-424E-97D6-C428E473C620}" destId="{333D0FA9-3638-3E4F-93A4-6E0D140E42D4}" srcOrd="0" destOrd="0" presId="urn:microsoft.com/office/officeart/2005/8/layout/process2"/>
    <dgm:cxn modelId="{CD86571E-465C-E241-B61F-9A665DE0FAC2}"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AFB1E44D-13A4-4346-A6D4-59FABE8A0DC4}" type="presOf" srcId="{BD1407A1-E1A0-AE4D-8A79-384C4C271707}" destId="{984B6339-1A05-6E44-8B9A-3856D2CA1396}" srcOrd="0" destOrd="0" presId="urn:microsoft.com/office/officeart/2005/8/layout/process2"/>
    <dgm:cxn modelId="{6CEB38AB-C47D-874D-850D-D16E5898D932}" type="presOf" srcId="{946B5CD0-C161-424C-976E-68F941A6C588}" destId="{225E73DF-55E8-E24F-9A83-E1398155EFB5}" srcOrd="0" destOrd="0" presId="urn:microsoft.com/office/officeart/2005/8/layout/process2"/>
    <dgm:cxn modelId="{00D4AD6B-0E8F-9E49-A47D-F2F2FE7990A6}" type="presOf" srcId="{9DD534D7-A44F-C843-9D39-5661534CF158}" destId="{9A7437C5-135E-904E-91E3-119075BB72A0}" srcOrd="1" destOrd="0" presId="urn:microsoft.com/office/officeart/2005/8/layout/process2"/>
    <dgm:cxn modelId="{D6648D65-AD00-A34B-869B-3B5D9B659980}" type="presOf" srcId="{3870F2EB-5666-D944-BFB8-7BCA93DDE7EA}" destId="{BA291B0B-3C15-2541-B5E8-1B5DDC807B37}" srcOrd="0" destOrd="0" presId="urn:microsoft.com/office/officeart/2005/8/layout/process2"/>
    <dgm:cxn modelId="{FA104A50-C43E-B843-86B2-20A91896ABE4}" type="presOf" srcId="{BC6F7D68-F068-3C4A-B990-E1E0F86F7291}" destId="{333D0FA9-3638-3E4F-93A4-6E0D140E42D4}" srcOrd="1" destOrd="0" presId="urn:microsoft.com/office/officeart/2005/8/layout/process2"/>
    <dgm:cxn modelId="{A64B0419-927B-B945-80F2-CCE98C94158C}" type="presOf" srcId="{B23A8D2C-2B23-DC45-94E6-899C74A41E99}" destId="{7B25F6FD-DE05-5248-B56C-81364BBA8D15}" srcOrd="0" destOrd="0" presId="urn:microsoft.com/office/officeart/2005/8/layout/process2"/>
    <dgm:cxn modelId="{5148FECF-AC8B-7449-8E91-FAB3099F070F}" type="presOf" srcId="{BD1407A1-E1A0-AE4D-8A79-384C4C271707}" destId="{203C99C6-65B4-7347-9C99-BA7CD2ED49FC}" srcOrd="1" destOrd="0" presId="urn:microsoft.com/office/officeart/2005/8/layout/process2"/>
    <dgm:cxn modelId="{0001317A-6B49-0644-AF31-F014CB3EFC3F}" type="presOf" srcId="{90F964C6-8901-0145-A94C-85AE2CB6F98B}" destId="{8EF78E41-2E07-A046-B3EA-FBF5B56BC0C5}"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9D3257BB-5969-2048-8DAD-C40162307CF5}" type="presOf" srcId="{BC6F7D68-F068-3C4A-B990-E1E0F86F7291}" destId="{12F1921A-7DAC-424E-97D6-C428E473C620}"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3914E1DB-CDF7-3F45-893D-FEE4E5B2FC4C}" type="presOf" srcId="{CA0E9113-DA15-1841-BA56-F4780ACC9263}" destId="{535219F5-4B03-A043-B732-99BD152E1D51}"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677259F4-C4C1-684A-859C-EBD919B1FBA6}" type="presOf" srcId="{9DD534D7-A44F-C843-9D39-5661534CF158}" destId="{7E930FDA-6390-E545-B089-8B401A66E781}" srcOrd="0" destOrd="0" presId="urn:microsoft.com/office/officeart/2005/8/layout/process2"/>
    <dgm:cxn modelId="{D71F3C7E-E9D0-BF42-9200-184CBEFFC7F4}" type="presParOf" srcId="{225E73DF-55E8-E24F-9A83-E1398155EFB5}" destId="{8EF78E41-2E07-A046-B3EA-FBF5B56BC0C5}" srcOrd="0" destOrd="0" presId="urn:microsoft.com/office/officeart/2005/8/layout/process2"/>
    <dgm:cxn modelId="{323FDAAB-E724-EE43-84A2-CA3AA6BCE5A9}" type="presParOf" srcId="{225E73DF-55E8-E24F-9A83-E1398155EFB5}" destId="{7E930FDA-6390-E545-B089-8B401A66E781}" srcOrd="1" destOrd="0" presId="urn:microsoft.com/office/officeart/2005/8/layout/process2"/>
    <dgm:cxn modelId="{F90444D2-B6B0-2F4D-B823-A74BE8EBDF0F}" type="presParOf" srcId="{7E930FDA-6390-E545-B089-8B401A66E781}" destId="{9A7437C5-135E-904E-91E3-119075BB72A0}" srcOrd="0" destOrd="0" presId="urn:microsoft.com/office/officeart/2005/8/layout/process2"/>
    <dgm:cxn modelId="{A9A02F8E-BA2D-E842-AB8F-CBEF31F62701}" type="presParOf" srcId="{225E73DF-55E8-E24F-9A83-E1398155EFB5}" destId="{7B25F6FD-DE05-5248-B56C-81364BBA8D15}" srcOrd="2" destOrd="0" presId="urn:microsoft.com/office/officeart/2005/8/layout/process2"/>
    <dgm:cxn modelId="{AAAF2E64-4C3C-824D-A87A-2438BA7660BE}" type="presParOf" srcId="{225E73DF-55E8-E24F-9A83-E1398155EFB5}" destId="{984B6339-1A05-6E44-8B9A-3856D2CA1396}" srcOrd="3" destOrd="0" presId="urn:microsoft.com/office/officeart/2005/8/layout/process2"/>
    <dgm:cxn modelId="{4357A749-7683-004F-9EDF-22AA8091A2A6}" type="presParOf" srcId="{984B6339-1A05-6E44-8B9A-3856D2CA1396}" destId="{203C99C6-65B4-7347-9C99-BA7CD2ED49FC}" srcOrd="0" destOrd="0" presId="urn:microsoft.com/office/officeart/2005/8/layout/process2"/>
    <dgm:cxn modelId="{8C8EA3E7-B7D9-404E-B598-C5531EF14AD1}" type="presParOf" srcId="{225E73DF-55E8-E24F-9A83-E1398155EFB5}" destId="{BA291B0B-3C15-2541-B5E8-1B5DDC807B37}" srcOrd="4" destOrd="0" presId="urn:microsoft.com/office/officeart/2005/8/layout/process2"/>
    <dgm:cxn modelId="{F7B8715A-5D44-0241-891B-292801125651}" type="presParOf" srcId="{225E73DF-55E8-E24F-9A83-E1398155EFB5}" destId="{12F1921A-7DAC-424E-97D6-C428E473C620}" srcOrd="5" destOrd="0" presId="urn:microsoft.com/office/officeart/2005/8/layout/process2"/>
    <dgm:cxn modelId="{71775046-E339-924A-80C5-8D74300F1256}" type="presParOf" srcId="{12F1921A-7DAC-424E-97D6-C428E473C620}" destId="{333D0FA9-3638-3E4F-93A4-6E0D140E42D4}" srcOrd="0" destOrd="0" presId="urn:microsoft.com/office/officeart/2005/8/layout/process2"/>
    <dgm:cxn modelId="{7C1B8BCE-DFC8-4549-9274-399294350271}"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9035D904-A139-1E4D-AAE1-C924865C8A15}" type="presOf" srcId="{CA0E9113-DA15-1841-BA56-F4780ACC9263}" destId="{535219F5-4B03-A043-B732-99BD152E1D51}" srcOrd="0" destOrd="0" presId="urn:microsoft.com/office/officeart/2005/8/layout/process2"/>
    <dgm:cxn modelId="{05211E97-C7F5-6443-9FA9-07BB7CD3FA1C}" type="presOf" srcId="{946B5CD0-C161-424C-976E-68F941A6C588}" destId="{225E73DF-55E8-E24F-9A83-E1398155EFB5}" srcOrd="0" destOrd="0" presId="urn:microsoft.com/office/officeart/2005/8/layout/process2"/>
    <dgm:cxn modelId="{7C14F450-87EE-2148-B02E-D572FFBBAB27}" type="presOf" srcId="{B23A8D2C-2B23-DC45-94E6-899C74A41E99}" destId="{7B25F6FD-DE05-5248-B56C-81364BBA8D15}" srcOrd="0" destOrd="0" presId="urn:microsoft.com/office/officeart/2005/8/layout/process2"/>
    <dgm:cxn modelId="{97E330F2-9015-CD45-9C63-F6FEF3185CD4}" type="presOf" srcId="{9DD534D7-A44F-C843-9D39-5661534CF158}" destId="{9A7437C5-135E-904E-91E3-119075BB72A0}" srcOrd="1" destOrd="0" presId="urn:microsoft.com/office/officeart/2005/8/layout/process2"/>
    <dgm:cxn modelId="{7C6FC48F-450A-9848-B039-81EDB198021B}" type="presOf" srcId="{BC6F7D68-F068-3C4A-B990-E1E0F86F7291}" destId="{333D0FA9-3638-3E4F-93A4-6E0D140E42D4}" srcOrd="1" destOrd="0" presId="urn:microsoft.com/office/officeart/2005/8/layout/process2"/>
    <dgm:cxn modelId="{62320F4F-9408-1C42-9C44-DDE9FADD5901}" type="presOf" srcId="{BD1407A1-E1A0-AE4D-8A79-384C4C271707}" destId="{203C99C6-65B4-7347-9C99-BA7CD2ED49FC}" srcOrd="1"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D6CCF654-BB2F-964C-B23B-E1599C1DB8F4}" type="presOf" srcId="{BD1407A1-E1A0-AE4D-8A79-384C4C271707}" destId="{984B6339-1A05-6E44-8B9A-3856D2CA1396}" srcOrd="0" destOrd="0" presId="urn:microsoft.com/office/officeart/2005/8/layout/process2"/>
    <dgm:cxn modelId="{52795197-0DE7-5A43-B996-B48EC8554F3B}" type="presOf" srcId="{90F964C6-8901-0145-A94C-85AE2CB6F98B}" destId="{8EF78E41-2E07-A046-B3EA-FBF5B56BC0C5}"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6BE5F11-6CBA-E341-A698-24E8F1C9228B}" type="presOf" srcId="{BC6F7D68-F068-3C4A-B990-E1E0F86F7291}" destId="{12F1921A-7DAC-424E-97D6-C428E473C620}" srcOrd="0" destOrd="0" presId="urn:microsoft.com/office/officeart/2005/8/layout/process2"/>
    <dgm:cxn modelId="{895DE02E-2349-2346-BDD9-A8D80411AB5E}" type="presOf" srcId="{3870F2EB-5666-D944-BFB8-7BCA93DDE7EA}" destId="{BA291B0B-3C15-2541-B5E8-1B5DDC807B37}" srcOrd="0" destOrd="0" presId="urn:microsoft.com/office/officeart/2005/8/layout/process2"/>
    <dgm:cxn modelId="{C8E62C73-BDB1-9246-9994-71694EA5C697}" srcId="{946B5CD0-C161-424C-976E-68F941A6C588}" destId="{CA0E9113-DA15-1841-BA56-F4780ACC9263}" srcOrd="3" destOrd="0" parTransId="{F1593F56-B3C6-FB4E-9FB8-BCF6188DDF25}" sibTransId="{A3E4DB80-BBC8-C64D-92E0-835FA4398FD9}"/>
    <dgm:cxn modelId="{0DDB9B5A-5469-7E4A-96D2-3927C81ACA83}" type="presOf" srcId="{9DD534D7-A44F-C843-9D39-5661534CF158}" destId="{7E930FDA-6390-E545-B089-8B401A66E781}"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2B75F820-4916-304C-9723-8FC3521CC282}" type="presParOf" srcId="{225E73DF-55E8-E24F-9A83-E1398155EFB5}" destId="{8EF78E41-2E07-A046-B3EA-FBF5B56BC0C5}" srcOrd="0" destOrd="0" presId="urn:microsoft.com/office/officeart/2005/8/layout/process2"/>
    <dgm:cxn modelId="{CA1054F1-E41D-C24D-B5CA-7D0339CAC7CE}" type="presParOf" srcId="{225E73DF-55E8-E24F-9A83-E1398155EFB5}" destId="{7E930FDA-6390-E545-B089-8B401A66E781}" srcOrd="1" destOrd="0" presId="urn:microsoft.com/office/officeart/2005/8/layout/process2"/>
    <dgm:cxn modelId="{500F810B-418F-BF48-BF88-827FE6196EB5}" type="presParOf" srcId="{7E930FDA-6390-E545-B089-8B401A66E781}" destId="{9A7437C5-135E-904E-91E3-119075BB72A0}" srcOrd="0" destOrd="0" presId="urn:microsoft.com/office/officeart/2005/8/layout/process2"/>
    <dgm:cxn modelId="{FEEB31D0-71FC-D442-B32F-BBF9C0E31640}" type="presParOf" srcId="{225E73DF-55E8-E24F-9A83-E1398155EFB5}" destId="{7B25F6FD-DE05-5248-B56C-81364BBA8D15}" srcOrd="2" destOrd="0" presId="urn:microsoft.com/office/officeart/2005/8/layout/process2"/>
    <dgm:cxn modelId="{5DBF13CA-1A41-084E-9E1F-4DCCA88D694C}" type="presParOf" srcId="{225E73DF-55E8-E24F-9A83-E1398155EFB5}" destId="{984B6339-1A05-6E44-8B9A-3856D2CA1396}" srcOrd="3" destOrd="0" presId="urn:microsoft.com/office/officeart/2005/8/layout/process2"/>
    <dgm:cxn modelId="{0BAECD0C-832D-7148-93CC-F298BC0E274C}" type="presParOf" srcId="{984B6339-1A05-6E44-8B9A-3856D2CA1396}" destId="{203C99C6-65B4-7347-9C99-BA7CD2ED49FC}" srcOrd="0" destOrd="0" presId="urn:microsoft.com/office/officeart/2005/8/layout/process2"/>
    <dgm:cxn modelId="{DD683041-D860-6B4E-B9EE-901E12AA8E55}" type="presParOf" srcId="{225E73DF-55E8-E24F-9A83-E1398155EFB5}" destId="{BA291B0B-3C15-2541-B5E8-1B5DDC807B37}" srcOrd="4" destOrd="0" presId="urn:microsoft.com/office/officeart/2005/8/layout/process2"/>
    <dgm:cxn modelId="{8E2CCD8C-F6BD-7D40-8A9E-903DF39CBF37}" type="presParOf" srcId="{225E73DF-55E8-E24F-9A83-E1398155EFB5}" destId="{12F1921A-7DAC-424E-97D6-C428E473C620}" srcOrd="5" destOrd="0" presId="urn:microsoft.com/office/officeart/2005/8/layout/process2"/>
    <dgm:cxn modelId="{5D17FE02-5710-AA4F-94EC-8735CC25AD91}" type="presParOf" srcId="{12F1921A-7DAC-424E-97D6-C428E473C620}" destId="{333D0FA9-3638-3E4F-93A4-6E0D140E42D4}" srcOrd="0" destOrd="0" presId="urn:microsoft.com/office/officeart/2005/8/layout/process2"/>
    <dgm:cxn modelId="{D595E46C-E44A-3441-B7EB-D63BC2314970}"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9CAC61ED-62E3-D148-AECF-79D6189308C8}" srcId="{946B5CD0-C161-424C-976E-68F941A6C588}" destId="{3870F2EB-5666-D944-BFB8-7BCA93DDE7EA}" srcOrd="2" destOrd="0" parTransId="{438832F4-58B6-D547-BFB4-BD42AF5AA3D2}" sibTransId="{BC6F7D68-F068-3C4A-B990-E1E0F86F7291}"/>
    <dgm:cxn modelId="{0158D270-E052-BA46-88C5-6A51411B6266}" type="presOf" srcId="{9DD534D7-A44F-C843-9D39-5661534CF158}" destId="{7E930FDA-6390-E545-B089-8B401A66E781}" srcOrd="0" destOrd="0" presId="urn:microsoft.com/office/officeart/2005/8/layout/process2"/>
    <dgm:cxn modelId="{C8E62C73-BDB1-9246-9994-71694EA5C697}" srcId="{946B5CD0-C161-424C-976E-68F941A6C588}" destId="{CA0E9113-DA15-1841-BA56-F4780ACC9263}" srcOrd="3" destOrd="0" parTransId="{F1593F56-B3C6-FB4E-9FB8-BCF6188DDF25}" sibTransId="{A3E4DB80-BBC8-C64D-92E0-835FA4398FD9}"/>
    <dgm:cxn modelId="{1605BA33-22C8-C340-8EE7-EA6F4FBB8179}" type="presOf" srcId="{9DD534D7-A44F-C843-9D39-5661534CF158}" destId="{9A7437C5-135E-904E-91E3-119075BB72A0}" srcOrd="1" destOrd="0" presId="urn:microsoft.com/office/officeart/2005/8/layout/process2"/>
    <dgm:cxn modelId="{7825BEC4-5A61-4641-98AB-863B17731EB8}" type="presOf" srcId="{946B5CD0-C161-424C-976E-68F941A6C588}" destId="{225E73DF-55E8-E24F-9A83-E1398155EFB5}" srcOrd="0" destOrd="0" presId="urn:microsoft.com/office/officeart/2005/8/layout/process2"/>
    <dgm:cxn modelId="{05A53748-0708-7D4A-866A-9D9E57690665}" type="presOf" srcId="{BD1407A1-E1A0-AE4D-8A79-384C4C271707}" destId="{203C99C6-65B4-7347-9C99-BA7CD2ED49FC}" srcOrd="1" destOrd="0" presId="urn:microsoft.com/office/officeart/2005/8/layout/process2"/>
    <dgm:cxn modelId="{C0687A3E-BBDD-6644-A71E-27AA0E2E31DF}" type="presOf" srcId="{90F964C6-8901-0145-A94C-85AE2CB6F98B}" destId="{8EF78E41-2E07-A046-B3EA-FBF5B56BC0C5}" srcOrd="0" destOrd="0" presId="urn:microsoft.com/office/officeart/2005/8/layout/process2"/>
    <dgm:cxn modelId="{B5C2B3D7-03D3-CB4A-BB4E-6083D666BD10}" type="presOf" srcId="{BD1407A1-E1A0-AE4D-8A79-384C4C271707}" destId="{984B6339-1A05-6E44-8B9A-3856D2CA1396}" srcOrd="0" destOrd="0" presId="urn:microsoft.com/office/officeart/2005/8/layout/process2"/>
    <dgm:cxn modelId="{539FEC0F-1CA2-0143-B86E-EFFB9087CA09}" type="presOf" srcId="{B23A8D2C-2B23-DC45-94E6-899C74A41E99}" destId="{7B25F6FD-DE05-5248-B56C-81364BBA8D15}"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14313000-6917-5049-9D19-C8F087C09D0C}" type="presOf" srcId="{BC6F7D68-F068-3C4A-B990-E1E0F86F7291}" destId="{333D0FA9-3638-3E4F-93A4-6E0D140E42D4}" srcOrd="1"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8043AB6D-7B14-5C41-AD50-2AA358F671AE}" type="presOf" srcId="{3870F2EB-5666-D944-BFB8-7BCA93DDE7EA}" destId="{BA291B0B-3C15-2541-B5E8-1B5DDC807B37}" srcOrd="0" destOrd="0" presId="urn:microsoft.com/office/officeart/2005/8/layout/process2"/>
    <dgm:cxn modelId="{DD0A4926-4161-CE4A-B0D0-1EDB833024CD}" type="presOf" srcId="{CA0E9113-DA15-1841-BA56-F4780ACC9263}" destId="{535219F5-4B03-A043-B732-99BD152E1D51}" srcOrd="0" destOrd="0" presId="urn:microsoft.com/office/officeart/2005/8/layout/process2"/>
    <dgm:cxn modelId="{989790DF-2570-B94F-AFEC-2BD576857792}" type="presOf" srcId="{BC6F7D68-F068-3C4A-B990-E1E0F86F7291}" destId="{12F1921A-7DAC-424E-97D6-C428E473C620}" srcOrd="0" destOrd="0" presId="urn:microsoft.com/office/officeart/2005/8/layout/process2"/>
    <dgm:cxn modelId="{018FFC59-E9CE-124B-9615-8DA4614E1A2E}" type="presParOf" srcId="{225E73DF-55E8-E24F-9A83-E1398155EFB5}" destId="{8EF78E41-2E07-A046-B3EA-FBF5B56BC0C5}" srcOrd="0" destOrd="0" presId="urn:microsoft.com/office/officeart/2005/8/layout/process2"/>
    <dgm:cxn modelId="{41FF8325-2842-5C46-B9E7-CFC236FA4FEA}" type="presParOf" srcId="{225E73DF-55E8-E24F-9A83-E1398155EFB5}" destId="{7E930FDA-6390-E545-B089-8B401A66E781}" srcOrd="1" destOrd="0" presId="urn:microsoft.com/office/officeart/2005/8/layout/process2"/>
    <dgm:cxn modelId="{05DD9796-E38D-864A-A78F-754D532A60DA}" type="presParOf" srcId="{7E930FDA-6390-E545-B089-8B401A66E781}" destId="{9A7437C5-135E-904E-91E3-119075BB72A0}" srcOrd="0" destOrd="0" presId="urn:microsoft.com/office/officeart/2005/8/layout/process2"/>
    <dgm:cxn modelId="{59DA07C7-97CB-7D44-B9C5-7AADCFB92437}" type="presParOf" srcId="{225E73DF-55E8-E24F-9A83-E1398155EFB5}" destId="{7B25F6FD-DE05-5248-B56C-81364BBA8D15}" srcOrd="2" destOrd="0" presId="urn:microsoft.com/office/officeart/2005/8/layout/process2"/>
    <dgm:cxn modelId="{A4FE71FE-8971-DE49-B634-74522D39C366}" type="presParOf" srcId="{225E73DF-55E8-E24F-9A83-E1398155EFB5}" destId="{984B6339-1A05-6E44-8B9A-3856D2CA1396}" srcOrd="3" destOrd="0" presId="urn:microsoft.com/office/officeart/2005/8/layout/process2"/>
    <dgm:cxn modelId="{B811C702-6EC5-B24A-B8BD-DBFED22AF0C2}" type="presParOf" srcId="{984B6339-1A05-6E44-8B9A-3856D2CA1396}" destId="{203C99C6-65B4-7347-9C99-BA7CD2ED49FC}" srcOrd="0" destOrd="0" presId="urn:microsoft.com/office/officeart/2005/8/layout/process2"/>
    <dgm:cxn modelId="{A19008D6-16A2-0849-B2FC-A6A7977BDDC1}" type="presParOf" srcId="{225E73DF-55E8-E24F-9A83-E1398155EFB5}" destId="{BA291B0B-3C15-2541-B5E8-1B5DDC807B37}" srcOrd="4" destOrd="0" presId="urn:microsoft.com/office/officeart/2005/8/layout/process2"/>
    <dgm:cxn modelId="{8D196DDE-ADDC-9747-AA3B-385D353F7386}" type="presParOf" srcId="{225E73DF-55E8-E24F-9A83-E1398155EFB5}" destId="{12F1921A-7DAC-424E-97D6-C428E473C620}" srcOrd="5" destOrd="0" presId="urn:microsoft.com/office/officeart/2005/8/layout/process2"/>
    <dgm:cxn modelId="{7C954B7D-1C7B-EA4B-A02A-59D0DAFDA38B}" type="presParOf" srcId="{12F1921A-7DAC-424E-97D6-C428E473C620}" destId="{333D0FA9-3638-3E4F-93A4-6E0D140E42D4}" srcOrd="0" destOrd="0" presId="urn:microsoft.com/office/officeart/2005/8/layout/process2"/>
    <dgm:cxn modelId="{66E89CB7-E077-5247-8DA4-146491F7A206}"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2C5C6D75-E329-5242-B00C-4858BC98D7E2}" type="presOf" srcId="{BC6F7D68-F068-3C4A-B990-E1E0F86F7291}" destId="{333D0FA9-3638-3E4F-93A4-6E0D140E42D4}" srcOrd="1" destOrd="0" presId="urn:microsoft.com/office/officeart/2005/8/layout/process2"/>
    <dgm:cxn modelId="{9D834DCF-FA44-9D40-8F52-17EE82D3F6C6}" type="presOf" srcId="{9DD534D7-A44F-C843-9D39-5661534CF158}" destId="{7E930FDA-6390-E545-B089-8B401A66E781}" srcOrd="0" destOrd="0" presId="urn:microsoft.com/office/officeart/2005/8/layout/process2"/>
    <dgm:cxn modelId="{89DCE323-1000-5540-A17C-276F8097E37A}" type="presOf" srcId="{BC6F7D68-F068-3C4A-B990-E1E0F86F7291}" destId="{12F1921A-7DAC-424E-97D6-C428E473C620}" srcOrd="0" destOrd="0" presId="urn:microsoft.com/office/officeart/2005/8/layout/process2"/>
    <dgm:cxn modelId="{2BF9A6FA-11E2-8D40-86D7-7045ACD043BB}" type="presOf" srcId="{BD1407A1-E1A0-AE4D-8A79-384C4C271707}" destId="{203C99C6-65B4-7347-9C99-BA7CD2ED49FC}" srcOrd="1" destOrd="0" presId="urn:microsoft.com/office/officeart/2005/8/layout/process2"/>
    <dgm:cxn modelId="{9C556D17-4A4B-AC44-83E4-2E742F0E7D41}" type="presOf" srcId="{BD1407A1-E1A0-AE4D-8A79-384C4C271707}" destId="{984B6339-1A05-6E44-8B9A-3856D2CA1396}" srcOrd="0" destOrd="0" presId="urn:microsoft.com/office/officeart/2005/8/layout/process2"/>
    <dgm:cxn modelId="{242AAEE4-E454-8846-B9FA-D9D429494386}" type="presOf" srcId="{946B5CD0-C161-424C-976E-68F941A6C588}" destId="{225E73DF-55E8-E24F-9A83-E1398155EFB5}" srcOrd="0" destOrd="0" presId="urn:microsoft.com/office/officeart/2005/8/layout/process2"/>
    <dgm:cxn modelId="{9D38FFBA-D6E3-6F4B-B6E0-AEC7D6B65D20}" type="presOf" srcId="{3870F2EB-5666-D944-BFB8-7BCA93DDE7EA}" destId="{BA291B0B-3C15-2541-B5E8-1B5DDC807B37}" srcOrd="0" destOrd="0" presId="urn:microsoft.com/office/officeart/2005/8/layout/process2"/>
    <dgm:cxn modelId="{E7B88774-EED0-D148-8025-E6511ECF2993}" type="presOf" srcId="{90F964C6-8901-0145-A94C-85AE2CB6F98B}" destId="{8EF78E41-2E07-A046-B3EA-FBF5B56BC0C5}"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02079518-DE5D-8342-B56D-66369AA9CC5A}" type="presOf" srcId="{B23A8D2C-2B23-DC45-94E6-899C74A41E99}" destId="{7B25F6FD-DE05-5248-B56C-81364BBA8D15}"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124C41E3-400D-CF4C-9D65-25E005CEB80A}" type="presOf" srcId="{CA0E9113-DA15-1841-BA56-F4780ACC9263}" destId="{535219F5-4B03-A043-B732-99BD152E1D51}" srcOrd="0" destOrd="0" presId="urn:microsoft.com/office/officeart/2005/8/layout/process2"/>
    <dgm:cxn modelId="{E3868B8A-515C-5D4B-9113-F26613A44DB2}" type="presOf" srcId="{9DD534D7-A44F-C843-9D39-5661534CF158}" destId="{9A7437C5-135E-904E-91E3-119075BB72A0}" srcOrd="1" destOrd="0" presId="urn:microsoft.com/office/officeart/2005/8/layout/process2"/>
    <dgm:cxn modelId="{D0BFE7FB-447F-0D4E-AC0F-0456BDD57CE5}" type="presParOf" srcId="{225E73DF-55E8-E24F-9A83-E1398155EFB5}" destId="{8EF78E41-2E07-A046-B3EA-FBF5B56BC0C5}" srcOrd="0" destOrd="0" presId="urn:microsoft.com/office/officeart/2005/8/layout/process2"/>
    <dgm:cxn modelId="{C65AF94C-3B7C-EB49-BD17-95F2291F5FEC}" type="presParOf" srcId="{225E73DF-55E8-E24F-9A83-E1398155EFB5}" destId="{7E930FDA-6390-E545-B089-8B401A66E781}" srcOrd="1" destOrd="0" presId="urn:microsoft.com/office/officeart/2005/8/layout/process2"/>
    <dgm:cxn modelId="{09F6967E-0E00-F14B-BD9A-71735ECD1D25}" type="presParOf" srcId="{7E930FDA-6390-E545-B089-8B401A66E781}" destId="{9A7437C5-135E-904E-91E3-119075BB72A0}" srcOrd="0" destOrd="0" presId="urn:microsoft.com/office/officeart/2005/8/layout/process2"/>
    <dgm:cxn modelId="{4C267831-514C-C442-9EE1-2FA725DC37A3}" type="presParOf" srcId="{225E73DF-55E8-E24F-9A83-E1398155EFB5}" destId="{7B25F6FD-DE05-5248-B56C-81364BBA8D15}" srcOrd="2" destOrd="0" presId="urn:microsoft.com/office/officeart/2005/8/layout/process2"/>
    <dgm:cxn modelId="{270196EB-9FA1-7E47-826A-B1987991198F}" type="presParOf" srcId="{225E73DF-55E8-E24F-9A83-E1398155EFB5}" destId="{984B6339-1A05-6E44-8B9A-3856D2CA1396}" srcOrd="3" destOrd="0" presId="urn:microsoft.com/office/officeart/2005/8/layout/process2"/>
    <dgm:cxn modelId="{8D56B673-2876-4E48-AED0-4FB2BF2C9F79}" type="presParOf" srcId="{984B6339-1A05-6E44-8B9A-3856D2CA1396}" destId="{203C99C6-65B4-7347-9C99-BA7CD2ED49FC}" srcOrd="0" destOrd="0" presId="urn:microsoft.com/office/officeart/2005/8/layout/process2"/>
    <dgm:cxn modelId="{538275BA-EBAE-304A-A061-D28A777E1AF4}" type="presParOf" srcId="{225E73DF-55E8-E24F-9A83-E1398155EFB5}" destId="{BA291B0B-3C15-2541-B5E8-1B5DDC807B37}" srcOrd="4" destOrd="0" presId="urn:microsoft.com/office/officeart/2005/8/layout/process2"/>
    <dgm:cxn modelId="{6F8ECCBF-397D-EA48-AB88-939FEE1242D1}" type="presParOf" srcId="{225E73DF-55E8-E24F-9A83-E1398155EFB5}" destId="{12F1921A-7DAC-424E-97D6-C428E473C620}" srcOrd="5" destOrd="0" presId="urn:microsoft.com/office/officeart/2005/8/layout/process2"/>
    <dgm:cxn modelId="{3AF411FC-19C3-0249-999D-EF6D7C3E59D9}" type="presParOf" srcId="{12F1921A-7DAC-424E-97D6-C428E473C620}" destId="{333D0FA9-3638-3E4F-93A4-6E0D140E42D4}" srcOrd="0" destOrd="0" presId="urn:microsoft.com/office/officeart/2005/8/layout/process2"/>
    <dgm:cxn modelId="{C5AB2DB3-4F63-0B48-891F-567AEBB395E2}"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303BF1D1-2F97-2E48-B4B9-F6C184EB89C9}" type="presOf" srcId="{B23A8D2C-2B23-DC45-94E6-899C74A41E99}" destId="{7B25F6FD-DE05-5248-B56C-81364BBA8D15}" srcOrd="0" destOrd="0" presId="urn:microsoft.com/office/officeart/2005/8/layout/process2"/>
    <dgm:cxn modelId="{E5820888-3242-A842-8800-44AFFCD6D4AB}" type="presOf" srcId="{9DD534D7-A44F-C843-9D39-5661534CF158}" destId="{7E930FDA-6390-E545-B089-8B401A66E781}" srcOrd="0" destOrd="0" presId="urn:microsoft.com/office/officeart/2005/8/layout/process2"/>
    <dgm:cxn modelId="{6B8CA2CA-088A-DC4A-9844-41BCCE5CEDF6}" type="presOf" srcId="{CA0E9113-DA15-1841-BA56-F4780ACC9263}" destId="{535219F5-4B03-A043-B732-99BD152E1D51}" srcOrd="0" destOrd="0" presId="urn:microsoft.com/office/officeart/2005/8/layout/process2"/>
    <dgm:cxn modelId="{FAB7DE5F-4B75-CA4A-98B4-DF902EAF2C5C}" type="presOf" srcId="{BD1407A1-E1A0-AE4D-8A79-384C4C271707}" destId="{203C99C6-65B4-7347-9C99-BA7CD2ED49FC}" srcOrd="1" destOrd="0" presId="urn:microsoft.com/office/officeart/2005/8/layout/process2"/>
    <dgm:cxn modelId="{2FDCCC8A-AB91-434C-8A7D-A7CB7D5F0FAB}" type="presOf" srcId="{3870F2EB-5666-D944-BFB8-7BCA93DDE7EA}" destId="{BA291B0B-3C15-2541-B5E8-1B5DDC807B37}" srcOrd="0" destOrd="0" presId="urn:microsoft.com/office/officeart/2005/8/layout/process2"/>
    <dgm:cxn modelId="{28AD4C3D-8F52-BE4D-A25B-42BB57D310D4}" type="presOf" srcId="{BC6F7D68-F068-3C4A-B990-E1E0F86F7291}" destId="{12F1921A-7DAC-424E-97D6-C428E473C620}" srcOrd="0" destOrd="0" presId="urn:microsoft.com/office/officeart/2005/8/layout/process2"/>
    <dgm:cxn modelId="{24116D22-7C34-E048-A2EC-ABAE35645977}" type="presOf" srcId="{BC6F7D68-F068-3C4A-B990-E1E0F86F7291}" destId="{333D0FA9-3638-3E4F-93A4-6E0D140E42D4}" srcOrd="1" destOrd="0" presId="urn:microsoft.com/office/officeart/2005/8/layout/process2"/>
    <dgm:cxn modelId="{3D34C8BF-20E6-3C40-A5A6-6CF6AC947B05}" type="presOf" srcId="{90F964C6-8901-0145-A94C-85AE2CB6F98B}" destId="{8EF78E41-2E07-A046-B3EA-FBF5B56BC0C5}"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F231B3EC-AC67-324D-B317-D35218B716A7}" type="presOf" srcId="{9DD534D7-A44F-C843-9D39-5661534CF158}" destId="{9A7437C5-135E-904E-91E3-119075BB72A0}" srcOrd="1" destOrd="0" presId="urn:microsoft.com/office/officeart/2005/8/layout/process2"/>
    <dgm:cxn modelId="{56CCE53C-F111-3D4B-9D28-F9821645930E}" type="presOf" srcId="{BD1407A1-E1A0-AE4D-8A79-384C4C271707}" destId="{984B6339-1A05-6E44-8B9A-3856D2CA1396}"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0A3A6A8A-4526-A248-87A1-945BF38D95B0}" type="presOf" srcId="{946B5CD0-C161-424C-976E-68F941A6C588}" destId="{225E73DF-55E8-E24F-9A83-E1398155EFB5}" srcOrd="0" destOrd="0" presId="urn:microsoft.com/office/officeart/2005/8/layout/process2"/>
    <dgm:cxn modelId="{C8E62C73-BDB1-9246-9994-71694EA5C697}" srcId="{946B5CD0-C161-424C-976E-68F941A6C588}" destId="{CA0E9113-DA15-1841-BA56-F4780ACC9263}" srcOrd="3" destOrd="0" parTransId="{F1593F56-B3C6-FB4E-9FB8-BCF6188DDF25}" sibTransId="{A3E4DB80-BBC8-C64D-92E0-835FA4398FD9}"/>
    <dgm:cxn modelId="{9CAC61ED-62E3-D148-AECF-79D6189308C8}" srcId="{946B5CD0-C161-424C-976E-68F941A6C588}" destId="{3870F2EB-5666-D944-BFB8-7BCA93DDE7EA}" srcOrd="2" destOrd="0" parTransId="{438832F4-58B6-D547-BFB4-BD42AF5AA3D2}" sibTransId="{BC6F7D68-F068-3C4A-B990-E1E0F86F7291}"/>
    <dgm:cxn modelId="{EB75076B-8A5D-4447-8A37-BB788145B169}" type="presParOf" srcId="{225E73DF-55E8-E24F-9A83-E1398155EFB5}" destId="{8EF78E41-2E07-A046-B3EA-FBF5B56BC0C5}" srcOrd="0" destOrd="0" presId="urn:microsoft.com/office/officeart/2005/8/layout/process2"/>
    <dgm:cxn modelId="{0F3E4960-979D-2D41-9A01-2CF904760E72}" type="presParOf" srcId="{225E73DF-55E8-E24F-9A83-E1398155EFB5}" destId="{7E930FDA-6390-E545-B089-8B401A66E781}" srcOrd="1" destOrd="0" presId="urn:microsoft.com/office/officeart/2005/8/layout/process2"/>
    <dgm:cxn modelId="{93210444-E455-F34A-AB8D-5187E87AA2F0}" type="presParOf" srcId="{7E930FDA-6390-E545-B089-8B401A66E781}" destId="{9A7437C5-135E-904E-91E3-119075BB72A0}" srcOrd="0" destOrd="0" presId="urn:microsoft.com/office/officeart/2005/8/layout/process2"/>
    <dgm:cxn modelId="{8D22C8D1-165D-0E48-9A26-78C27980D20C}" type="presParOf" srcId="{225E73DF-55E8-E24F-9A83-E1398155EFB5}" destId="{7B25F6FD-DE05-5248-B56C-81364BBA8D15}" srcOrd="2" destOrd="0" presId="urn:microsoft.com/office/officeart/2005/8/layout/process2"/>
    <dgm:cxn modelId="{F92B3FAD-28DC-2844-B4D9-9FB637CF66F7}" type="presParOf" srcId="{225E73DF-55E8-E24F-9A83-E1398155EFB5}" destId="{984B6339-1A05-6E44-8B9A-3856D2CA1396}" srcOrd="3" destOrd="0" presId="urn:microsoft.com/office/officeart/2005/8/layout/process2"/>
    <dgm:cxn modelId="{4BCE3223-264B-194B-BAC8-3092D440A42B}" type="presParOf" srcId="{984B6339-1A05-6E44-8B9A-3856D2CA1396}" destId="{203C99C6-65B4-7347-9C99-BA7CD2ED49FC}" srcOrd="0" destOrd="0" presId="urn:microsoft.com/office/officeart/2005/8/layout/process2"/>
    <dgm:cxn modelId="{D56A153C-A954-934C-B99D-1BC0ADCF0FF1}" type="presParOf" srcId="{225E73DF-55E8-E24F-9A83-E1398155EFB5}" destId="{BA291B0B-3C15-2541-B5E8-1B5DDC807B37}" srcOrd="4" destOrd="0" presId="urn:microsoft.com/office/officeart/2005/8/layout/process2"/>
    <dgm:cxn modelId="{4EC5F481-81BA-2241-873E-50737C8183F1}" type="presParOf" srcId="{225E73DF-55E8-E24F-9A83-E1398155EFB5}" destId="{12F1921A-7DAC-424E-97D6-C428E473C620}" srcOrd="5" destOrd="0" presId="urn:microsoft.com/office/officeart/2005/8/layout/process2"/>
    <dgm:cxn modelId="{7F0FEC1F-F828-B34E-801E-B3588E8C3DBC}" type="presParOf" srcId="{12F1921A-7DAC-424E-97D6-C428E473C620}" destId="{333D0FA9-3638-3E4F-93A4-6E0D140E42D4}" srcOrd="0" destOrd="0" presId="urn:microsoft.com/office/officeart/2005/8/layout/process2"/>
    <dgm:cxn modelId="{5371B8A4-93BA-2542-9B5C-B74EA5C37F6F}"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rgbClr val="7F7F7F"/>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D65B69E1-69DB-9D4E-BDE9-5B0E3D17F109}" type="presOf" srcId="{BC6F7D68-F068-3C4A-B990-E1E0F86F7291}" destId="{333D0FA9-3638-3E4F-93A4-6E0D140E42D4}" srcOrd="1" destOrd="0" presId="urn:microsoft.com/office/officeart/2005/8/layout/process2"/>
    <dgm:cxn modelId="{EF3F63B7-DA1D-1342-AD1D-F41EABECA75F}" type="presOf" srcId="{946B5CD0-C161-424C-976E-68F941A6C588}" destId="{225E73DF-55E8-E24F-9A83-E1398155EFB5}" srcOrd="0" destOrd="0" presId="urn:microsoft.com/office/officeart/2005/8/layout/process2"/>
    <dgm:cxn modelId="{09989AA8-A316-6F4A-B340-02C391689C19}" type="presOf" srcId="{BC6F7D68-F068-3C4A-B990-E1E0F86F7291}" destId="{12F1921A-7DAC-424E-97D6-C428E473C620}" srcOrd="0" destOrd="0" presId="urn:microsoft.com/office/officeart/2005/8/layout/process2"/>
    <dgm:cxn modelId="{95A1D279-6BF3-E54E-B1D4-FE72677399CC}" type="presOf" srcId="{3870F2EB-5666-D944-BFB8-7BCA93DDE7EA}" destId="{BA291B0B-3C15-2541-B5E8-1B5DDC807B37}" srcOrd="0" destOrd="0" presId="urn:microsoft.com/office/officeart/2005/8/layout/process2"/>
    <dgm:cxn modelId="{6CA48942-7457-E843-ABDC-441FD969495F}" type="presOf" srcId="{9DD534D7-A44F-C843-9D39-5661534CF158}" destId="{7E930FDA-6390-E545-B089-8B401A66E781}" srcOrd="0" destOrd="0" presId="urn:microsoft.com/office/officeart/2005/8/layout/process2"/>
    <dgm:cxn modelId="{5D40ED4E-312F-A84E-B67F-A5E061FF1520}" type="presOf" srcId="{CA0E9113-DA15-1841-BA56-F4780ACC9263}" destId="{535219F5-4B03-A043-B732-99BD152E1D51}"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5E5D635E-67E0-BF43-878D-43086428A74F}" type="presOf" srcId="{BD1407A1-E1A0-AE4D-8A79-384C4C271707}" destId="{203C99C6-65B4-7347-9C99-BA7CD2ED49FC}" srcOrd="1"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070724DD-DCBD-6C4F-8D2B-8CA8D7513541}" type="presOf" srcId="{9DD534D7-A44F-C843-9D39-5661534CF158}" destId="{9A7437C5-135E-904E-91E3-119075BB72A0}" srcOrd="1" destOrd="0" presId="urn:microsoft.com/office/officeart/2005/8/layout/process2"/>
    <dgm:cxn modelId="{6093F6EA-8793-7541-A943-118FDB4EF46D}" type="presOf" srcId="{BD1407A1-E1A0-AE4D-8A79-384C4C271707}" destId="{984B6339-1A05-6E44-8B9A-3856D2CA1396}" srcOrd="0" destOrd="0" presId="urn:microsoft.com/office/officeart/2005/8/layout/process2"/>
    <dgm:cxn modelId="{C8E62C73-BDB1-9246-9994-71694EA5C697}" srcId="{946B5CD0-C161-424C-976E-68F941A6C588}" destId="{CA0E9113-DA15-1841-BA56-F4780ACC9263}" srcOrd="3" destOrd="0" parTransId="{F1593F56-B3C6-FB4E-9FB8-BCF6188DDF25}" sibTransId="{A3E4DB80-BBC8-C64D-92E0-835FA4398FD9}"/>
    <dgm:cxn modelId="{F63D6F5C-2A4D-2F4B-883E-1F179035B23B}" type="presOf" srcId="{B23A8D2C-2B23-DC45-94E6-899C74A41E99}" destId="{7B25F6FD-DE05-5248-B56C-81364BBA8D15}" srcOrd="0" destOrd="0" presId="urn:microsoft.com/office/officeart/2005/8/layout/process2"/>
    <dgm:cxn modelId="{1D8BADEA-703B-4749-AE12-1294FEFAEEE3}" type="presOf" srcId="{90F964C6-8901-0145-A94C-85AE2CB6F98B}" destId="{8EF78E41-2E07-A046-B3EA-FBF5B56BC0C5}"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832212C0-2C0A-5E4F-ADE4-5B06FB58D5F1}" type="presParOf" srcId="{225E73DF-55E8-E24F-9A83-E1398155EFB5}" destId="{8EF78E41-2E07-A046-B3EA-FBF5B56BC0C5}" srcOrd="0" destOrd="0" presId="urn:microsoft.com/office/officeart/2005/8/layout/process2"/>
    <dgm:cxn modelId="{5A33B1D1-3DB5-4D47-A156-2F66110DAC0B}" type="presParOf" srcId="{225E73DF-55E8-E24F-9A83-E1398155EFB5}" destId="{7E930FDA-6390-E545-B089-8B401A66E781}" srcOrd="1" destOrd="0" presId="urn:microsoft.com/office/officeart/2005/8/layout/process2"/>
    <dgm:cxn modelId="{604FE64C-EC9C-DC48-998D-2D6ECB244993}" type="presParOf" srcId="{7E930FDA-6390-E545-B089-8B401A66E781}" destId="{9A7437C5-135E-904E-91E3-119075BB72A0}" srcOrd="0" destOrd="0" presId="urn:microsoft.com/office/officeart/2005/8/layout/process2"/>
    <dgm:cxn modelId="{C50AC417-62EE-9448-97B0-6324CD1CB4A1}" type="presParOf" srcId="{225E73DF-55E8-E24F-9A83-E1398155EFB5}" destId="{7B25F6FD-DE05-5248-B56C-81364BBA8D15}" srcOrd="2" destOrd="0" presId="urn:microsoft.com/office/officeart/2005/8/layout/process2"/>
    <dgm:cxn modelId="{26621DB4-4844-0846-8655-EBE145D0B3AB}" type="presParOf" srcId="{225E73DF-55E8-E24F-9A83-E1398155EFB5}" destId="{984B6339-1A05-6E44-8B9A-3856D2CA1396}" srcOrd="3" destOrd="0" presId="urn:microsoft.com/office/officeart/2005/8/layout/process2"/>
    <dgm:cxn modelId="{EFB9424F-8B8E-2143-AAC6-65AF1F1AE93C}" type="presParOf" srcId="{984B6339-1A05-6E44-8B9A-3856D2CA1396}" destId="{203C99C6-65B4-7347-9C99-BA7CD2ED49FC}" srcOrd="0" destOrd="0" presId="urn:microsoft.com/office/officeart/2005/8/layout/process2"/>
    <dgm:cxn modelId="{05000F43-7F5B-B149-ACA8-9FA41CBB49A9}" type="presParOf" srcId="{225E73DF-55E8-E24F-9A83-E1398155EFB5}" destId="{BA291B0B-3C15-2541-B5E8-1B5DDC807B37}" srcOrd="4" destOrd="0" presId="urn:microsoft.com/office/officeart/2005/8/layout/process2"/>
    <dgm:cxn modelId="{CA990FBF-6FE9-9847-998B-1BFC3467AE9A}" type="presParOf" srcId="{225E73DF-55E8-E24F-9A83-E1398155EFB5}" destId="{12F1921A-7DAC-424E-97D6-C428E473C620}" srcOrd="5" destOrd="0" presId="urn:microsoft.com/office/officeart/2005/8/layout/process2"/>
    <dgm:cxn modelId="{F39BDCDC-BA99-664A-95A0-478835FE840B}" type="presParOf" srcId="{12F1921A-7DAC-424E-97D6-C428E473C620}" destId="{333D0FA9-3638-3E4F-93A4-6E0D140E42D4}" srcOrd="0" destOrd="0" presId="urn:microsoft.com/office/officeart/2005/8/layout/process2"/>
    <dgm:cxn modelId="{565AF71F-553F-664F-BD0C-F30EB4B527E2}" type="presParOf" srcId="{225E73DF-55E8-E24F-9A83-E1398155EFB5}" destId="{535219F5-4B03-A043-B732-99BD152E1D51}" srcOrd="6"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083C2EAE-3D25-6E46-93FE-52D9A9F44AA5}" type="presOf" srcId="{90F964C6-8901-0145-A94C-85AE2CB6F98B}" destId="{8EF78E41-2E07-A046-B3EA-FBF5B56BC0C5}" srcOrd="0" destOrd="0" presId="urn:microsoft.com/office/officeart/2005/8/layout/process2"/>
    <dgm:cxn modelId="{5DB7B2EF-210D-5F4F-B965-9CD499D55AE0}" type="presOf" srcId="{946B5CD0-C161-424C-976E-68F941A6C588}" destId="{225E73DF-55E8-E24F-9A83-E1398155EFB5}" srcOrd="0" destOrd="0" presId="urn:microsoft.com/office/officeart/2005/8/layout/process2"/>
    <dgm:cxn modelId="{E9B11E3C-55D9-0541-ACC3-6039B791EFC8}" type="presOf" srcId="{BC6F7D68-F068-3C4A-B990-E1E0F86F7291}" destId="{333D0FA9-3638-3E4F-93A4-6E0D140E42D4}" srcOrd="1" destOrd="0" presId="urn:microsoft.com/office/officeart/2005/8/layout/process2"/>
    <dgm:cxn modelId="{5773A58D-C8CD-2D45-9B25-0B21951F4263}" type="presOf" srcId="{BD1407A1-E1A0-AE4D-8A79-384C4C271707}" destId="{203C99C6-65B4-7347-9C99-BA7CD2ED49FC}" srcOrd="1" destOrd="0" presId="urn:microsoft.com/office/officeart/2005/8/layout/process2"/>
    <dgm:cxn modelId="{CB0AF1E4-5F76-764A-8FA8-4F7C4680F21A}" type="presOf" srcId="{B23A8D2C-2B23-DC45-94E6-899C74A41E99}" destId="{7B25F6FD-DE05-5248-B56C-81364BBA8D15}" srcOrd="0" destOrd="0" presId="urn:microsoft.com/office/officeart/2005/8/layout/process2"/>
    <dgm:cxn modelId="{D516C5B9-179D-8143-A6F0-323EC49D1BEC}" type="presOf" srcId="{BD1407A1-E1A0-AE4D-8A79-384C4C271707}" destId="{984B6339-1A05-6E44-8B9A-3856D2CA1396}"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A8B3D408-9F7A-1C4E-8FC5-18D960CCAB6A}" type="presOf" srcId="{BC6F7D68-F068-3C4A-B990-E1E0F86F7291}" destId="{12F1921A-7DAC-424E-97D6-C428E473C620}" srcOrd="0" destOrd="0" presId="urn:microsoft.com/office/officeart/2005/8/layout/process2"/>
    <dgm:cxn modelId="{6E7428E4-99D6-754A-9EC5-98EEA80DD2DA}" type="presOf" srcId="{9DD534D7-A44F-C843-9D39-5661534CF158}" destId="{9A7437C5-135E-904E-91E3-119075BB72A0}" srcOrd="1" destOrd="0" presId="urn:microsoft.com/office/officeart/2005/8/layout/process2"/>
    <dgm:cxn modelId="{4A677CF6-7016-D54A-B3F9-AB1FC6B9D17B}" type="presOf" srcId="{9DD534D7-A44F-C843-9D39-5661534CF158}" destId="{7E930FDA-6390-E545-B089-8B401A66E781}"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408FCB52-D9F0-AB4C-9559-7BD60F98FBBA}" type="presOf" srcId="{CA0E9113-DA15-1841-BA56-F4780ACC9263}" destId="{535219F5-4B03-A043-B732-99BD152E1D51}" srcOrd="0" destOrd="0" presId="urn:microsoft.com/office/officeart/2005/8/layout/process2"/>
    <dgm:cxn modelId="{B1A54CD9-3072-B043-A5EC-CDF324ED1C70}" type="presOf" srcId="{3870F2EB-5666-D944-BFB8-7BCA93DDE7EA}" destId="{BA291B0B-3C15-2541-B5E8-1B5DDC807B37}"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5A8BD845-00E1-3447-9B96-01BA9427E521}" type="presParOf" srcId="{225E73DF-55E8-E24F-9A83-E1398155EFB5}" destId="{8EF78E41-2E07-A046-B3EA-FBF5B56BC0C5}" srcOrd="0" destOrd="0" presId="urn:microsoft.com/office/officeart/2005/8/layout/process2"/>
    <dgm:cxn modelId="{22B3FB97-7506-8243-8293-031D6932DD00}" type="presParOf" srcId="{225E73DF-55E8-E24F-9A83-E1398155EFB5}" destId="{7E930FDA-6390-E545-B089-8B401A66E781}" srcOrd="1" destOrd="0" presId="urn:microsoft.com/office/officeart/2005/8/layout/process2"/>
    <dgm:cxn modelId="{A1540236-C06A-3746-83BB-FB1D3DA6C921}" type="presParOf" srcId="{7E930FDA-6390-E545-B089-8B401A66E781}" destId="{9A7437C5-135E-904E-91E3-119075BB72A0}" srcOrd="0" destOrd="0" presId="urn:microsoft.com/office/officeart/2005/8/layout/process2"/>
    <dgm:cxn modelId="{E56C23B9-1AB3-394A-82FC-A2E411A20BC7}" type="presParOf" srcId="{225E73DF-55E8-E24F-9A83-E1398155EFB5}" destId="{7B25F6FD-DE05-5248-B56C-81364BBA8D15}" srcOrd="2" destOrd="0" presId="urn:microsoft.com/office/officeart/2005/8/layout/process2"/>
    <dgm:cxn modelId="{2D2DD2D1-D401-A245-8926-DC30B5CD649C}" type="presParOf" srcId="{225E73DF-55E8-E24F-9A83-E1398155EFB5}" destId="{984B6339-1A05-6E44-8B9A-3856D2CA1396}" srcOrd="3" destOrd="0" presId="urn:microsoft.com/office/officeart/2005/8/layout/process2"/>
    <dgm:cxn modelId="{61EB66B6-B3F3-404E-B2E8-4F715C6FFEB7}" type="presParOf" srcId="{984B6339-1A05-6E44-8B9A-3856D2CA1396}" destId="{203C99C6-65B4-7347-9C99-BA7CD2ED49FC}" srcOrd="0" destOrd="0" presId="urn:microsoft.com/office/officeart/2005/8/layout/process2"/>
    <dgm:cxn modelId="{AADDE0AB-D2BD-1A43-9306-11342E51B902}" type="presParOf" srcId="{225E73DF-55E8-E24F-9A83-E1398155EFB5}" destId="{BA291B0B-3C15-2541-B5E8-1B5DDC807B37}" srcOrd="4" destOrd="0" presId="urn:microsoft.com/office/officeart/2005/8/layout/process2"/>
    <dgm:cxn modelId="{FF0CFFD8-7515-B24F-A531-8227A46C9568}" type="presParOf" srcId="{225E73DF-55E8-E24F-9A83-E1398155EFB5}" destId="{12F1921A-7DAC-424E-97D6-C428E473C620}" srcOrd="5" destOrd="0" presId="urn:microsoft.com/office/officeart/2005/8/layout/process2"/>
    <dgm:cxn modelId="{A07433B5-3964-EB45-BF5C-BFB620854177}" type="presParOf" srcId="{12F1921A-7DAC-424E-97D6-C428E473C620}" destId="{333D0FA9-3638-3E4F-93A4-6E0D140E42D4}" srcOrd="0" destOrd="0" presId="urn:microsoft.com/office/officeart/2005/8/layout/process2"/>
    <dgm:cxn modelId="{808FFF42-C92E-2343-AF1C-216C0E5C9BAF}"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700F70A4-7EBF-0E40-B2C1-351E4CE39B5F}" type="presOf" srcId="{946B5CD0-C161-424C-976E-68F941A6C588}" destId="{225E73DF-55E8-E24F-9A83-E1398155EFB5}" srcOrd="0" destOrd="0" presId="urn:microsoft.com/office/officeart/2005/8/layout/process2"/>
    <dgm:cxn modelId="{29D153B9-2C8F-5446-BC5E-F1C5395CDD66}" type="presOf" srcId="{CA0E9113-DA15-1841-BA56-F4780ACC9263}" destId="{535219F5-4B03-A043-B732-99BD152E1D51}" srcOrd="0" destOrd="0" presId="urn:microsoft.com/office/officeart/2005/8/layout/process2"/>
    <dgm:cxn modelId="{A04D308A-A2BE-7C48-9623-141DFA209F6D}" type="presOf" srcId="{BC6F7D68-F068-3C4A-B990-E1E0F86F7291}" destId="{333D0FA9-3638-3E4F-93A4-6E0D140E42D4}" srcOrd="1" destOrd="0" presId="urn:microsoft.com/office/officeart/2005/8/layout/process2"/>
    <dgm:cxn modelId="{2AC22E92-3462-8E4C-AB8C-AFA83A5A38CD}" type="presOf" srcId="{BC6F7D68-F068-3C4A-B990-E1E0F86F7291}" destId="{12F1921A-7DAC-424E-97D6-C428E473C620}" srcOrd="0" destOrd="0" presId="urn:microsoft.com/office/officeart/2005/8/layout/process2"/>
    <dgm:cxn modelId="{1D47B5F8-8304-0E40-B188-94B9CAE8A0A3}" type="presOf" srcId="{9DD534D7-A44F-C843-9D39-5661534CF158}" destId="{7E930FDA-6390-E545-B089-8B401A66E781}" srcOrd="0" destOrd="0" presId="urn:microsoft.com/office/officeart/2005/8/layout/process2"/>
    <dgm:cxn modelId="{22FD33A1-F6E1-5B4E-958D-D7A62C9C7D63}" type="presOf" srcId="{9DD534D7-A44F-C843-9D39-5661534CF158}" destId="{9A7437C5-135E-904E-91E3-119075BB72A0}" srcOrd="1" destOrd="0" presId="urn:microsoft.com/office/officeart/2005/8/layout/process2"/>
    <dgm:cxn modelId="{963E3E9C-A400-5544-8FC2-34DB2B4EC483}" type="presOf" srcId="{3870F2EB-5666-D944-BFB8-7BCA93DDE7EA}" destId="{BA291B0B-3C15-2541-B5E8-1B5DDC807B37}" srcOrd="0" destOrd="0" presId="urn:microsoft.com/office/officeart/2005/8/layout/process2"/>
    <dgm:cxn modelId="{95F50522-893A-5F49-B60E-82FB08909DF7}" type="presOf" srcId="{BD1407A1-E1A0-AE4D-8A79-384C4C271707}" destId="{203C99C6-65B4-7347-9C99-BA7CD2ED49FC}" srcOrd="1"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0E36EA31-CDF8-E348-8714-129A6212746D}" type="presOf" srcId="{BD1407A1-E1A0-AE4D-8A79-384C4C271707}" destId="{984B6339-1A05-6E44-8B9A-3856D2CA1396}" srcOrd="0" destOrd="0" presId="urn:microsoft.com/office/officeart/2005/8/layout/process2"/>
    <dgm:cxn modelId="{A0DA70E8-D9F6-264D-B21B-B7DC7D080094}" type="presOf" srcId="{B23A8D2C-2B23-DC45-94E6-899C74A41E99}" destId="{7B25F6FD-DE05-5248-B56C-81364BBA8D15}"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DA0B915F-0EE1-7A40-BB9A-C1029554ADC1}" type="presOf" srcId="{90F964C6-8901-0145-A94C-85AE2CB6F98B}" destId="{8EF78E41-2E07-A046-B3EA-FBF5B56BC0C5}"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1E899F6F-0A24-8A46-95AA-7413AEC37EFF}" type="presParOf" srcId="{225E73DF-55E8-E24F-9A83-E1398155EFB5}" destId="{8EF78E41-2E07-A046-B3EA-FBF5B56BC0C5}" srcOrd="0" destOrd="0" presId="urn:microsoft.com/office/officeart/2005/8/layout/process2"/>
    <dgm:cxn modelId="{E60631F7-EC94-FD44-909A-F6F56E5967D5}" type="presParOf" srcId="{225E73DF-55E8-E24F-9A83-E1398155EFB5}" destId="{7E930FDA-6390-E545-B089-8B401A66E781}" srcOrd="1" destOrd="0" presId="urn:microsoft.com/office/officeart/2005/8/layout/process2"/>
    <dgm:cxn modelId="{AB01D16A-590A-A747-BDD0-C711894500AC}" type="presParOf" srcId="{7E930FDA-6390-E545-B089-8B401A66E781}" destId="{9A7437C5-135E-904E-91E3-119075BB72A0}" srcOrd="0" destOrd="0" presId="urn:microsoft.com/office/officeart/2005/8/layout/process2"/>
    <dgm:cxn modelId="{0CF686FD-F594-D64A-9FFD-C4976E808AEB}" type="presParOf" srcId="{225E73DF-55E8-E24F-9A83-E1398155EFB5}" destId="{7B25F6FD-DE05-5248-B56C-81364BBA8D15}" srcOrd="2" destOrd="0" presId="urn:microsoft.com/office/officeart/2005/8/layout/process2"/>
    <dgm:cxn modelId="{08C6293D-0A56-6941-9254-9C9A1100D051}" type="presParOf" srcId="{225E73DF-55E8-E24F-9A83-E1398155EFB5}" destId="{984B6339-1A05-6E44-8B9A-3856D2CA1396}" srcOrd="3" destOrd="0" presId="urn:microsoft.com/office/officeart/2005/8/layout/process2"/>
    <dgm:cxn modelId="{FE0AF203-5C6F-B746-B3AC-C35219731F50}" type="presParOf" srcId="{984B6339-1A05-6E44-8B9A-3856D2CA1396}" destId="{203C99C6-65B4-7347-9C99-BA7CD2ED49FC}" srcOrd="0" destOrd="0" presId="urn:microsoft.com/office/officeart/2005/8/layout/process2"/>
    <dgm:cxn modelId="{20B50E9B-F725-3A44-8C1C-31BA4ED829E1}" type="presParOf" srcId="{225E73DF-55E8-E24F-9A83-E1398155EFB5}" destId="{BA291B0B-3C15-2541-B5E8-1B5DDC807B37}" srcOrd="4" destOrd="0" presId="urn:microsoft.com/office/officeart/2005/8/layout/process2"/>
    <dgm:cxn modelId="{44C2B1D2-3A92-FB48-A8C1-CAEAA24364AC}" type="presParOf" srcId="{225E73DF-55E8-E24F-9A83-E1398155EFB5}" destId="{12F1921A-7DAC-424E-97D6-C428E473C620}" srcOrd="5" destOrd="0" presId="urn:microsoft.com/office/officeart/2005/8/layout/process2"/>
    <dgm:cxn modelId="{B3FDB689-3A1D-D94C-954E-D1F959C6E82A}" type="presParOf" srcId="{12F1921A-7DAC-424E-97D6-C428E473C620}" destId="{333D0FA9-3638-3E4F-93A4-6E0D140E42D4}" srcOrd="0" destOrd="0" presId="urn:microsoft.com/office/officeart/2005/8/layout/process2"/>
    <dgm:cxn modelId="{99C4E351-B53C-0548-B161-BE5CE59E0EBA}"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5430EEF1-200A-6040-9BAC-23EB3AEC9AF3}" type="presOf" srcId="{90F964C6-8901-0145-A94C-85AE2CB6F98B}" destId="{8EF78E41-2E07-A046-B3EA-FBF5B56BC0C5}"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34FD0028-323C-994E-8158-0483BD643F37}" type="presOf" srcId="{BD1407A1-E1A0-AE4D-8A79-384C4C271707}" destId="{203C99C6-65B4-7347-9C99-BA7CD2ED49FC}" srcOrd="1" destOrd="0" presId="urn:microsoft.com/office/officeart/2005/8/layout/process2"/>
    <dgm:cxn modelId="{403F385B-4B2C-D747-A4ED-7441AD98360C}" type="presOf" srcId="{9DD534D7-A44F-C843-9D39-5661534CF158}" destId="{7E930FDA-6390-E545-B089-8B401A66E781}" srcOrd="0" destOrd="0" presId="urn:microsoft.com/office/officeart/2005/8/layout/process2"/>
    <dgm:cxn modelId="{C8E62C73-BDB1-9246-9994-71694EA5C697}" srcId="{946B5CD0-C161-424C-976E-68F941A6C588}" destId="{CA0E9113-DA15-1841-BA56-F4780ACC9263}" srcOrd="3" destOrd="0" parTransId="{F1593F56-B3C6-FB4E-9FB8-BCF6188DDF25}" sibTransId="{A3E4DB80-BBC8-C64D-92E0-835FA4398FD9}"/>
    <dgm:cxn modelId="{2BCE27F1-ACB4-A849-9EDA-F469B8FAE586}" type="presOf" srcId="{3870F2EB-5666-D944-BFB8-7BCA93DDE7EA}" destId="{BA291B0B-3C15-2541-B5E8-1B5DDC807B37}" srcOrd="0" destOrd="0" presId="urn:microsoft.com/office/officeart/2005/8/layout/process2"/>
    <dgm:cxn modelId="{D39EB986-DC77-9748-B16A-96890CEC842C}" type="presOf" srcId="{946B5CD0-C161-424C-976E-68F941A6C588}" destId="{225E73DF-55E8-E24F-9A83-E1398155EFB5}" srcOrd="0" destOrd="0" presId="urn:microsoft.com/office/officeart/2005/8/layout/process2"/>
    <dgm:cxn modelId="{18DA2950-CC0C-9B4C-B3B0-D00712F6580B}" type="presOf" srcId="{BD1407A1-E1A0-AE4D-8A79-384C4C271707}" destId="{984B6339-1A05-6E44-8B9A-3856D2CA1396}"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4A07F831-A13C-C94D-B275-66B2A0DBFE7D}" type="presOf" srcId="{CA0E9113-DA15-1841-BA56-F4780ACC9263}" destId="{535219F5-4B03-A043-B732-99BD152E1D51}"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224CFE15-A343-EB4A-AC46-9E8026CC76E7}" type="presOf" srcId="{BC6F7D68-F068-3C4A-B990-E1E0F86F7291}" destId="{333D0FA9-3638-3E4F-93A4-6E0D140E42D4}" srcOrd="1" destOrd="0" presId="urn:microsoft.com/office/officeart/2005/8/layout/process2"/>
    <dgm:cxn modelId="{4C85CA44-A274-984D-A4D9-B579111B7F3D}" type="presOf" srcId="{9DD534D7-A44F-C843-9D39-5661534CF158}" destId="{9A7437C5-135E-904E-91E3-119075BB72A0}" srcOrd="1" destOrd="0" presId="urn:microsoft.com/office/officeart/2005/8/layout/process2"/>
    <dgm:cxn modelId="{4286CB80-175F-5144-8B3C-F546195D0C92}" type="presOf" srcId="{B23A8D2C-2B23-DC45-94E6-899C74A41E99}" destId="{7B25F6FD-DE05-5248-B56C-81364BBA8D15}" srcOrd="0" destOrd="0" presId="urn:microsoft.com/office/officeart/2005/8/layout/process2"/>
    <dgm:cxn modelId="{3EB06566-A0B2-774A-9761-BAFD2255299C}" type="presOf" srcId="{BC6F7D68-F068-3C4A-B990-E1E0F86F7291}" destId="{12F1921A-7DAC-424E-97D6-C428E473C620}" srcOrd="0" destOrd="0" presId="urn:microsoft.com/office/officeart/2005/8/layout/process2"/>
    <dgm:cxn modelId="{5A4D4F88-8A89-CB43-80D9-E4D9ADF78D32}" type="presParOf" srcId="{225E73DF-55E8-E24F-9A83-E1398155EFB5}" destId="{8EF78E41-2E07-A046-B3EA-FBF5B56BC0C5}" srcOrd="0" destOrd="0" presId="urn:microsoft.com/office/officeart/2005/8/layout/process2"/>
    <dgm:cxn modelId="{46A73043-5647-E34F-8A7C-C83A2DA039A3}" type="presParOf" srcId="{225E73DF-55E8-E24F-9A83-E1398155EFB5}" destId="{7E930FDA-6390-E545-B089-8B401A66E781}" srcOrd="1" destOrd="0" presId="urn:microsoft.com/office/officeart/2005/8/layout/process2"/>
    <dgm:cxn modelId="{6602FA64-F692-634D-AEB2-390038BE504A}" type="presParOf" srcId="{7E930FDA-6390-E545-B089-8B401A66E781}" destId="{9A7437C5-135E-904E-91E3-119075BB72A0}" srcOrd="0" destOrd="0" presId="urn:microsoft.com/office/officeart/2005/8/layout/process2"/>
    <dgm:cxn modelId="{AA2A5BBD-FE72-EF4D-B720-6F60DA18B5CD}" type="presParOf" srcId="{225E73DF-55E8-E24F-9A83-E1398155EFB5}" destId="{7B25F6FD-DE05-5248-B56C-81364BBA8D15}" srcOrd="2" destOrd="0" presId="urn:microsoft.com/office/officeart/2005/8/layout/process2"/>
    <dgm:cxn modelId="{DBA5D4CD-10A9-FE42-BBAA-EBE802A7FCB8}" type="presParOf" srcId="{225E73DF-55E8-E24F-9A83-E1398155EFB5}" destId="{984B6339-1A05-6E44-8B9A-3856D2CA1396}" srcOrd="3" destOrd="0" presId="urn:microsoft.com/office/officeart/2005/8/layout/process2"/>
    <dgm:cxn modelId="{5D7A44EC-1394-D04B-A268-B2E4EAD9A1BE}" type="presParOf" srcId="{984B6339-1A05-6E44-8B9A-3856D2CA1396}" destId="{203C99C6-65B4-7347-9C99-BA7CD2ED49FC}" srcOrd="0" destOrd="0" presId="urn:microsoft.com/office/officeart/2005/8/layout/process2"/>
    <dgm:cxn modelId="{B04EDC43-D9E6-7D42-801F-BF5F3B24AFAC}" type="presParOf" srcId="{225E73DF-55E8-E24F-9A83-E1398155EFB5}" destId="{BA291B0B-3C15-2541-B5E8-1B5DDC807B37}" srcOrd="4" destOrd="0" presId="urn:microsoft.com/office/officeart/2005/8/layout/process2"/>
    <dgm:cxn modelId="{9BF07DE1-F28B-614F-B6E7-73C6F89275FF}" type="presParOf" srcId="{225E73DF-55E8-E24F-9A83-E1398155EFB5}" destId="{12F1921A-7DAC-424E-97D6-C428E473C620}" srcOrd="5" destOrd="0" presId="urn:microsoft.com/office/officeart/2005/8/layout/process2"/>
    <dgm:cxn modelId="{3CC722B8-305C-3A41-97CD-105A0125B0A8}" type="presParOf" srcId="{12F1921A-7DAC-424E-97D6-C428E473C620}" destId="{333D0FA9-3638-3E4F-93A4-6E0D140E42D4}" srcOrd="0" destOrd="0" presId="urn:microsoft.com/office/officeart/2005/8/layout/process2"/>
    <dgm:cxn modelId="{68902392-2651-B54E-9BAE-3B3B738BE950}"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A675CC6F-4013-6A4D-9D12-4773011571AC}" type="presOf" srcId="{BC6F7D68-F068-3C4A-B990-E1E0F86F7291}" destId="{333D0FA9-3638-3E4F-93A4-6E0D140E42D4}" srcOrd="1" destOrd="0" presId="urn:microsoft.com/office/officeart/2005/8/layout/process2"/>
    <dgm:cxn modelId="{C9D953E0-0F44-C348-A4CD-87C821D98D50}" type="presOf" srcId="{9DD534D7-A44F-C843-9D39-5661534CF158}" destId="{7E930FDA-6390-E545-B089-8B401A66E781}" srcOrd="0" destOrd="0" presId="urn:microsoft.com/office/officeart/2005/8/layout/process2"/>
    <dgm:cxn modelId="{F4D1E248-8A30-6644-AA64-3AF608826381}" type="presOf" srcId="{3870F2EB-5666-D944-BFB8-7BCA93DDE7EA}" destId="{BA291B0B-3C15-2541-B5E8-1B5DDC807B37}" srcOrd="0" destOrd="0" presId="urn:microsoft.com/office/officeart/2005/8/layout/process2"/>
    <dgm:cxn modelId="{B2D080B1-89A8-374E-B49D-35A0FB7E7C52}" type="presOf" srcId="{CA0E9113-DA15-1841-BA56-F4780ACC9263}" destId="{535219F5-4B03-A043-B732-99BD152E1D51}" srcOrd="0" destOrd="0" presId="urn:microsoft.com/office/officeart/2005/8/layout/process2"/>
    <dgm:cxn modelId="{A0973C84-55AF-CE48-9631-E7F17AAA9ABA}" type="presOf" srcId="{946B5CD0-C161-424C-976E-68F941A6C588}" destId="{225E73DF-55E8-E24F-9A83-E1398155EFB5}" srcOrd="0" destOrd="0" presId="urn:microsoft.com/office/officeart/2005/8/layout/process2"/>
    <dgm:cxn modelId="{968D12B5-F780-4B4A-B320-551BD613DB65}" type="presOf" srcId="{9DD534D7-A44F-C843-9D39-5661534CF158}" destId="{9A7437C5-135E-904E-91E3-119075BB72A0}" srcOrd="1"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9BD00ECE-571E-DE44-9B09-D292F40E2C5A}" type="presOf" srcId="{BC6F7D68-F068-3C4A-B990-E1E0F86F7291}" destId="{12F1921A-7DAC-424E-97D6-C428E473C620}" srcOrd="0" destOrd="0" presId="urn:microsoft.com/office/officeart/2005/8/layout/process2"/>
    <dgm:cxn modelId="{D7EE9643-27A3-E343-9690-68EF34E24899}" type="presOf" srcId="{BD1407A1-E1A0-AE4D-8A79-384C4C271707}" destId="{203C99C6-65B4-7347-9C99-BA7CD2ED49FC}" srcOrd="1"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79571B41-3E2F-B648-99E3-876412DDDC0F}" type="presOf" srcId="{BD1407A1-E1A0-AE4D-8A79-384C4C271707}" destId="{984B6339-1A05-6E44-8B9A-3856D2CA1396}" srcOrd="0" destOrd="0" presId="urn:microsoft.com/office/officeart/2005/8/layout/process2"/>
    <dgm:cxn modelId="{86A1111B-8158-D540-BB00-F950A9691D71}" type="presOf" srcId="{90F964C6-8901-0145-A94C-85AE2CB6F98B}" destId="{8EF78E41-2E07-A046-B3EA-FBF5B56BC0C5}" srcOrd="0" destOrd="0" presId="urn:microsoft.com/office/officeart/2005/8/layout/process2"/>
    <dgm:cxn modelId="{65F5AE55-645B-6C4A-9A68-13A297377A71}" type="presOf" srcId="{B23A8D2C-2B23-DC45-94E6-899C74A41E99}" destId="{7B25F6FD-DE05-5248-B56C-81364BBA8D15}"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2E5A073E-FD71-8E45-AC4C-9F7163BC7841}" type="presParOf" srcId="{225E73DF-55E8-E24F-9A83-E1398155EFB5}" destId="{8EF78E41-2E07-A046-B3EA-FBF5B56BC0C5}" srcOrd="0" destOrd="0" presId="urn:microsoft.com/office/officeart/2005/8/layout/process2"/>
    <dgm:cxn modelId="{A7B250E6-E85E-4242-9F61-F080070FE535}" type="presParOf" srcId="{225E73DF-55E8-E24F-9A83-E1398155EFB5}" destId="{7E930FDA-6390-E545-B089-8B401A66E781}" srcOrd="1" destOrd="0" presId="urn:microsoft.com/office/officeart/2005/8/layout/process2"/>
    <dgm:cxn modelId="{A258F844-C367-724B-AF1F-4D46CB6E5832}" type="presParOf" srcId="{7E930FDA-6390-E545-B089-8B401A66E781}" destId="{9A7437C5-135E-904E-91E3-119075BB72A0}" srcOrd="0" destOrd="0" presId="urn:microsoft.com/office/officeart/2005/8/layout/process2"/>
    <dgm:cxn modelId="{D84FDAF0-192F-5748-975D-2187671EC637}" type="presParOf" srcId="{225E73DF-55E8-E24F-9A83-E1398155EFB5}" destId="{7B25F6FD-DE05-5248-B56C-81364BBA8D15}" srcOrd="2" destOrd="0" presId="urn:microsoft.com/office/officeart/2005/8/layout/process2"/>
    <dgm:cxn modelId="{3E75437B-2D00-ED43-9626-E92824C99A9C}" type="presParOf" srcId="{225E73DF-55E8-E24F-9A83-E1398155EFB5}" destId="{984B6339-1A05-6E44-8B9A-3856D2CA1396}" srcOrd="3" destOrd="0" presId="urn:microsoft.com/office/officeart/2005/8/layout/process2"/>
    <dgm:cxn modelId="{D4F7888B-C40A-0645-9F6A-506E06E63EDE}" type="presParOf" srcId="{984B6339-1A05-6E44-8B9A-3856D2CA1396}" destId="{203C99C6-65B4-7347-9C99-BA7CD2ED49FC}" srcOrd="0" destOrd="0" presId="urn:microsoft.com/office/officeart/2005/8/layout/process2"/>
    <dgm:cxn modelId="{C5A0B568-A07C-1740-85F3-9A9CA73A50F9}" type="presParOf" srcId="{225E73DF-55E8-E24F-9A83-E1398155EFB5}" destId="{BA291B0B-3C15-2541-B5E8-1B5DDC807B37}" srcOrd="4" destOrd="0" presId="urn:microsoft.com/office/officeart/2005/8/layout/process2"/>
    <dgm:cxn modelId="{04EA4F48-5912-5B43-889A-0591A5F1F504}" type="presParOf" srcId="{225E73DF-55E8-E24F-9A83-E1398155EFB5}" destId="{12F1921A-7DAC-424E-97D6-C428E473C620}" srcOrd="5" destOrd="0" presId="urn:microsoft.com/office/officeart/2005/8/layout/process2"/>
    <dgm:cxn modelId="{76819DBA-8F55-904C-9DEF-2C94C0BE8B51}" type="presParOf" srcId="{12F1921A-7DAC-424E-97D6-C428E473C620}" destId="{333D0FA9-3638-3E4F-93A4-6E0D140E42D4}" srcOrd="0" destOrd="0" presId="urn:microsoft.com/office/officeart/2005/8/layout/process2"/>
    <dgm:cxn modelId="{046AEB07-260F-354F-8306-F11C1FE16F1B}"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5612CC02-BE44-7646-80D5-02BE7158C9C4}" type="presOf" srcId="{BD1407A1-E1A0-AE4D-8A79-384C4C271707}" destId="{984B6339-1A05-6E44-8B9A-3856D2CA1396}" srcOrd="0" destOrd="0" presId="urn:microsoft.com/office/officeart/2005/8/layout/process2"/>
    <dgm:cxn modelId="{2D34A5EA-F977-1B48-8D4C-6E24A473B72E}" type="presOf" srcId="{BC6F7D68-F068-3C4A-B990-E1E0F86F7291}" destId="{333D0FA9-3638-3E4F-93A4-6E0D140E42D4}" srcOrd="1" destOrd="0" presId="urn:microsoft.com/office/officeart/2005/8/layout/process2"/>
    <dgm:cxn modelId="{8C2230BE-F964-DD49-8037-0915B36EA21A}" type="presOf" srcId="{BD1407A1-E1A0-AE4D-8A79-384C4C271707}" destId="{203C99C6-65B4-7347-9C99-BA7CD2ED49FC}" srcOrd="1" destOrd="0" presId="urn:microsoft.com/office/officeart/2005/8/layout/process2"/>
    <dgm:cxn modelId="{DD0F13D7-A246-CB4B-BA5C-E2DC23F0D3ED}" type="presOf" srcId="{B23A8D2C-2B23-DC45-94E6-899C74A41E99}" destId="{7B25F6FD-DE05-5248-B56C-81364BBA8D15}" srcOrd="0" destOrd="0" presId="urn:microsoft.com/office/officeart/2005/8/layout/process2"/>
    <dgm:cxn modelId="{65BF28E6-8BE7-814B-A3B0-81308EC76B48}" type="presOf" srcId="{CA0E9113-DA15-1841-BA56-F4780ACC9263}" destId="{535219F5-4B03-A043-B732-99BD152E1D51}" srcOrd="0" destOrd="0" presId="urn:microsoft.com/office/officeart/2005/8/layout/process2"/>
    <dgm:cxn modelId="{788027CD-5BA2-CA42-9659-99CE82FC70B1}" type="presOf" srcId="{9DD534D7-A44F-C843-9D39-5661534CF158}" destId="{7E930FDA-6390-E545-B089-8B401A66E781}" srcOrd="0" destOrd="0" presId="urn:microsoft.com/office/officeart/2005/8/layout/process2"/>
    <dgm:cxn modelId="{12A464B9-09A0-664A-B7BA-14D6C91B2065}" type="presOf" srcId="{3870F2EB-5666-D944-BFB8-7BCA93DDE7EA}" destId="{BA291B0B-3C15-2541-B5E8-1B5DDC807B37}" srcOrd="0" destOrd="0" presId="urn:microsoft.com/office/officeart/2005/8/layout/process2"/>
    <dgm:cxn modelId="{0432B687-E448-F643-88DC-9382B23C4251}" type="presOf" srcId="{90F964C6-8901-0145-A94C-85AE2CB6F98B}" destId="{8EF78E41-2E07-A046-B3EA-FBF5B56BC0C5}" srcOrd="0" destOrd="0" presId="urn:microsoft.com/office/officeart/2005/8/layout/process2"/>
    <dgm:cxn modelId="{9C19A72F-5212-1647-9F35-19FE31CFC63C}" type="presOf" srcId="{BC6F7D68-F068-3C4A-B990-E1E0F86F7291}" destId="{12F1921A-7DAC-424E-97D6-C428E473C620}"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CEA697C4-7468-B343-A4A8-58267BFC41A4}" type="presOf" srcId="{946B5CD0-C161-424C-976E-68F941A6C588}" destId="{225E73DF-55E8-E24F-9A83-E1398155EFB5}" srcOrd="0" destOrd="0" presId="urn:microsoft.com/office/officeart/2005/8/layout/process2"/>
    <dgm:cxn modelId="{BCE85356-F2A6-CE4A-AB4B-CDDF76673F46}" type="presOf" srcId="{9DD534D7-A44F-C843-9D39-5661534CF158}" destId="{9A7437C5-135E-904E-91E3-119075BB72A0}" srcOrd="1"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9CAC61ED-62E3-D148-AECF-79D6189308C8}" srcId="{946B5CD0-C161-424C-976E-68F941A6C588}" destId="{3870F2EB-5666-D944-BFB8-7BCA93DDE7EA}" srcOrd="2" destOrd="0" parTransId="{438832F4-58B6-D547-BFB4-BD42AF5AA3D2}" sibTransId="{BC6F7D68-F068-3C4A-B990-E1E0F86F7291}"/>
    <dgm:cxn modelId="{AAE3BF41-80FD-014E-90D1-30ECD15CEFAC}" type="presParOf" srcId="{225E73DF-55E8-E24F-9A83-E1398155EFB5}" destId="{8EF78E41-2E07-A046-B3EA-FBF5B56BC0C5}" srcOrd="0" destOrd="0" presId="urn:microsoft.com/office/officeart/2005/8/layout/process2"/>
    <dgm:cxn modelId="{A146ACCE-7C49-1345-8804-869F054A5B42}" type="presParOf" srcId="{225E73DF-55E8-E24F-9A83-E1398155EFB5}" destId="{7E930FDA-6390-E545-B089-8B401A66E781}" srcOrd="1" destOrd="0" presId="urn:microsoft.com/office/officeart/2005/8/layout/process2"/>
    <dgm:cxn modelId="{675A5E2B-7AF7-5843-9065-E76C2ED2A381}" type="presParOf" srcId="{7E930FDA-6390-E545-B089-8B401A66E781}" destId="{9A7437C5-135E-904E-91E3-119075BB72A0}" srcOrd="0" destOrd="0" presId="urn:microsoft.com/office/officeart/2005/8/layout/process2"/>
    <dgm:cxn modelId="{34EB9500-93F1-3E4D-A08A-6A75926AE4B4}" type="presParOf" srcId="{225E73DF-55E8-E24F-9A83-E1398155EFB5}" destId="{7B25F6FD-DE05-5248-B56C-81364BBA8D15}" srcOrd="2" destOrd="0" presId="urn:microsoft.com/office/officeart/2005/8/layout/process2"/>
    <dgm:cxn modelId="{D7E16E92-2181-BE4E-8FDD-235B8832EE9C}" type="presParOf" srcId="{225E73DF-55E8-E24F-9A83-E1398155EFB5}" destId="{984B6339-1A05-6E44-8B9A-3856D2CA1396}" srcOrd="3" destOrd="0" presId="urn:microsoft.com/office/officeart/2005/8/layout/process2"/>
    <dgm:cxn modelId="{DEC8DA08-6228-E843-8B17-B49833836ECD}" type="presParOf" srcId="{984B6339-1A05-6E44-8B9A-3856D2CA1396}" destId="{203C99C6-65B4-7347-9C99-BA7CD2ED49FC}" srcOrd="0" destOrd="0" presId="urn:microsoft.com/office/officeart/2005/8/layout/process2"/>
    <dgm:cxn modelId="{5774A86E-3911-784F-970B-1D2B2BECCB3A}" type="presParOf" srcId="{225E73DF-55E8-E24F-9A83-E1398155EFB5}" destId="{BA291B0B-3C15-2541-B5E8-1B5DDC807B37}" srcOrd="4" destOrd="0" presId="urn:microsoft.com/office/officeart/2005/8/layout/process2"/>
    <dgm:cxn modelId="{C12A28CA-ED6E-6345-B9E5-FC3656594737}" type="presParOf" srcId="{225E73DF-55E8-E24F-9A83-E1398155EFB5}" destId="{12F1921A-7DAC-424E-97D6-C428E473C620}" srcOrd="5" destOrd="0" presId="urn:microsoft.com/office/officeart/2005/8/layout/process2"/>
    <dgm:cxn modelId="{F645775E-3B71-A04D-B90F-818C73F51E77}" type="presParOf" srcId="{12F1921A-7DAC-424E-97D6-C428E473C620}" destId="{333D0FA9-3638-3E4F-93A4-6E0D140E42D4}" srcOrd="0" destOrd="0" presId="urn:microsoft.com/office/officeart/2005/8/layout/process2"/>
    <dgm:cxn modelId="{77A3B634-30AB-6E47-9D41-50F242DE339D}"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E96BA1D6-AF77-CC41-9A81-2E906BFFAD70}" type="presOf" srcId="{BC6F7D68-F068-3C4A-B990-E1E0F86F7291}" destId="{333D0FA9-3638-3E4F-93A4-6E0D140E42D4}" srcOrd="1" destOrd="0" presId="urn:microsoft.com/office/officeart/2005/8/layout/process2"/>
    <dgm:cxn modelId="{38CBEF4C-3F46-854A-8CEA-26538A066A93}" type="presOf" srcId="{946B5CD0-C161-424C-976E-68F941A6C588}" destId="{225E73DF-55E8-E24F-9A83-E1398155EFB5}" srcOrd="0" destOrd="0" presId="urn:microsoft.com/office/officeart/2005/8/layout/process2"/>
    <dgm:cxn modelId="{148A0812-FF1E-5C47-ABB5-25DEB02C70BD}" type="presOf" srcId="{90F964C6-8901-0145-A94C-85AE2CB6F98B}" destId="{8EF78E41-2E07-A046-B3EA-FBF5B56BC0C5}" srcOrd="0" destOrd="0" presId="urn:microsoft.com/office/officeart/2005/8/layout/process2"/>
    <dgm:cxn modelId="{A1065BFB-428A-C943-84E2-E8EF67B663BF}" type="presOf" srcId="{9DD534D7-A44F-C843-9D39-5661534CF158}" destId="{9A7437C5-135E-904E-91E3-119075BB72A0}" srcOrd="1" destOrd="0" presId="urn:microsoft.com/office/officeart/2005/8/layout/process2"/>
    <dgm:cxn modelId="{09F29712-C93F-7B4B-A958-5E9EB28D8044}" type="presOf" srcId="{B23A8D2C-2B23-DC45-94E6-899C74A41E99}" destId="{7B25F6FD-DE05-5248-B56C-81364BBA8D15}" srcOrd="0" destOrd="0" presId="urn:microsoft.com/office/officeart/2005/8/layout/process2"/>
    <dgm:cxn modelId="{B3C16CC7-1156-3F45-8304-CD76F68AC49D}" type="presOf" srcId="{BD1407A1-E1A0-AE4D-8A79-384C4C271707}" destId="{203C99C6-65B4-7347-9C99-BA7CD2ED49FC}" srcOrd="1" destOrd="0" presId="urn:microsoft.com/office/officeart/2005/8/layout/process2"/>
    <dgm:cxn modelId="{0A69AEC4-EAC5-F043-B501-758349657F95}" type="presOf" srcId="{CA0E9113-DA15-1841-BA56-F4780ACC9263}" destId="{535219F5-4B03-A043-B732-99BD152E1D51}" srcOrd="0" destOrd="0" presId="urn:microsoft.com/office/officeart/2005/8/layout/process2"/>
    <dgm:cxn modelId="{92DB6FEF-A88B-614E-B27E-1C3BE1A687CA}" type="presOf" srcId="{BD1407A1-E1A0-AE4D-8A79-384C4C271707}" destId="{984B6339-1A05-6E44-8B9A-3856D2CA1396}"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8C50E95B-8849-3D47-9E27-9E4AC66791CE}" type="presOf" srcId="{BC6F7D68-F068-3C4A-B990-E1E0F86F7291}" destId="{12F1921A-7DAC-424E-97D6-C428E473C620}" srcOrd="0" destOrd="0" presId="urn:microsoft.com/office/officeart/2005/8/layout/process2"/>
    <dgm:cxn modelId="{05B134F2-DBAB-8F46-8B8C-489E0C2ECB79}" type="presOf" srcId="{3870F2EB-5666-D944-BFB8-7BCA93DDE7EA}" destId="{BA291B0B-3C15-2541-B5E8-1B5DDC807B37}"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C8E62C73-BDB1-9246-9994-71694EA5C697}" srcId="{946B5CD0-C161-424C-976E-68F941A6C588}" destId="{CA0E9113-DA15-1841-BA56-F4780ACC9263}" srcOrd="3" destOrd="0" parTransId="{F1593F56-B3C6-FB4E-9FB8-BCF6188DDF25}" sibTransId="{A3E4DB80-BBC8-C64D-92E0-835FA4398FD9}"/>
    <dgm:cxn modelId="{4C727479-EAC4-1945-AAFA-3AE9068FD3DB}" type="presOf" srcId="{9DD534D7-A44F-C843-9D39-5661534CF158}" destId="{7E930FDA-6390-E545-B089-8B401A66E781}"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92FBB8F6-91C8-4448-8CFF-922D5BD29676}" type="presParOf" srcId="{225E73DF-55E8-E24F-9A83-E1398155EFB5}" destId="{8EF78E41-2E07-A046-B3EA-FBF5B56BC0C5}" srcOrd="0" destOrd="0" presId="urn:microsoft.com/office/officeart/2005/8/layout/process2"/>
    <dgm:cxn modelId="{0FC34C6C-59A6-1C44-A8AA-860E8BA2772E}" type="presParOf" srcId="{225E73DF-55E8-E24F-9A83-E1398155EFB5}" destId="{7E930FDA-6390-E545-B089-8B401A66E781}" srcOrd="1" destOrd="0" presId="urn:microsoft.com/office/officeart/2005/8/layout/process2"/>
    <dgm:cxn modelId="{9EEE1E30-0FB0-074E-B970-B2A2BDA84D5E}" type="presParOf" srcId="{7E930FDA-6390-E545-B089-8B401A66E781}" destId="{9A7437C5-135E-904E-91E3-119075BB72A0}" srcOrd="0" destOrd="0" presId="urn:microsoft.com/office/officeart/2005/8/layout/process2"/>
    <dgm:cxn modelId="{E64CB248-0B37-5F45-804C-6A30949075E0}" type="presParOf" srcId="{225E73DF-55E8-E24F-9A83-E1398155EFB5}" destId="{7B25F6FD-DE05-5248-B56C-81364BBA8D15}" srcOrd="2" destOrd="0" presId="urn:microsoft.com/office/officeart/2005/8/layout/process2"/>
    <dgm:cxn modelId="{7C31C760-3F76-094A-9864-B449CEA71365}" type="presParOf" srcId="{225E73DF-55E8-E24F-9A83-E1398155EFB5}" destId="{984B6339-1A05-6E44-8B9A-3856D2CA1396}" srcOrd="3" destOrd="0" presId="urn:microsoft.com/office/officeart/2005/8/layout/process2"/>
    <dgm:cxn modelId="{F7199DF8-A86A-6B46-BE22-7DD3D3DC8F8F}" type="presParOf" srcId="{984B6339-1A05-6E44-8B9A-3856D2CA1396}" destId="{203C99C6-65B4-7347-9C99-BA7CD2ED49FC}" srcOrd="0" destOrd="0" presId="urn:microsoft.com/office/officeart/2005/8/layout/process2"/>
    <dgm:cxn modelId="{5F08A1AA-4AF3-544E-9403-21C711AFAD51}" type="presParOf" srcId="{225E73DF-55E8-E24F-9A83-E1398155EFB5}" destId="{BA291B0B-3C15-2541-B5E8-1B5DDC807B37}" srcOrd="4" destOrd="0" presId="urn:microsoft.com/office/officeart/2005/8/layout/process2"/>
    <dgm:cxn modelId="{84DD8A3D-0076-2C43-A299-24C937C6EFB7}" type="presParOf" srcId="{225E73DF-55E8-E24F-9A83-E1398155EFB5}" destId="{12F1921A-7DAC-424E-97D6-C428E473C620}" srcOrd="5" destOrd="0" presId="urn:microsoft.com/office/officeart/2005/8/layout/process2"/>
    <dgm:cxn modelId="{8AAC4994-A37A-C344-9100-A4D94244CD7F}" type="presParOf" srcId="{12F1921A-7DAC-424E-97D6-C428E473C620}" destId="{333D0FA9-3638-3E4F-93A4-6E0D140E42D4}" srcOrd="0" destOrd="0" presId="urn:microsoft.com/office/officeart/2005/8/layout/process2"/>
    <dgm:cxn modelId="{0D22733F-102C-E949-869B-4011BC7B69BB}"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6B5CD0-C161-424C-976E-68F941A6C588}" type="doc">
      <dgm:prSet loTypeId="urn:microsoft.com/office/officeart/2005/8/layout/process2" loCatId="" qsTypeId="urn:microsoft.com/office/officeart/2005/8/quickstyle/simple2" qsCatId="simple" csTypeId="urn:microsoft.com/office/officeart/2005/8/colors/accent3_2" csCatId="accent3" phldr="1"/>
      <dgm:spPr/>
    </dgm:pt>
    <dgm:pt modelId="{90F964C6-8901-0145-A94C-85AE2CB6F98B}">
      <dgm:prSet phldrT="[Text]"/>
      <dgm:spPr>
        <a:solidFill>
          <a:srgbClr val="7F7F7F"/>
        </a:solidFill>
      </dgm:spPr>
      <dgm:t>
        <a:bodyPr/>
        <a:lstStyle/>
        <a:p>
          <a:r>
            <a:rPr lang="en-US" dirty="0" smtClean="0">
              <a:latin typeface="Century Gothic"/>
              <a:cs typeface="Century Gothic"/>
            </a:rPr>
            <a:t>Predict </a:t>
          </a:r>
          <a:r>
            <a:rPr lang="en-US" i="1" dirty="0" smtClean="0">
              <a:latin typeface="Century Gothic"/>
              <a:cs typeface="Century Gothic"/>
            </a:rPr>
            <a:t>actual</a:t>
          </a:r>
          <a:r>
            <a:rPr lang="en-US" dirty="0" smtClean="0">
              <a:latin typeface="Century Gothic"/>
              <a:cs typeface="Century Gothic"/>
            </a:rPr>
            <a:t> search volume for a keyword</a:t>
          </a:r>
          <a:endParaRPr lang="en-US" dirty="0">
            <a:latin typeface="Century Gothic"/>
            <a:cs typeface="Century Gothic"/>
          </a:endParaRPr>
        </a:p>
      </dgm:t>
    </dgm:pt>
    <dgm:pt modelId="{5BF13692-169D-F846-9DE4-5BAA82AF7B36}" type="parTrans" cxnId="{F87635B8-5BCD-9143-8822-5960F30D01A1}">
      <dgm:prSet/>
      <dgm:spPr/>
      <dgm:t>
        <a:bodyPr/>
        <a:lstStyle/>
        <a:p>
          <a:endParaRPr lang="en-US">
            <a:latin typeface="Century Gothic"/>
            <a:cs typeface="Century Gothic"/>
          </a:endParaRPr>
        </a:p>
      </dgm:t>
    </dgm:pt>
    <dgm:pt modelId="{9DD534D7-A44F-C843-9D39-5661534CF158}" type="sibTrans" cxnId="{F87635B8-5BCD-9143-8822-5960F30D01A1}">
      <dgm:prSet/>
      <dgm:spPr/>
      <dgm:t>
        <a:bodyPr/>
        <a:lstStyle/>
        <a:p>
          <a:endParaRPr lang="en-US" dirty="0">
            <a:latin typeface="Century Gothic"/>
            <a:cs typeface="Century Gothic"/>
          </a:endParaRPr>
        </a:p>
      </dgm:t>
    </dgm:pt>
    <dgm:pt modelId="{B23A8D2C-2B23-DC45-94E6-899C74A41E99}">
      <dgm:prSet/>
      <dgm:spPr>
        <a:solidFill>
          <a:schemeClr val="accent3"/>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ranking position.</a:t>
          </a:r>
        </a:p>
      </dgm:t>
    </dgm:pt>
    <dgm:pt modelId="{0CA4270F-8CF6-2D45-BA1A-0ABBF602C4C0}" type="parTrans" cxnId="{F5959EFC-C520-EE4C-8936-87B62CC3BBA6}">
      <dgm:prSet/>
      <dgm:spPr/>
      <dgm:t>
        <a:bodyPr/>
        <a:lstStyle/>
        <a:p>
          <a:endParaRPr lang="en-US">
            <a:latin typeface="Century Gothic"/>
            <a:cs typeface="Century Gothic"/>
          </a:endParaRPr>
        </a:p>
      </dgm:t>
    </dgm:pt>
    <dgm:pt modelId="{BD1407A1-E1A0-AE4D-8A79-384C4C271707}" type="sibTrans" cxnId="{F5959EFC-C520-EE4C-8936-87B62CC3BBA6}">
      <dgm:prSet/>
      <dgm:spPr/>
      <dgm:t>
        <a:bodyPr/>
        <a:lstStyle/>
        <a:p>
          <a:endParaRPr lang="en-US" dirty="0">
            <a:latin typeface="Century Gothic"/>
            <a:cs typeface="Century Gothic"/>
          </a:endParaRPr>
        </a:p>
      </dgm:t>
    </dgm:pt>
    <dgm:pt modelId="{3870F2EB-5666-D944-BFB8-7BCA93DDE7EA}">
      <dgm:prSet/>
      <dgm:spPr>
        <a:solidFill>
          <a:schemeClr val="bg1">
            <a:lumMod val="50000"/>
          </a:schemeClr>
        </a:solidFill>
      </dgm:spPr>
      <dgm:t>
        <a:bodyPr/>
        <a:lstStyle/>
        <a:p>
          <a:r>
            <a:rPr lang="en-US" dirty="0" smtClean="0">
              <a:latin typeface="Century Gothic"/>
              <a:cs typeface="Century Gothic"/>
            </a:rPr>
            <a:t>Predict </a:t>
          </a:r>
          <a:r>
            <a:rPr lang="en-US" i="1" dirty="0" smtClean="0">
              <a:latin typeface="Century Gothic"/>
              <a:cs typeface="Century Gothic"/>
            </a:rPr>
            <a:t>average</a:t>
          </a:r>
          <a:r>
            <a:rPr lang="en-US" dirty="0" smtClean="0">
              <a:latin typeface="Century Gothic"/>
              <a:cs typeface="Century Gothic"/>
            </a:rPr>
            <a:t> click through rate.</a:t>
          </a:r>
        </a:p>
      </dgm:t>
    </dgm:pt>
    <dgm:pt modelId="{438832F4-58B6-D547-BFB4-BD42AF5AA3D2}" type="parTrans" cxnId="{9CAC61ED-62E3-D148-AECF-79D6189308C8}">
      <dgm:prSet/>
      <dgm:spPr/>
      <dgm:t>
        <a:bodyPr/>
        <a:lstStyle/>
        <a:p>
          <a:endParaRPr lang="en-US">
            <a:latin typeface="Century Gothic"/>
            <a:cs typeface="Century Gothic"/>
          </a:endParaRPr>
        </a:p>
      </dgm:t>
    </dgm:pt>
    <dgm:pt modelId="{BC6F7D68-F068-3C4A-B990-E1E0F86F7291}" type="sibTrans" cxnId="{9CAC61ED-62E3-D148-AECF-79D6189308C8}">
      <dgm:prSet/>
      <dgm:spPr/>
      <dgm:t>
        <a:bodyPr/>
        <a:lstStyle/>
        <a:p>
          <a:endParaRPr lang="en-US" dirty="0">
            <a:latin typeface="Century Gothic"/>
            <a:cs typeface="Century Gothic"/>
          </a:endParaRPr>
        </a:p>
      </dgm:t>
    </dgm:pt>
    <dgm:pt modelId="{CA0E9113-DA15-1841-BA56-F4780ACC9263}">
      <dgm:prSet/>
      <dgm:spPr>
        <a:solidFill>
          <a:schemeClr val="bg1">
            <a:lumMod val="50000"/>
          </a:schemeClr>
        </a:solidFill>
      </dgm:spPr>
      <dgm:t>
        <a:bodyPr/>
        <a:lstStyle/>
        <a:p>
          <a:r>
            <a:rPr lang="en-US" dirty="0" smtClean="0">
              <a:latin typeface="Century Gothic"/>
              <a:cs typeface="Century Gothic"/>
            </a:rPr>
            <a:t>Estimate </a:t>
          </a:r>
          <a:r>
            <a:rPr lang="en-US" dirty="0" smtClean="0">
              <a:latin typeface="Century Gothic"/>
              <a:cs typeface="Century Gothic"/>
            </a:rPr>
            <a:t>Lift</a:t>
          </a:r>
        </a:p>
      </dgm:t>
    </dgm:pt>
    <dgm:pt modelId="{F1593F56-B3C6-FB4E-9FB8-BCF6188DDF25}" type="parTrans" cxnId="{C8E62C73-BDB1-9246-9994-71694EA5C697}">
      <dgm:prSet/>
      <dgm:spPr/>
      <dgm:t>
        <a:bodyPr/>
        <a:lstStyle/>
        <a:p>
          <a:endParaRPr lang="en-US"/>
        </a:p>
      </dgm:t>
    </dgm:pt>
    <dgm:pt modelId="{A3E4DB80-BBC8-C64D-92E0-835FA4398FD9}" type="sibTrans" cxnId="{C8E62C73-BDB1-9246-9994-71694EA5C697}">
      <dgm:prSet/>
      <dgm:spPr/>
      <dgm:t>
        <a:bodyPr/>
        <a:lstStyle/>
        <a:p>
          <a:endParaRPr lang="en-US"/>
        </a:p>
      </dgm:t>
    </dgm:pt>
    <dgm:pt modelId="{225E73DF-55E8-E24F-9A83-E1398155EFB5}" type="pres">
      <dgm:prSet presAssocID="{946B5CD0-C161-424C-976E-68F941A6C588}" presName="linearFlow" presStyleCnt="0">
        <dgm:presLayoutVars>
          <dgm:resizeHandles val="exact"/>
        </dgm:presLayoutVars>
      </dgm:prSet>
      <dgm:spPr/>
    </dgm:pt>
    <dgm:pt modelId="{8EF78E41-2E07-A046-B3EA-FBF5B56BC0C5}" type="pres">
      <dgm:prSet presAssocID="{90F964C6-8901-0145-A94C-85AE2CB6F98B}" presName="node" presStyleLbl="node1" presStyleIdx="0" presStyleCnt="4">
        <dgm:presLayoutVars>
          <dgm:bulletEnabled val="1"/>
        </dgm:presLayoutVars>
      </dgm:prSet>
      <dgm:spPr/>
      <dgm:t>
        <a:bodyPr/>
        <a:lstStyle/>
        <a:p>
          <a:endParaRPr lang="en-US"/>
        </a:p>
      </dgm:t>
    </dgm:pt>
    <dgm:pt modelId="{7E930FDA-6390-E545-B089-8B401A66E781}" type="pres">
      <dgm:prSet presAssocID="{9DD534D7-A44F-C843-9D39-5661534CF158}" presName="sibTrans" presStyleLbl="sibTrans2D1" presStyleIdx="0" presStyleCnt="3"/>
      <dgm:spPr/>
      <dgm:t>
        <a:bodyPr/>
        <a:lstStyle/>
        <a:p>
          <a:endParaRPr lang="en-US"/>
        </a:p>
      </dgm:t>
    </dgm:pt>
    <dgm:pt modelId="{9A7437C5-135E-904E-91E3-119075BB72A0}" type="pres">
      <dgm:prSet presAssocID="{9DD534D7-A44F-C843-9D39-5661534CF158}" presName="connectorText" presStyleLbl="sibTrans2D1" presStyleIdx="0" presStyleCnt="3"/>
      <dgm:spPr/>
      <dgm:t>
        <a:bodyPr/>
        <a:lstStyle/>
        <a:p>
          <a:endParaRPr lang="en-US"/>
        </a:p>
      </dgm:t>
    </dgm:pt>
    <dgm:pt modelId="{7B25F6FD-DE05-5248-B56C-81364BBA8D15}" type="pres">
      <dgm:prSet presAssocID="{B23A8D2C-2B23-DC45-94E6-899C74A41E99}" presName="node" presStyleLbl="node1" presStyleIdx="1" presStyleCnt="4">
        <dgm:presLayoutVars>
          <dgm:bulletEnabled val="1"/>
        </dgm:presLayoutVars>
      </dgm:prSet>
      <dgm:spPr/>
      <dgm:t>
        <a:bodyPr/>
        <a:lstStyle/>
        <a:p>
          <a:endParaRPr lang="en-US"/>
        </a:p>
      </dgm:t>
    </dgm:pt>
    <dgm:pt modelId="{984B6339-1A05-6E44-8B9A-3856D2CA1396}" type="pres">
      <dgm:prSet presAssocID="{BD1407A1-E1A0-AE4D-8A79-384C4C271707}" presName="sibTrans" presStyleLbl="sibTrans2D1" presStyleIdx="1" presStyleCnt="3"/>
      <dgm:spPr/>
      <dgm:t>
        <a:bodyPr/>
        <a:lstStyle/>
        <a:p>
          <a:endParaRPr lang="en-US"/>
        </a:p>
      </dgm:t>
    </dgm:pt>
    <dgm:pt modelId="{203C99C6-65B4-7347-9C99-BA7CD2ED49FC}" type="pres">
      <dgm:prSet presAssocID="{BD1407A1-E1A0-AE4D-8A79-384C4C271707}" presName="connectorText" presStyleLbl="sibTrans2D1" presStyleIdx="1" presStyleCnt="3"/>
      <dgm:spPr/>
      <dgm:t>
        <a:bodyPr/>
        <a:lstStyle/>
        <a:p>
          <a:endParaRPr lang="en-US"/>
        </a:p>
      </dgm:t>
    </dgm:pt>
    <dgm:pt modelId="{BA291B0B-3C15-2541-B5E8-1B5DDC807B37}" type="pres">
      <dgm:prSet presAssocID="{3870F2EB-5666-D944-BFB8-7BCA93DDE7EA}" presName="node" presStyleLbl="node1" presStyleIdx="2" presStyleCnt="4">
        <dgm:presLayoutVars>
          <dgm:bulletEnabled val="1"/>
        </dgm:presLayoutVars>
      </dgm:prSet>
      <dgm:spPr/>
      <dgm:t>
        <a:bodyPr/>
        <a:lstStyle/>
        <a:p>
          <a:endParaRPr lang="en-US"/>
        </a:p>
      </dgm:t>
    </dgm:pt>
    <dgm:pt modelId="{12F1921A-7DAC-424E-97D6-C428E473C620}" type="pres">
      <dgm:prSet presAssocID="{BC6F7D68-F068-3C4A-B990-E1E0F86F7291}" presName="sibTrans" presStyleLbl="sibTrans2D1" presStyleIdx="2" presStyleCnt="3"/>
      <dgm:spPr/>
      <dgm:t>
        <a:bodyPr/>
        <a:lstStyle/>
        <a:p>
          <a:endParaRPr lang="en-US"/>
        </a:p>
      </dgm:t>
    </dgm:pt>
    <dgm:pt modelId="{333D0FA9-3638-3E4F-93A4-6E0D140E42D4}" type="pres">
      <dgm:prSet presAssocID="{BC6F7D68-F068-3C4A-B990-E1E0F86F7291}" presName="connectorText" presStyleLbl="sibTrans2D1" presStyleIdx="2" presStyleCnt="3"/>
      <dgm:spPr/>
      <dgm:t>
        <a:bodyPr/>
        <a:lstStyle/>
        <a:p>
          <a:endParaRPr lang="en-US"/>
        </a:p>
      </dgm:t>
    </dgm:pt>
    <dgm:pt modelId="{535219F5-4B03-A043-B732-99BD152E1D51}" type="pres">
      <dgm:prSet presAssocID="{CA0E9113-DA15-1841-BA56-F4780ACC9263}" presName="node" presStyleLbl="node1" presStyleIdx="3" presStyleCnt="4">
        <dgm:presLayoutVars>
          <dgm:bulletEnabled val="1"/>
        </dgm:presLayoutVars>
      </dgm:prSet>
      <dgm:spPr/>
      <dgm:t>
        <a:bodyPr/>
        <a:lstStyle/>
        <a:p>
          <a:endParaRPr lang="en-US"/>
        </a:p>
      </dgm:t>
    </dgm:pt>
  </dgm:ptLst>
  <dgm:cxnLst>
    <dgm:cxn modelId="{4EEBF052-653C-5D43-9562-3330EF8F970E}" type="presOf" srcId="{BD1407A1-E1A0-AE4D-8A79-384C4C271707}" destId="{984B6339-1A05-6E44-8B9A-3856D2CA1396}" srcOrd="0" destOrd="0" presId="urn:microsoft.com/office/officeart/2005/8/layout/process2"/>
    <dgm:cxn modelId="{9CAC61ED-62E3-D148-AECF-79D6189308C8}" srcId="{946B5CD0-C161-424C-976E-68F941A6C588}" destId="{3870F2EB-5666-D944-BFB8-7BCA93DDE7EA}" srcOrd="2" destOrd="0" parTransId="{438832F4-58B6-D547-BFB4-BD42AF5AA3D2}" sibTransId="{BC6F7D68-F068-3C4A-B990-E1E0F86F7291}"/>
    <dgm:cxn modelId="{C8E62C73-BDB1-9246-9994-71694EA5C697}" srcId="{946B5CD0-C161-424C-976E-68F941A6C588}" destId="{CA0E9113-DA15-1841-BA56-F4780ACC9263}" srcOrd="3" destOrd="0" parTransId="{F1593F56-B3C6-FB4E-9FB8-BCF6188DDF25}" sibTransId="{A3E4DB80-BBC8-C64D-92E0-835FA4398FD9}"/>
    <dgm:cxn modelId="{9E1B24EF-660A-0C4A-BF21-37149B81A374}" type="presOf" srcId="{BC6F7D68-F068-3C4A-B990-E1E0F86F7291}" destId="{12F1921A-7DAC-424E-97D6-C428E473C620}" srcOrd="0" destOrd="0" presId="urn:microsoft.com/office/officeart/2005/8/layout/process2"/>
    <dgm:cxn modelId="{BE5D8FD5-FF87-D848-AD71-F916A1D7243E}" type="presOf" srcId="{BD1407A1-E1A0-AE4D-8A79-384C4C271707}" destId="{203C99C6-65B4-7347-9C99-BA7CD2ED49FC}" srcOrd="1" destOrd="0" presId="urn:microsoft.com/office/officeart/2005/8/layout/process2"/>
    <dgm:cxn modelId="{C9F1B557-2348-A34E-B064-A6C3B5A381B4}" type="presOf" srcId="{B23A8D2C-2B23-DC45-94E6-899C74A41E99}" destId="{7B25F6FD-DE05-5248-B56C-81364BBA8D15}" srcOrd="0" destOrd="0" presId="urn:microsoft.com/office/officeart/2005/8/layout/process2"/>
    <dgm:cxn modelId="{B10B958D-3CBD-2B4F-A27C-2D6D38286EFE}" type="presOf" srcId="{CA0E9113-DA15-1841-BA56-F4780ACC9263}" destId="{535219F5-4B03-A043-B732-99BD152E1D51}" srcOrd="0" destOrd="0" presId="urn:microsoft.com/office/officeart/2005/8/layout/process2"/>
    <dgm:cxn modelId="{F87635B8-5BCD-9143-8822-5960F30D01A1}" srcId="{946B5CD0-C161-424C-976E-68F941A6C588}" destId="{90F964C6-8901-0145-A94C-85AE2CB6F98B}" srcOrd="0" destOrd="0" parTransId="{5BF13692-169D-F846-9DE4-5BAA82AF7B36}" sibTransId="{9DD534D7-A44F-C843-9D39-5661534CF158}"/>
    <dgm:cxn modelId="{8C1CC95A-1ACA-214E-BF4B-D6A43140988C}" type="presOf" srcId="{9DD534D7-A44F-C843-9D39-5661534CF158}" destId="{9A7437C5-135E-904E-91E3-119075BB72A0}" srcOrd="1" destOrd="0" presId="urn:microsoft.com/office/officeart/2005/8/layout/process2"/>
    <dgm:cxn modelId="{7E0B7601-03E7-8B4F-A799-1AC926E9EF6F}" type="presOf" srcId="{BC6F7D68-F068-3C4A-B990-E1E0F86F7291}" destId="{333D0FA9-3638-3E4F-93A4-6E0D140E42D4}" srcOrd="1" destOrd="0" presId="urn:microsoft.com/office/officeart/2005/8/layout/process2"/>
    <dgm:cxn modelId="{87BA6A46-D6C9-A148-A246-211221758944}" type="presOf" srcId="{90F964C6-8901-0145-A94C-85AE2CB6F98B}" destId="{8EF78E41-2E07-A046-B3EA-FBF5B56BC0C5}" srcOrd="0" destOrd="0" presId="urn:microsoft.com/office/officeart/2005/8/layout/process2"/>
    <dgm:cxn modelId="{18AF79D1-CB16-5E44-A638-4ACFF3787D20}" type="presOf" srcId="{3870F2EB-5666-D944-BFB8-7BCA93DDE7EA}" destId="{BA291B0B-3C15-2541-B5E8-1B5DDC807B37}" srcOrd="0" destOrd="0" presId="urn:microsoft.com/office/officeart/2005/8/layout/process2"/>
    <dgm:cxn modelId="{F5959EFC-C520-EE4C-8936-87B62CC3BBA6}" srcId="{946B5CD0-C161-424C-976E-68F941A6C588}" destId="{B23A8D2C-2B23-DC45-94E6-899C74A41E99}" srcOrd="1" destOrd="0" parTransId="{0CA4270F-8CF6-2D45-BA1A-0ABBF602C4C0}" sibTransId="{BD1407A1-E1A0-AE4D-8A79-384C4C271707}"/>
    <dgm:cxn modelId="{8760FF0E-F91D-0543-AB9F-221A4FE93BBC}" type="presOf" srcId="{946B5CD0-C161-424C-976E-68F941A6C588}" destId="{225E73DF-55E8-E24F-9A83-E1398155EFB5}" srcOrd="0" destOrd="0" presId="urn:microsoft.com/office/officeart/2005/8/layout/process2"/>
    <dgm:cxn modelId="{78236786-7CBE-8544-AA9B-5905CABC480C}" type="presOf" srcId="{9DD534D7-A44F-C843-9D39-5661534CF158}" destId="{7E930FDA-6390-E545-B089-8B401A66E781}" srcOrd="0" destOrd="0" presId="urn:microsoft.com/office/officeart/2005/8/layout/process2"/>
    <dgm:cxn modelId="{14A9282D-1558-5D4D-870B-CDC5F28117CF}" type="presParOf" srcId="{225E73DF-55E8-E24F-9A83-E1398155EFB5}" destId="{8EF78E41-2E07-A046-B3EA-FBF5B56BC0C5}" srcOrd="0" destOrd="0" presId="urn:microsoft.com/office/officeart/2005/8/layout/process2"/>
    <dgm:cxn modelId="{374763FC-DF32-8046-A024-15AF4D257FF9}" type="presParOf" srcId="{225E73DF-55E8-E24F-9A83-E1398155EFB5}" destId="{7E930FDA-6390-E545-B089-8B401A66E781}" srcOrd="1" destOrd="0" presId="urn:microsoft.com/office/officeart/2005/8/layout/process2"/>
    <dgm:cxn modelId="{F5D93F58-3AE9-5D47-A707-2637D5D7789D}" type="presParOf" srcId="{7E930FDA-6390-E545-B089-8B401A66E781}" destId="{9A7437C5-135E-904E-91E3-119075BB72A0}" srcOrd="0" destOrd="0" presId="urn:microsoft.com/office/officeart/2005/8/layout/process2"/>
    <dgm:cxn modelId="{E5277239-CFA3-1F45-A38E-B6EDE7E25472}" type="presParOf" srcId="{225E73DF-55E8-E24F-9A83-E1398155EFB5}" destId="{7B25F6FD-DE05-5248-B56C-81364BBA8D15}" srcOrd="2" destOrd="0" presId="urn:microsoft.com/office/officeart/2005/8/layout/process2"/>
    <dgm:cxn modelId="{AA27B832-D473-2F48-9E41-27676FABD776}" type="presParOf" srcId="{225E73DF-55E8-E24F-9A83-E1398155EFB5}" destId="{984B6339-1A05-6E44-8B9A-3856D2CA1396}" srcOrd="3" destOrd="0" presId="urn:microsoft.com/office/officeart/2005/8/layout/process2"/>
    <dgm:cxn modelId="{AF7A0A32-B997-FB4F-B7FF-8E6E8F3ED0AA}" type="presParOf" srcId="{984B6339-1A05-6E44-8B9A-3856D2CA1396}" destId="{203C99C6-65B4-7347-9C99-BA7CD2ED49FC}" srcOrd="0" destOrd="0" presId="urn:microsoft.com/office/officeart/2005/8/layout/process2"/>
    <dgm:cxn modelId="{954CE800-2248-B245-845A-5E78F8B56CD2}" type="presParOf" srcId="{225E73DF-55E8-E24F-9A83-E1398155EFB5}" destId="{BA291B0B-3C15-2541-B5E8-1B5DDC807B37}" srcOrd="4" destOrd="0" presId="urn:microsoft.com/office/officeart/2005/8/layout/process2"/>
    <dgm:cxn modelId="{390097F7-3B20-814E-94A0-9EB3A04A3312}" type="presParOf" srcId="{225E73DF-55E8-E24F-9A83-E1398155EFB5}" destId="{12F1921A-7DAC-424E-97D6-C428E473C620}" srcOrd="5" destOrd="0" presId="urn:microsoft.com/office/officeart/2005/8/layout/process2"/>
    <dgm:cxn modelId="{432C09F6-F000-B84E-A065-005B9F2A20E2}" type="presParOf" srcId="{12F1921A-7DAC-424E-97D6-C428E473C620}" destId="{333D0FA9-3638-3E4F-93A4-6E0D140E42D4}" srcOrd="0" destOrd="0" presId="urn:microsoft.com/office/officeart/2005/8/layout/process2"/>
    <dgm:cxn modelId="{1D9EA841-0E72-CA4E-BFF2-BE626E826D08}" type="presParOf" srcId="{225E73DF-55E8-E24F-9A83-E1398155EFB5}" destId="{535219F5-4B03-A043-B732-99BD152E1D51}"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876DC-EB03-E844-8180-35AFFA60505C}">
      <dsp:nvSpPr>
        <dsp:cNvPr id="0" name=""/>
        <dsp:cNvSpPr/>
      </dsp:nvSpPr>
      <dsp:spPr>
        <a:xfrm>
          <a:off x="662203" y="846946"/>
          <a:ext cx="1376994" cy="1203666"/>
        </a:xfrm>
        <a:prstGeom prst="rightArrow">
          <a:avLst>
            <a:gd name="adj1" fmla="val 70000"/>
            <a:gd name="adj2" fmla="val 5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711283-B626-AB4D-8699-7361BD3DD5DA}">
      <dsp:nvSpPr>
        <dsp:cNvPr id="0" name=""/>
        <dsp:cNvSpPr/>
      </dsp:nvSpPr>
      <dsp:spPr>
        <a:xfrm>
          <a:off x="919" y="820312"/>
          <a:ext cx="1322568" cy="12569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latin typeface="Century Gothic"/>
              <a:cs typeface="Century Gothic"/>
            </a:rPr>
            <a:t>Total Search Volume</a:t>
          </a:r>
          <a:endParaRPr lang="en-US" sz="1400" kern="1200" dirty="0">
            <a:latin typeface="Century Gothic"/>
            <a:cs typeface="Century Gothic"/>
          </a:endParaRPr>
        </a:p>
      </dsp:txBody>
      <dsp:txXfrm>
        <a:off x="194605" y="1004386"/>
        <a:ext cx="935196" cy="888786"/>
      </dsp:txXfrm>
    </dsp:sp>
    <dsp:sp modelId="{89FA99DA-BAD3-5D4A-8B78-028B2A38F22D}">
      <dsp:nvSpPr>
        <dsp:cNvPr id="0" name=""/>
        <dsp:cNvSpPr/>
      </dsp:nvSpPr>
      <dsp:spPr>
        <a:xfrm>
          <a:off x="2786544" y="846946"/>
          <a:ext cx="1376994" cy="1203666"/>
        </a:xfrm>
        <a:prstGeom prst="rightArrow">
          <a:avLst>
            <a:gd name="adj1" fmla="val 70000"/>
            <a:gd name="adj2" fmla="val 5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FA9333-EA45-904A-B1FF-ED28A9F0726B}">
      <dsp:nvSpPr>
        <dsp:cNvPr id="0" name=""/>
        <dsp:cNvSpPr/>
      </dsp:nvSpPr>
      <dsp:spPr>
        <a:xfrm>
          <a:off x="2125260" y="820312"/>
          <a:ext cx="1322568" cy="12569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latin typeface="Century Gothic"/>
              <a:cs typeface="Century Gothic"/>
            </a:rPr>
            <a:t>Estimated Traffic</a:t>
          </a:r>
          <a:endParaRPr lang="en-US" sz="1400" kern="1200" dirty="0">
            <a:latin typeface="Century Gothic"/>
            <a:cs typeface="Century Gothic"/>
          </a:endParaRPr>
        </a:p>
      </dsp:txBody>
      <dsp:txXfrm>
        <a:off x="2318946" y="1004386"/>
        <a:ext cx="935196" cy="888786"/>
      </dsp:txXfrm>
    </dsp:sp>
    <dsp:sp modelId="{ADFCBCF9-4B17-4243-9C94-472F9D0A3776}">
      <dsp:nvSpPr>
        <dsp:cNvPr id="0" name=""/>
        <dsp:cNvSpPr/>
      </dsp:nvSpPr>
      <dsp:spPr>
        <a:xfrm>
          <a:off x="4910886" y="846946"/>
          <a:ext cx="1376994" cy="1203666"/>
        </a:xfrm>
        <a:prstGeom prst="rightArrow">
          <a:avLst>
            <a:gd name="adj1" fmla="val 70000"/>
            <a:gd name="adj2" fmla="val 5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CBABCA-281E-EA4B-9158-F368CC502069}">
      <dsp:nvSpPr>
        <dsp:cNvPr id="0" name=""/>
        <dsp:cNvSpPr/>
      </dsp:nvSpPr>
      <dsp:spPr>
        <a:xfrm>
          <a:off x="4249601" y="820312"/>
          <a:ext cx="1322568" cy="12569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latin typeface="Century Gothic"/>
              <a:cs typeface="Century Gothic"/>
            </a:rPr>
            <a:t>Revenue</a:t>
          </a:r>
          <a:endParaRPr lang="en-US" sz="1400" kern="1200" dirty="0">
            <a:latin typeface="Century Gothic"/>
            <a:cs typeface="Century Gothic"/>
          </a:endParaRPr>
        </a:p>
      </dsp:txBody>
      <dsp:txXfrm>
        <a:off x="4443287" y="1004386"/>
        <a:ext cx="935196" cy="888786"/>
      </dsp:txXfrm>
    </dsp:sp>
    <dsp:sp modelId="{CC2050C0-4147-8F4A-9192-F510A6154C3F}">
      <dsp:nvSpPr>
        <dsp:cNvPr id="0" name=""/>
        <dsp:cNvSpPr/>
      </dsp:nvSpPr>
      <dsp:spPr>
        <a:xfrm>
          <a:off x="7035227" y="846946"/>
          <a:ext cx="1376994" cy="1203666"/>
        </a:xfrm>
        <a:prstGeom prst="rightArrow">
          <a:avLst>
            <a:gd name="adj1" fmla="val 70000"/>
            <a:gd name="adj2" fmla="val 5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84921-2658-D044-B42C-3233A180682A}">
      <dsp:nvSpPr>
        <dsp:cNvPr id="0" name=""/>
        <dsp:cNvSpPr/>
      </dsp:nvSpPr>
      <dsp:spPr>
        <a:xfrm>
          <a:off x="6373942" y="820312"/>
          <a:ext cx="1322568" cy="12569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latin typeface="Century Gothic"/>
              <a:cs typeface="Century Gothic"/>
            </a:rPr>
            <a:t>Profit</a:t>
          </a:r>
          <a:endParaRPr lang="en-US" sz="1400" kern="1200" dirty="0">
            <a:latin typeface="Century Gothic"/>
            <a:cs typeface="Century Gothic"/>
          </a:endParaRPr>
        </a:p>
      </dsp:txBody>
      <dsp:txXfrm>
        <a:off x="6567628" y="1004386"/>
        <a:ext cx="935196" cy="8887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405751" y="1612"/>
          <a:ext cx="2151503" cy="599722"/>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Century Gothic"/>
              <a:cs typeface="Century Gothic"/>
            </a:rPr>
            <a:t>Predict </a:t>
          </a:r>
          <a:r>
            <a:rPr lang="en-US" sz="1500" i="1" kern="1200" dirty="0" smtClean="0">
              <a:latin typeface="Century Gothic"/>
              <a:cs typeface="Century Gothic"/>
            </a:rPr>
            <a:t>actual</a:t>
          </a:r>
          <a:r>
            <a:rPr lang="en-US" sz="1500" kern="1200" dirty="0" smtClean="0">
              <a:latin typeface="Century Gothic"/>
              <a:cs typeface="Century Gothic"/>
            </a:rPr>
            <a:t> search volume for a keyword</a:t>
          </a:r>
          <a:endParaRPr lang="en-US" sz="1500" kern="1200" dirty="0">
            <a:latin typeface="Century Gothic"/>
            <a:cs typeface="Century Gothic"/>
          </a:endParaRPr>
        </a:p>
      </dsp:txBody>
      <dsp:txXfrm>
        <a:off x="423316" y="19177"/>
        <a:ext cx="2116373" cy="564592"/>
      </dsp:txXfrm>
    </dsp:sp>
    <dsp:sp modelId="{7E930FDA-6390-E545-B089-8B401A66E781}">
      <dsp:nvSpPr>
        <dsp:cNvPr id="0" name=""/>
        <dsp:cNvSpPr/>
      </dsp:nvSpPr>
      <dsp:spPr>
        <a:xfrm rot="5400000">
          <a:off x="1369055" y="616327"/>
          <a:ext cx="224895" cy="269874"/>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1400541" y="638816"/>
        <a:ext cx="161924" cy="157427"/>
      </dsp:txXfrm>
    </dsp:sp>
    <dsp:sp modelId="{7B25F6FD-DE05-5248-B56C-81364BBA8D15}">
      <dsp:nvSpPr>
        <dsp:cNvPr id="0" name=""/>
        <dsp:cNvSpPr/>
      </dsp:nvSpPr>
      <dsp:spPr>
        <a:xfrm>
          <a:off x="405751" y="901195"/>
          <a:ext cx="2151503" cy="599722"/>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Century Gothic"/>
              <a:cs typeface="Century Gothic"/>
            </a:rPr>
            <a:t>Predict </a:t>
          </a:r>
          <a:r>
            <a:rPr lang="en-US" sz="1500" i="1" kern="1200" dirty="0" smtClean="0">
              <a:latin typeface="Century Gothic"/>
              <a:cs typeface="Century Gothic"/>
            </a:rPr>
            <a:t>average</a:t>
          </a:r>
          <a:r>
            <a:rPr lang="en-US" sz="1500" kern="1200" dirty="0" smtClean="0">
              <a:latin typeface="Century Gothic"/>
              <a:cs typeface="Century Gothic"/>
            </a:rPr>
            <a:t> ranking position.</a:t>
          </a:r>
        </a:p>
      </dsp:txBody>
      <dsp:txXfrm>
        <a:off x="423316" y="918760"/>
        <a:ext cx="2116373" cy="564592"/>
      </dsp:txXfrm>
    </dsp:sp>
    <dsp:sp modelId="{984B6339-1A05-6E44-8B9A-3856D2CA1396}">
      <dsp:nvSpPr>
        <dsp:cNvPr id="0" name=""/>
        <dsp:cNvSpPr/>
      </dsp:nvSpPr>
      <dsp:spPr>
        <a:xfrm rot="5400000">
          <a:off x="1369055" y="1515910"/>
          <a:ext cx="224895" cy="269874"/>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1400541" y="1538399"/>
        <a:ext cx="161924" cy="157427"/>
      </dsp:txXfrm>
    </dsp:sp>
    <dsp:sp modelId="{BA291B0B-3C15-2541-B5E8-1B5DDC807B37}">
      <dsp:nvSpPr>
        <dsp:cNvPr id="0" name=""/>
        <dsp:cNvSpPr/>
      </dsp:nvSpPr>
      <dsp:spPr>
        <a:xfrm>
          <a:off x="405751" y="1800778"/>
          <a:ext cx="2151503" cy="599722"/>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Century Gothic"/>
              <a:cs typeface="Century Gothic"/>
            </a:rPr>
            <a:t>Predict </a:t>
          </a:r>
          <a:r>
            <a:rPr lang="en-US" sz="1500" i="1" kern="1200" dirty="0" smtClean="0">
              <a:latin typeface="Century Gothic"/>
              <a:cs typeface="Century Gothic"/>
            </a:rPr>
            <a:t>average</a:t>
          </a:r>
          <a:r>
            <a:rPr lang="en-US" sz="1500" kern="1200" dirty="0" smtClean="0">
              <a:latin typeface="Century Gothic"/>
              <a:cs typeface="Century Gothic"/>
            </a:rPr>
            <a:t> click through rate.</a:t>
          </a:r>
        </a:p>
      </dsp:txBody>
      <dsp:txXfrm>
        <a:off x="423316" y="1818343"/>
        <a:ext cx="2116373" cy="564592"/>
      </dsp:txXfrm>
    </dsp:sp>
    <dsp:sp modelId="{12F1921A-7DAC-424E-97D6-C428E473C620}">
      <dsp:nvSpPr>
        <dsp:cNvPr id="0" name=""/>
        <dsp:cNvSpPr/>
      </dsp:nvSpPr>
      <dsp:spPr>
        <a:xfrm rot="5400000">
          <a:off x="1369055" y="2415493"/>
          <a:ext cx="224895" cy="269874"/>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1400541" y="2437982"/>
        <a:ext cx="161924" cy="157427"/>
      </dsp:txXfrm>
    </dsp:sp>
    <dsp:sp modelId="{535219F5-4B03-A043-B732-99BD152E1D51}">
      <dsp:nvSpPr>
        <dsp:cNvPr id="0" name=""/>
        <dsp:cNvSpPr/>
      </dsp:nvSpPr>
      <dsp:spPr>
        <a:xfrm>
          <a:off x="405751" y="2700361"/>
          <a:ext cx="2151503" cy="599722"/>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Century Gothic"/>
              <a:cs typeface="Century Gothic"/>
            </a:rPr>
            <a:t>Estimate </a:t>
          </a:r>
          <a:r>
            <a:rPr lang="en-US" sz="1500" kern="1200" dirty="0" smtClean="0">
              <a:latin typeface="Century Gothic"/>
              <a:cs typeface="Century Gothic"/>
            </a:rPr>
            <a:t>Lift</a:t>
          </a:r>
        </a:p>
      </dsp:txBody>
      <dsp:txXfrm>
        <a:off x="423316" y="2717926"/>
        <a:ext cx="2116373" cy="564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8E41-2E07-A046-B3EA-FBF5B56BC0C5}">
      <dsp:nvSpPr>
        <dsp:cNvPr id="0" name=""/>
        <dsp:cNvSpPr/>
      </dsp:nvSpPr>
      <dsp:spPr>
        <a:xfrm>
          <a:off x="15108" y="2042"/>
          <a:ext cx="1572035" cy="759967"/>
        </a:xfrm>
        <a:prstGeom prst="roundRect">
          <a:avLst>
            <a:gd name="adj" fmla="val 10000"/>
          </a:avLst>
        </a:prstGeom>
        <a:solidFill>
          <a:srgbClr val="7F7F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actual</a:t>
          </a:r>
          <a:r>
            <a:rPr lang="en-US" sz="1400" kern="1200" dirty="0" smtClean="0">
              <a:latin typeface="Century Gothic"/>
              <a:cs typeface="Century Gothic"/>
            </a:rPr>
            <a:t> search volume for a keyword</a:t>
          </a:r>
          <a:endParaRPr lang="en-US" sz="1400" kern="1200" dirty="0">
            <a:latin typeface="Century Gothic"/>
            <a:cs typeface="Century Gothic"/>
          </a:endParaRPr>
        </a:p>
      </dsp:txBody>
      <dsp:txXfrm>
        <a:off x="37367" y="24301"/>
        <a:ext cx="1527517" cy="715449"/>
      </dsp:txXfrm>
    </dsp:sp>
    <dsp:sp modelId="{7E930FDA-6390-E545-B089-8B401A66E781}">
      <dsp:nvSpPr>
        <dsp:cNvPr id="0" name=""/>
        <dsp:cNvSpPr/>
      </dsp:nvSpPr>
      <dsp:spPr>
        <a:xfrm rot="5400000">
          <a:off x="658632" y="781009"/>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809508"/>
        <a:ext cx="205191" cy="199491"/>
      </dsp:txXfrm>
    </dsp:sp>
    <dsp:sp modelId="{7B25F6FD-DE05-5248-B56C-81364BBA8D15}">
      <dsp:nvSpPr>
        <dsp:cNvPr id="0" name=""/>
        <dsp:cNvSpPr/>
      </dsp:nvSpPr>
      <dsp:spPr>
        <a:xfrm>
          <a:off x="15108" y="1141994"/>
          <a:ext cx="1572035" cy="759967"/>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ranking position.</a:t>
          </a:r>
        </a:p>
      </dsp:txBody>
      <dsp:txXfrm>
        <a:off x="37367" y="1164253"/>
        <a:ext cx="1527517" cy="715449"/>
      </dsp:txXfrm>
    </dsp:sp>
    <dsp:sp modelId="{984B6339-1A05-6E44-8B9A-3856D2CA1396}">
      <dsp:nvSpPr>
        <dsp:cNvPr id="0" name=""/>
        <dsp:cNvSpPr/>
      </dsp:nvSpPr>
      <dsp:spPr>
        <a:xfrm rot="5400000">
          <a:off x="658632" y="1920961"/>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1949460"/>
        <a:ext cx="205191" cy="199491"/>
      </dsp:txXfrm>
    </dsp:sp>
    <dsp:sp modelId="{BA291B0B-3C15-2541-B5E8-1B5DDC807B37}">
      <dsp:nvSpPr>
        <dsp:cNvPr id="0" name=""/>
        <dsp:cNvSpPr/>
      </dsp:nvSpPr>
      <dsp:spPr>
        <a:xfrm>
          <a:off x="15108" y="2281946"/>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Predict </a:t>
          </a:r>
          <a:r>
            <a:rPr lang="en-US" sz="1400" i="1" kern="1200" dirty="0" smtClean="0">
              <a:latin typeface="Century Gothic"/>
              <a:cs typeface="Century Gothic"/>
            </a:rPr>
            <a:t>average</a:t>
          </a:r>
          <a:r>
            <a:rPr lang="en-US" sz="1400" kern="1200" dirty="0" smtClean="0">
              <a:latin typeface="Century Gothic"/>
              <a:cs typeface="Century Gothic"/>
            </a:rPr>
            <a:t> click through rate.</a:t>
          </a:r>
        </a:p>
      </dsp:txBody>
      <dsp:txXfrm>
        <a:off x="37367" y="2304205"/>
        <a:ext cx="1527517" cy="715449"/>
      </dsp:txXfrm>
    </dsp:sp>
    <dsp:sp modelId="{12F1921A-7DAC-424E-97D6-C428E473C620}">
      <dsp:nvSpPr>
        <dsp:cNvPr id="0" name=""/>
        <dsp:cNvSpPr/>
      </dsp:nvSpPr>
      <dsp:spPr>
        <a:xfrm rot="5400000">
          <a:off x="658632" y="3060913"/>
          <a:ext cx="284987" cy="34198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latin typeface="Century Gothic"/>
            <a:cs typeface="Century Gothic"/>
          </a:endParaRPr>
        </a:p>
      </dsp:txBody>
      <dsp:txXfrm rot="-5400000">
        <a:off x="698530" y="3089412"/>
        <a:ext cx="205191" cy="199491"/>
      </dsp:txXfrm>
    </dsp:sp>
    <dsp:sp modelId="{535219F5-4B03-A043-B732-99BD152E1D51}">
      <dsp:nvSpPr>
        <dsp:cNvPr id="0" name=""/>
        <dsp:cNvSpPr/>
      </dsp:nvSpPr>
      <dsp:spPr>
        <a:xfrm>
          <a:off x="15108" y="3421898"/>
          <a:ext cx="1572035" cy="759967"/>
        </a:xfrm>
        <a:prstGeom prst="roundRect">
          <a:avLst>
            <a:gd name="adj" fmla="val 10000"/>
          </a:avLst>
        </a:prstGeom>
        <a:solidFill>
          <a:schemeClr val="bg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entury Gothic"/>
              <a:cs typeface="Century Gothic"/>
            </a:rPr>
            <a:t>Estimate </a:t>
          </a:r>
          <a:r>
            <a:rPr lang="en-US" sz="1400" kern="1200" dirty="0" smtClean="0">
              <a:latin typeface="Century Gothic"/>
              <a:cs typeface="Century Gothic"/>
            </a:rPr>
            <a:t>Lift</a:t>
          </a:r>
        </a:p>
      </dsp:txBody>
      <dsp:txXfrm>
        <a:off x="37367" y="3444157"/>
        <a:ext cx="1527517" cy="71544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0.0008</cdr:x>
      <cdr:y>0.91521</cdr:y>
    </cdr:from>
    <cdr:to>
      <cdr:x>1</cdr:x>
      <cdr:y>1</cdr:y>
    </cdr:to>
    <cdr:sp macro="" textlink="">
      <cdr:nvSpPr>
        <cdr:cNvPr id="2" name="TextBox 2"/>
        <cdr:cNvSpPr txBox="1"/>
      </cdr:nvSpPr>
      <cdr:spPr>
        <a:xfrm xmlns:a="http://schemas.openxmlformats.org/drawingml/2006/main">
          <a:off x="3397" y="3162203"/>
          <a:ext cx="4248726" cy="292964"/>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000" b="0" dirty="0">
              <a:solidFill>
                <a:srgbClr val="7F7F7F"/>
              </a:solidFill>
              <a:latin typeface="Century Gothic"/>
              <a:cs typeface="Century Gothic"/>
            </a:rPr>
            <a:t>Source:</a:t>
          </a:r>
          <a:r>
            <a:rPr lang="en-US" sz="1000" b="0" baseline="0" dirty="0">
              <a:solidFill>
                <a:srgbClr val="7F7F7F"/>
              </a:solidFill>
              <a:latin typeface="Century Gothic"/>
              <a:cs typeface="Century Gothic"/>
            </a:rPr>
            <a:t> </a:t>
          </a:r>
          <a:r>
            <a:rPr lang="en-US" sz="1000" b="0" dirty="0">
              <a:solidFill>
                <a:srgbClr val="7F7F7F"/>
              </a:solidFill>
              <a:latin typeface="Century Gothic"/>
              <a:cs typeface="Century Gothic"/>
            </a:rPr>
            <a:t>comScore Explicit Core Search Share Report, July</a:t>
          </a:r>
          <a:r>
            <a:rPr lang="en-US" sz="1000" b="0" baseline="0" dirty="0">
              <a:solidFill>
                <a:srgbClr val="7F7F7F"/>
              </a:solidFill>
              <a:latin typeface="Century Gothic"/>
              <a:cs typeface="Century Gothic"/>
            </a:rPr>
            <a:t> 11, 2012 </a:t>
          </a:r>
          <a:endParaRPr lang="en-US" sz="1000" b="0" dirty="0">
            <a:solidFill>
              <a:srgbClr val="7F7F7F"/>
            </a:solidFill>
            <a:latin typeface="Century Gothic"/>
            <a:cs typeface="Century Gothic"/>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91C52-75AA-A94C-A52D-2786AB36A45B}" type="datetimeFigureOut">
              <a:rPr lang="en-US" smtClean="0"/>
              <a:pPr/>
              <a:t>7/23/12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E390-F933-644E-8118-DF6E61D397C1}" type="slidenum">
              <a:rPr lang="en-US" smtClean="0"/>
              <a:pPr/>
              <a:t>‹#›</a:t>
            </a:fld>
            <a:endParaRPr lang="en-US" dirty="0"/>
          </a:p>
        </p:txBody>
      </p:sp>
    </p:spTree>
    <p:extLst>
      <p:ext uri="{BB962C8B-B14F-4D97-AF65-F5344CB8AC3E}">
        <p14:creationId xmlns:p14="http://schemas.microsoft.com/office/powerpoint/2010/main" val="32458457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Estimating Traffic Based on Keyword Research </a:t>
            </a:r>
            <a:r>
              <a:rPr lang="en-US" sz="1200" b="0" kern="1200" dirty="0" smtClean="0">
                <a:solidFill>
                  <a:schemeClr val="tx1"/>
                </a:solidFill>
                <a:latin typeface="+mn-lt"/>
                <a:ea typeface="+mn-ea"/>
                <a:cs typeface="+mn-cs"/>
              </a:rPr>
              <a:t>11:30 12:00 Jessica Bowman Don't let changes in Google's tools get you down. Jessica's going to improve your spirits by showing you how to estimate your keywords' traffic with the data at your fingertips.</a:t>
            </a:r>
          </a:p>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1</a:t>
            </a:fld>
            <a:endParaRPr lang="en-US" dirty="0"/>
          </a:p>
        </p:txBody>
      </p:sp>
    </p:spTree>
    <p:extLst>
      <p:ext uri="{BB962C8B-B14F-4D97-AF65-F5344CB8AC3E}">
        <p14:creationId xmlns:p14="http://schemas.microsoft.com/office/powerpoint/2010/main" val="120617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17</a:t>
            </a:fld>
            <a:endParaRPr lang="en-US" dirty="0"/>
          </a:p>
        </p:txBody>
      </p:sp>
    </p:spTree>
    <p:extLst>
      <p:ext uri="{BB962C8B-B14F-4D97-AF65-F5344CB8AC3E}">
        <p14:creationId xmlns:p14="http://schemas.microsoft.com/office/powerpoint/2010/main" val="365242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p:txBody>
      </p:sp>
      <p:sp>
        <p:nvSpPr>
          <p:cNvPr id="4" name="Slide Number Placeholder 3"/>
          <p:cNvSpPr>
            <a:spLocks noGrp="1"/>
          </p:cNvSpPr>
          <p:nvPr>
            <p:ph type="sldNum" sz="quarter" idx="10"/>
          </p:nvPr>
        </p:nvSpPr>
        <p:spPr/>
        <p:txBody>
          <a:bodyPr/>
          <a:lstStyle/>
          <a:p>
            <a:fld id="{3A6B5E0E-F000-6D43-88BE-14D5DA0EA0EF}" type="slidenum">
              <a:rPr lang="en-US" smtClean="0"/>
              <a:pPr/>
              <a:t>19</a:t>
            </a:fld>
            <a:endParaRPr lang="en-US" dirty="0"/>
          </a:p>
        </p:txBody>
      </p:sp>
    </p:spTree>
    <p:extLst>
      <p:ext uri="{BB962C8B-B14F-4D97-AF65-F5344CB8AC3E}">
        <p14:creationId xmlns:p14="http://schemas.microsoft.com/office/powerpoint/2010/main" val="160883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23</a:t>
            </a:fld>
            <a:endParaRPr lang="en-US" dirty="0"/>
          </a:p>
        </p:txBody>
      </p:sp>
    </p:spTree>
    <p:extLst>
      <p:ext uri="{BB962C8B-B14F-4D97-AF65-F5344CB8AC3E}">
        <p14:creationId xmlns:p14="http://schemas.microsoft.com/office/powerpoint/2010/main" val="1114760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25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your page targeting that keyword with competitors’.</a:t>
            </a:r>
          </a:p>
          <a:p>
            <a:pPr lvl="1"/>
            <a:r>
              <a:rPr lang="en-US" dirty="0" smtClean="0"/>
              <a:t>Where do gaps exist?</a:t>
            </a:r>
          </a:p>
          <a:p>
            <a:pPr lvl="1"/>
            <a:r>
              <a:rPr lang="en-US" dirty="0" smtClean="0"/>
              <a:t>How will these gaps be closed (and surpassed)?</a:t>
            </a:r>
          </a:p>
          <a:p>
            <a:r>
              <a:rPr lang="en-US" dirty="0" smtClean="0"/>
              <a:t>What is the quality of the content?  How does it compare to currently ranking content?</a:t>
            </a:r>
          </a:p>
          <a:p>
            <a:r>
              <a:rPr lang="en-US" dirty="0" smtClean="0"/>
              <a:t>What is your current reach and authority?</a:t>
            </a:r>
          </a:p>
          <a:p>
            <a:r>
              <a:rPr lang="en-US" dirty="0" smtClean="0"/>
              <a:t>What resources are available for influencer marketing (existing relationships, blogger outreach, etc.)?</a:t>
            </a:r>
          </a:p>
          <a:p>
            <a:r>
              <a:rPr lang="en-US" dirty="0" smtClean="0"/>
              <a:t>Experience is your best asset – how has similar content performed for you in the past?</a:t>
            </a:r>
          </a:p>
          <a:p>
            <a:r>
              <a:rPr lang="en-US" dirty="0" smtClean="0"/>
              <a:t>It is better to be conservative and reach (or surpass) expectations than to set expectations too high.</a:t>
            </a:r>
          </a:p>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26</a:t>
            </a:fld>
            <a:endParaRPr lang="en-US" dirty="0"/>
          </a:p>
        </p:txBody>
      </p:sp>
    </p:spTree>
    <p:extLst>
      <p:ext uri="{BB962C8B-B14F-4D97-AF65-F5344CB8AC3E}">
        <p14:creationId xmlns:p14="http://schemas.microsoft.com/office/powerpoint/2010/main" val="341297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29</a:t>
            </a:fld>
            <a:endParaRPr lang="en-US" dirty="0"/>
          </a:p>
        </p:txBody>
      </p:sp>
    </p:spTree>
    <p:extLst>
      <p:ext uri="{BB962C8B-B14F-4D97-AF65-F5344CB8AC3E}">
        <p14:creationId xmlns:p14="http://schemas.microsoft.com/office/powerpoint/2010/main" val="1114760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&lt;!&gt;Jessica – note, Slingshot is better data because they were the only study that considered that not all searches lead to clicks (hence, their %s don’t add to 100).   It</a:t>
            </a:r>
            <a:r>
              <a:rPr lang="en-US" baseline="0" dirty="0" smtClean="0"/>
              <a:t> reflects the CTR relative to search volume, rather than CTR relative to the number of clicks.  This is better since we have search volume data, not click data</a:t>
            </a:r>
            <a:r>
              <a:rPr lang="en-US" dirty="0" smtClean="0"/>
              <a:t> </a:t>
            </a:r>
          </a:p>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34</a:t>
            </a:fld>
            <a:endParaRPr lang="en-US" dirty="0"/>
          </a:p>
        </p:txBody>
      </p:sp>
    </p:spTree>
    <p:extLst>
      <p:ext uri="{BB962C8B-B14F-4D97-AF65-F5344CB8AC3E}">
        <p14:creationId xmlns:p14="http://schemas.microsoft.com/office/powerpoint/2010/main" val="111476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36</a:t>
            </a:fld>
            <a:endParaRPr lang="en-US" dirty="0"/>
          </a:p>
        </p:txBody>
      </p:sp>
    </p:spTree>
    <p:extLst>
      <p:ext uri="{BB962C8B-B14F-4D97-AF65-F5344CB8AC3E}">
        <p14:creationId xmlns:p14="http://schemas.microsoft.com/office/powerpoint/2010/main" val="111476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39</a:t>
            </a:fld>
            <a:endParaRPr lang="en-US" dirty="0"/>
          </a:p>
        </p:txBody>
      </p:sp>
    </p:spTree>
    <p:extLst>
      <p:ext uri="{BB962C8B-B14F-4D97-AF65-F5344CB8AC3E}">
        <p14:creationId xmlns:p14="http://schemas.microsoft.com/office/powerpoint/2010/main" val="3474028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40</a:t>
            </a:fld>
            <a:endParaRPr lang="en-US" dirty="0"/>
          </a:p>
        </p:txBody>
      </p:sp>
    </p:spTree>
    <p:extLst>
      <p:ext uri="{BB962C8B-B14F-4D97-AF65-F5344CB8AC3E}">
        <p14:creationId xmlns:p14="http://schemas.microsoft.com/office/powerpoint/2010/main" val="3474028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41</a:t>
            </a:fld>
            <a:endParaRPr lang="en-US" dirty="0"/>
          </a:p>
        </p:txBody>
      </p:sp>
    </p:spTree>
    <p:extLst>
      <p:ext uri="{BB962C8B-B14F-4D97-AF65-F5344CB8AC3E}">
        <p14:creationId xmlns:p14="http://schemas.microsoft.com/office/powerpoint/2010/main" val="3474028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42</a:t>
            </a:fld>
            <a:endParaRPr lang="en-US" dirty="0"/>
          </a:p>
        </p:txBody>
      </p:sp>
    </p:spTree>
    <p:extLst>
      <p:ext uri="{BB962C8B-B14F-4D97-AF65-F5344CB8AC3E}">
        <p14:creationId xmlns:p14="http://schemas.microsoft.com/office/powerpoint/2010/main" val="3474028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43</a:t>
            </a:fld>
            <a:endParaRPr lang="en-US" dirty="0"/>
          </a:p>
        </p:txBody>
      </p:sp>
    </p:spTree>
    <p:extLst>
      <p:ext uri="{BB962C8B-B14F-4D97-AF65-F5344CB8AC3E}">
        <p14:creationId xmlns:p14="http://schemas.microsoft.com/office/powerpoint/2010/main" val="3474028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44</a:t>
            </a:fld>
            <a:endParaRPr lang="en-US" dirty="0"/>
          </a:p>
        </p:txBody>
      </p:sp>
    </p:spTree>
    <p:extLst>
      <p:ext uri="{BB962C8B-B14F-4D97-AF65-F5344CB8AC3E}">
        <p14:creationId xmlns:p14="http://schemas.microsoft.com/office/powerpoint/2010/main" val="347402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&lt;!&gt;Jessica, the emphasis should be on how</a:t>
            </a:r>
            <a:r>
              <a:rPr lang="en-US" baseline="0" dirty="0" smtClean="0"/>
              <a:t> difficult predicting lift can be.  Many variables.</a:t>
            </a:r>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9</a:t>
            </a:fld>
            <a:endParaRPr lang="en-US" dirty="0"/>
          </a:p>
        </p:txBody>
      </p:sp>
    </p:spTree>
    <p:extLst>
      <p:ext uri="{BB962C8B-B14F-4D97-AF65-F5344CB8AC3E}">
        <p14:creationId xmlns:p14="http://schemas.microsoft.com/office/powerpoint/2010/main" val="262611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&lt;!&gt;revise</a:t>
            </a:r>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14</a:t>
            </a:fld>
            <a:endParaRPr lang="en-US" dirty="0"/>
          </a:p>
        </p:txBody>
      </p:sp>
    </p:spTree>
    <p:extLst>
      <p:ext uri="{BB962C8B-B14F-4D97-AF65-F5344CB8AC3E}">
        <p14:creationId xmlns:p14="http://schemas.microsoft.com/office/powerpoint/2010/main" val="111476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E390-F933-644E-8118-DF6E61D397C1}" type="slidenum">
              <a:rPr lang="en-US" smtClean="0"/>
              <a:pPr/>
              <a:t>16</a:t>
            </a:fld>
            <a:endParaRPr lang="en-US" dirty="0"/>
          </a:p>
        </p:txBody>
      </p:sp>
    </p:spTree>
    <p:extLst>
      <p:ext uri="{BB962C8B-B14F-4D97-AF65-F5344CB8AC3E}">
        <p14:creationId xmlns:p14="http://schemas.microsoft.com/office/powerpoint/2010/main" val="416550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
        <p:nvSpPr>
          <p:cNvPr id="7" name="Rectangle 6"/>
          <p:cNvSpPr/>
          <p:nvPr userDrawn="1"/>
        </p:nvSpPr>
        <p:spPr>
          <a:xfrm>
            <a:off x="0" y="1"/>
            <a:ext cx="9144000" cy="762000"/>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101621" tIns="50812" rIns="101621" bIns="50812"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667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wacky-professor.jpg"/>
          <p:cNvPicPr>
            <a:picLocks noChangeAspect="1"/>
          </p:cNvPicPr>
          <p:nvPr userDrawn="1"/>
        </p:nvPicPr>
        <p:blipFill rotWithShape="1">
          <a:blip r:embed="rId2">
            <a:extLst>
              <a:ext uri="{28A0092B-C50C-407E-A947-70E740481C1C}">
                <a14:useLocalDpi xmlns:a14="http://schemas.microsoft.com/office/drawing/2010/main" val="0"/>
              </a:ext>
            </a:extLst>
          </a:blip>
          <a:srcRect t="13502" b="25560"/>
          <a:stretch/>
        </p:blipFill>
        <p:spPr>
          <a:xfrm>
            <a:off x="0" y="752707"/>
            <a:ext cx="9143999" cy="4108528"/>
          </a:xfrm>
          <a:prstGeom prst="rect">
            <a:avLst/>
          </a:prstGeom>
        </p:spPr>
      </p:pic>
      <p:sp>
        <p:nvSpPr>
          <p:cNvPr id="2" name="Title 1"/>
          <p:cNvSpPr>
            <a:spLocks noGrp="1"/>
          </p:cNvSpPr>
          <p:nvPr>
            <p:ph type="title"/>
          </p:nvPr>
        </p:nvSpPr>
        <p:spPr>
          <a:xfrm>
            <a:off x="394489" y="-857250"/>
            <a:ext cx="8229600" cy="857250"/>
          </a:xfrm>
          <a:prstGeom prst="rect">
            <a:avLst/>
          </a:prstGeo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0" y="3679816"/>
            <a:ext cx="9144000" cy="1190012"/>
          </a:xfrm>
          <a:prstGeom prst="rect">
            <a:avLst/>
          </a:prstGeom>
          <a:solidFill>
            <a:srgbClr val="262626">
              <a:alpha val="88000"/>
            </a:srgbClr>
          </a:solidFill>
          <a:ln>
            <a:noFill/>
          </a:ln>
        </p:spPr>
        <p:txBody>
          <a:bodyPr anchor="ctr">
            <a:normAutofit/>
          </a:bodyPr>
          <a:lstStyle>
            <a:lvl1pPr marL="0" indent="0" algn="ctr">
              <a:buNone/>
              <a:defRPr sz="2900"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3194154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3790149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55623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56311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165488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3357104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361386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265"/>
            <a:ext cx="9144000" cy="505221"/>
          </a:xfrm>
          <a:prstGeom prst="rect">
            <a:avLst/>
          </a:prstGeom>
          <a:solidFill>
            <a:schemeClr val="accent3"/>
          </a:solidFill>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127000" y="1371599"/>
            <a:ext cx="8851900" cy="335280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737114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164696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768472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61F86-88A4-2544-9428-AB37556F8217}" type="datetimeFigureOut">
              <a:rPr lang="en-US" smtClean="0"/>
              <a:pPr/>
              <a:t>7/23/12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B3F2C-8DD4-C248-9175-0F6B4BEDE409}" type="slidenum">
              <a:rPr lang="en-US" smtClean="0"/>
              <a:pPr/>
              <a:t>‹#›</a:t>
            </a:fld>
            <a:endParaRPr lang="en-US" dirty="0"/>
          </a:p>
        </p:txBody>
      </p:sp>
    </p:spTree>
    <p:extLst>
      <p:ext uri="{BB962C8B-B14F-4D97-AF65-F5344CB8AC3E}">
        <p14:creationId xmlns:p14="http://schemas.microsoft.com/office/powerpoint/2010/main" val="188292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8060" y="750822"/>
            <a:ext cx="6935940" cy="505221"/>
          </a:xfrm>
          <a:prstGeom prst="rect">
            <a:avLst/>
          </a:prstGeom>
          <a:solidFill>
            <a:schemeClr val="accent3"/>
          </a:solidFill>
        </p:spPr>
        <p:txBody>
          <a:bodyPr anchor="ct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53822" y="1371599"/>
            <a:ext cx="6725077" cy="3352801"/>
          </a:xfrm>
          <a:prstGeom prst="rect">
            <a:avLst/>
          </a:prstGeo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1" y="0"/>
            <a:ext cx="2208060" cy="4966137"/>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101621" tIns="50812" rIns="101621" bIns="50812" rtlCol="0" anchor="ctr"/>
          <a:lstStyle/>
          <a:p>
            <a:pPr algn="ctr"/>
            <a:endParaRPr lang="en-US" dirty="0"/>
          </a:p>
        </p:txBody>
      </p:sp>
    </p:spTree>
    <p:extLst>
      <p:ext uri="{BB962C8B-B14F-4D97-AF65-F5344CB8AC3E}">
        <p14:creationId xmlns:p14="http://schemas.microsoft.com/office/powerpoint/2010/main" val="236079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67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2017713"/>
            <a:ext cx="4038600" cy="2545556"/>
          </a:xfrm>
          <a:prstGeom prst="rect">
            <a:avLst/>
          </a:prstGeo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017713"/>
            <a:ext cx="4038600" cy="2545556"/>
          </a:xfrm>
          <a:prstGeom prst="rect">
            <a:avLst/>
          </a:prstGeo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AF2CCDD-D89F-0548-AD8C-4B880692335A}" type="datetimeFigureOut">
              <a:rPr lang="en-US" smtClean="0"/>
              <a:pPr/>
              <a:t>7/23/12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8A36715-BB47-7548-ABE8-C118FE6290B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851400"/>
            <a:ext cx="9144000" cy="292100"/>
          </a:xfrm>
          <a:prstGeom prst="rect">
            <a:avLst/>
          </a:prstGeom>
          <a:solidFill>
            <a:srgbClr val="505150"/>
          </a:solidFill>
          <a:ln>
            <a:noFill/>
          </a:ln>
        </p:spPr>
        <p:style>
          <a:lnRef idx="1">
            <a:schemeClr val="accent1"/>
          </a:lnRef>
          <a:fillRef idx="3">
            <a:schemeClr val="accent1"/>
          </a:fillRef>
          <a:effectRef idx="2">
            <a:schemeClr val="accent1"/>
          </a:effectRef>
          <a:fontRef idx="minor">
            <a:schemeClr val="lt1"/>
          </a:fontRef>
        </p:style>
        <p:txBody>
          <a:bodyPr lIns="101799" tIns="50900" rIns="101799" bIns="50900" rtlCol="0" anchor="ctr"/>
          <a:lstStyle/>
          <a:p>
            <a:pPr algn="ctr"/>
            <a:endParaRPr lang="en-US" dirty="0"/>
          </a:p>
        </p:txBody>
      </p:sp>
      <p:sp>
        <p:nvSpPr>
          <p:cNvPr id="8" name="TextBox 7"/>
          <p:cNvSpPr txBox="1"/>
          <p:nvPr userDrawn="1"/>
        </p:nvSpPr>
        <p:spPr>
          <a:xfrm>
            <a:off x="6154676" y="7375398"/>
            <a:ext cx="3817277" cy="296491"/>
          </a:xfrm>
          <a:prstGeom prst="rect">
            <a:avLst/>
          </a:prstGeom>
          <a:noFill/>
        </p:spPr>
        <p:txBody>
          <a:bodyPr wrap="square" lIns="101799" tIns="50900" rIns="101799" bIns="50900" rtlCol="0">
            <a:spAutoFit/>
          </a:bodyPr>
          <a:lstStyle/>
          <a:p>
            <a:pPr algn="r"/>
            <a:r>
              <a:rPr lang="en-US" sz="1200" dirty="0" smtClean="0">
                <a:solidFill>
                  <a:schemeClr val="bg1"/>
                </a:solidFill>
                <a:latin typeface="Century Gothic"/>
                <a:cs typeface="Century Gothic"/>
              </a:rPr>
              <a:t>© 2012 SEOinhouse.com     </a:t>
            </a:r>
            <a:fld id="{50893BA4-D843-1E46-A651-419C1C079E4B}" type="slidenum">
              <a:rPr lang="en-US" sz="1200" smtClean="0">
                <a:solidFill>
                  <a:schemeClr val="bg1"/>
                </a:solidFill>
                <a:latin typeface="Century Gothic"/>
                <a:cs typeface="Century Gothic"/>
              </a:rPr>
              <a:pPr algn="r"/>
              <a:t>‹#›</a:t>
            </a:fld>
            <a:endParaRPr lang="en-US" sz="1200" dirty="0">
              <a:solidFill>
                <a:schemeClr val="bg1"/>
              </a:solidFill>
              <a:latin typeface="Century Gothic"/>
              <a:cs typeface="Century Gothic"/>
            </a:endParaRPr>
          </a:p>
        </p:txBody>
      </p:sp>
      <p:sp>
        <p:nvSpPr>
          <p:cNvPr id="9" name="Rectangle 8"/>
          <p:cNvSpPr/>
          <p:nvPr userDrawn="1"/>
        </p:nvSpPr>
        <p:spPr>
          <a:xfrm>
            <a:off x="152400" y="7438335"/>
            <a:ext cx="10058400" cy="486467"/>
          </a:xfrm>
          <a:prstGeom prst="rect">
            <a:avLst/>
          </a:prstGeom>
          <a:solidFill>
            <a:srgbClr val="505150"/>
          </a:solidFill>
          <a:ln>
            <a:noFill/>
          </a:ln>
        </p:spPr>
        <p:style>
          <a:lnRef idx="1">
            <a:schemeClr val="accent1"/>
          </a:lnRef>
          <a:fillRef idx="3">
            <a:schemeClr val="accent1"/>
          </a:fillRef>
          <a:effectRef idx="2">
            <a:schemeClr val="accent1"/>
          </a:effectRef>
          <a:fontRef idx="minor">
            <a:schemeClr val="lt1"/>
          </a:fontRef>
        </p:style>
        <p:txBody>
          <a:bodyPr lIns="101799" tIns="50900" rIns="101799" bIns="50900" rtlCol="0" anchor="ctr"/>
          <a:lstStyle/>
          <a:p>
            <a:pPr algn="ctr"/>
            <a:endParaRPr lang="en-US" dirty="0"/>
          </a:p>
        </p:txBody>
      </p:sp>
      <p:sp>
        <p:nvSpPr>
          <p:cNvPr id="10" name="TextBox 9"/>
          <p:cNvSpPr txBox="1"/>
          <p:nvPr userDrawn="1"/>
        </p:nvSpPr>
        <p:spPr>
          <a:xfrm>
            <a:off x="6307076" y="7527798"/>
            <a:ext cx="3817277" cy="296491"/>
          </a:xfrm>
          <a:prstGeom prst="rect">
            <a:avLst/>
          </a:prstGeom>
          <a:noFill/>
        </p:spPr>
        <p:txBody>
          <a:bodyPr wrap="square" lIns="101799" tIns="50900" rIns="101799" bIns="50900" rtlCol="0">
            <a:spAutoFit/>
          </a:bodyPr>
          <a:lstStyle/>
          <a:p>
            <a:pPr algn="r"/>
            <a:r>
              <a:rPr lang="en-US" sz="1200" dirty="0" smtClean="0">
                <a:solidFill>
                  <a:schemeClr val="bg1"/>
                </a:solidFill>
                <a:latin typeface="Century Gothic"/>
                <a:cs typeface="Century Gothic"/>
              </a:rPr>
              <a:t>© 2012 SEOinhouse.com     </a:t>
            </a:r>
            <a:fld id="{50893BA4-D843-1E46-A651-419C1C079E4B}" type="slidenum">
              <a:rPr lang="en-US" sz="1200" smtClean="0">
                <a:solidFill>
                  <a:schemeClr val="bg1"/>
                </a:solidFill>
                <a:latin typeface="Century Gothic"/>
                <a:cs typeface="Century Gothic"/>
              </a:rPr>
              <a:pPr algn="r"/>
              <a:t>‹#›</a:t>
            </a:fld>
            <a:endParaRPr lang="en-US" sz="1200" dirty="0">
              <a:solidFill>
                <a:schemeClr val="bg1"/>
              </a:solidFill>
              <a:latin typeface="Century Gothic"/>
              <a:cs typeface="Century Gothic"/>
            </a:endParaRPr>
          </a:p>
        </p:txBody>
      </p:sp>
      <p:sp>
        <p:nvSpPr>
          <p:cNvPr id="11" name="TextBox 10"/>
          <p:cNvSpPr txBox="1"/>
          <p:nvPr userDrawn="1"/>
        </p:nvSpPr>
        <p:spPr>
          <a:xfrm>
            <a:off x="6459476" y="7680198"/>
            <a:ext cx="3817277" cy="296491"/>
          </a:xfrm>
          <a:prstGeom prst="rect">
            <a:avLst/>
          </a:prstGeom>
          <a:noFill/>
        </p:spPr>
        <p:txBody>
          <a:bodyPr wrap="square" lIns="101799" tIns="50900" rIns="101799" bIns="50900" rtlCol="0">
            <a:spAutoFit/>
          </a:bodyPr>
          <a:lstStyle/>
          <a:p>
            <a:pPr algn="r"/>
            <a:r>
              <a:rPr lang="en-US" sz="1200" dirty="0" smtClean="0">
                <a:solidFill>
                  <a:schemeClr val="bg1"/>
                </a:solidFill>
                <a:latin typeface="Century Gothic"/>
                <a:cs typeface="Century Gothic"/>
              </a:rPr>
              <a:t>© 2012 SEOinhouse.com     </a:t>
            </a:r>
            <a:fld id="{50893BA4-D843-1E46-A651-419C1C079E4B}" type="slidenum">
              <a:rPr lang="en-US" sz="1200" smtClean="0">
                <a:solidFill>
                  <a:schemeClr val="bg1"/>
                </a:solidFill>
                <a:latin typeface="Century Gothic"/>
                <a:cs typeface="Century Gothic"/>
              </a:rPr>
              <a:pPr algn="r"/>
              <a:t>‹#›</a:t>
            </a:fld>
            <a:endParaRPr lang="en-US" sz="1200" dirty="0">
              <a:solidFill>
                <a:schemeClr val="bg1"/>
              </a:solidFill>
              <a:latin typeface="Century Gothic"/>
              <a:cs typeface="Century Gothic"/>
            </a:endParaRPr>
          </a:p>
        </p:txBody>
      </p:sp>
      <p:sp>
        <p:nvSpPr>
          <p:cNvPr id="12" name="TextBox 11"/>
          <p:cNvSpPr txBox="1"/>
          <p:nvPr userDrawn="1"/>
        </p:nvSpPr>
        <p:spPr>
          <a:xfrm>
            <a:off x="6611876" y="7832598"/>
            <a:ext cx="3817277" cy="296491"/>
          </a:xfrm>
          <a:prstGeom prst="rect">
            <a:avLst/>
          </a:prstGeom>
          <a:noFill/>
        </p:spPr>
        <p:txBody>
          <a:bodyPr wrap="square" lIns="101799" tIns="50900" rIns="101799" bIns="50900" rtlCol="0">
            <a:spAutoFit/>
          </a:bodyPr>
          <a:lstStyle/>
          <a:p>
            <a:pPr algn="r"/>
            <a:r>
              <a:rPr lang="en-US" sz="1200" dirty="0" smtClean="0">
                <a:solidFill>
                  <a:schemeClr val="bg1"/>
                </a:solidFill>
                <a:latin typeface="Century Gothic"/>
                <a:cs typeface="Century Gothic"/>
              </a:rPr>
              <a:t>© 2012 SEOinhouse.com     </a:t>
            </a:r>
            <a:fld id="{50893BA4-D843-1E46-A651-419C1C079E4B}" type="slidenum">
              <a:rPr lang="en-US" sz="1200" smtClean="0">
                <a:solidFill>
                  <a:schemeClr val="bg1"/>
                </a:solidFill>
                <a:latin typeface="Century Gothic"/>
                <a:cs typeface="Century Gothic"/>
              </a:rPr>
              <a:pPr algn="r"/>
              <a:t>‹#›</a:t>
            </a:fld>
            <a:endParaRPr lang="en-US" sz="1200" dirty="0">
              <a:solidFill>
                <a:schemeClr val="bg1"/>
              </a:solidFill>
              <a:latin typeface="Century Gothic"/>
              <a:cs typeface="Century Gothic"/>
            </a:endParaRPr>
          </a:p>
        </p:txBody>
      </p:sp>
      <p:sp>
        <p:nvSpPr>
          <p:cNvPr id="13" name="TextBox 12"/>
          <p:cNvSpPr txBox="1"/>
          <p:nvPr userDrawn="1"/>
        </p:nvSpPr>
        <p:spPr>
          <a:xfrm>
            <a:off x="6764276" y="7984998"/>
            <a:ext cx="3817277" cy="296491"/>
          </a:xfrm>
          <a:prstGeom prst="rect">
            <a:avLst/>
          </a:prstGeom>
          <a:noFill/>
        </p:spPr>
        <p:txBody>
          <a:bodyPr wrap="square" lIns="101799" tIns="50900" rIns="101799" bIns="50900" rtlCol="0">
            <a:spAutoFit/>
          </a:bodyPr>
          <a:lstStyle/>
          <a:p>
            <a:pPr algn="r"/>
            <a:r>
              <a:rPr lang="en-US" sz="1200" dirty="0" smtClean="0">
                <a:solidFill>
                  <a:schemeClr val="bg1"/>
                </a:solidFill>
                <a:latin typeface="Century Gothic"/>
                <a:cs typeface="Century Gothic"/>
              </a:rPr>
              <a:t>© 2012 SEOinhouse.com     </a:t>
            </a:r>
            <a:fld id="{50893BA4-D843-1E46-A651-419C1C079E4B}" type="slidenum">
              <a:rPr lang="en-US" sz="1200" smtClean="0">
                <a:solidFill>
                  <a:schemeClr val="bg1"/>
                </a:solidFill>
                <a:latin typeface="Century Gothic"/>
                <a:cs typeface="Century Gothic"/>
              </a:rPr>
              <a:pPr algn="r"/>
              <a:t>‹#›</a:t>
            </a:fld>
            <a:endParaRPr lang="en-US" sz="1200" dirty="0">
              <a:solidFill>
                <a:schemeClr val="bg1"/>
              </a:solidFill>
              <a:latin typeface="Century Gothic"/>
              <a:cs typeface="Century Gothic"/>
            </a:endParaRPr>
          </a:p>
        </p:txBody>
      </p:sp>
      <p:sp>
        <p:nvSpPr>
          <p:cNvPr id="14" name="Rectangle 13"/>
          <p:cNvSpPr/>
          <p:nvPr userDrawn="1"/>
        </p:nvSpPr>
        <p:spPr>
          <a:xfrm>
            <a:off x="0" y="7285935"/>
            <a:ext cx="10058400" cy="486467"/>
          </a:xfrm>
          <a:prstGeom prst="rect">
            <a:avLst/>
          </a:prstGeom>
          <a:solidFill>
            <a:srgbClr val="505150"/>
          </a:solidFill>
          <a:ln>
            <a:noFill/>
          </a:ln>
        </p:spPr>
        <p:style>
          <a:lnRef idx="1">
            <a:schemeClr val="accent1"/>
          </a:lnRef>
          <a:fillRef idx="3">
            <a:schemeClr val="accent1"/>
          </a:fillRef>
          <a:effectRef idx="2">
            <a:schemeClr val="accent1"/>
          </a:effectRef>
          <a:fontRef idx="minor">
            <a:schemeClr val="lt1"/>
          </a:fontRef>
        </p:style>
        <p:txBody>
          <a:bodyPr lIns="101799" tIns="50900" rIns="101799" bIns="50900" rtlCol="0" anchor="ctr"/>
          <a:lstStyle/>
          <a:p>
            <a:pPr algn="ctr"/>
            <a:endParaRPr lang="en-US" dirty="0"/>
          </a:p>
        </p:txBody>
      </p:sp>
      <p:sp>
        <p:nvSpPr>
          <p:cNvPr id="17" name="TextBox 16"/>
          <p:cNvSpPr txBox="1"/>
          <p:nvPr userDrawn="1"/>
        </p:nvSpPr>
        <p:spPr>
          <a:xfrm>
            <a:off x="5300913" y="4898992"/>
            <a:ext cx="3817277" cy="225905"/>
          </a:xfrm>
          <a:prstGeom prst="rect">
            <a:avLst/>
          </a:prstGeom>
          <a:noFill/>
        </p:spPr>
        <p:txBody>
          <a:bodyPr wrap="square" lIns="101799" tIns="50900" rIns="101799" bIns="50900" rtlCol="0">
            <a:spAutoFit/>
          </a:bodyPr>
          <a:lstStyle/>
          <a:p>
            <a:pPr algn="r"/>
            <a:r>
              <a:rPr lang="en-US" sz="800" dirty="0" smtClean="0">
                <a:solidFill>
                  <a:schemeClr val="bg1"/>
                </a:solidFill>
                <a:latin typeface="Century Gothic"/>
                <a:cs typeface="Century Gothic"/>
              </a:rPr>
              <a:t>© 2012 SEOinhouse.com     </a:t>
            </a:r>
            <a:fld id="{50893BA4-D843-1E46-A651-419C1C079E4B}" type="slidenum">
              <a:rPr lang="en-US" sz="800" smtClean="0">
                <a:solidFill>
                  <a:schemeClr val="bg1"/>
                </a:solidFill>
                <a:latin typeface="Century Gothic"/>
                <a:cs typeface="Century Gothic"/>
              </a:rPr>
              <a:pPr algn="r"/>
              <a:t>‹#›</a:t>
            </a:fld>
            <a:endParaRPr lang="en-US" sz="800" dirty="0">
              <a:solidFill>
                <a:schemeClr val="bg1"/>
              </a:solidFill>
              <a:latin typeface="Century Gothic"/>
              <a:cs typeface="Century Gothic"/>
            </a:endParaRPr>
          </a:p>
        </p:txBody>
      </p:sp>
      <p:sp>
        <p:nvSpPr>
          <p:cNvPr id="19" name="Rectangle 18"/>
          <p:cNvSpPr/>
          <p:nvPr userDrawn="1"/>
        </p:nvSpPr>
        <p:spPr>
          <a:xfrm>
            <a:off x="0" y="1"/>
            <a:ext cx="9144000" cy="762000"/>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101621" tIns="50812" rIns="101621" bIns="50812" rtlCol="0" anchor="ctr"/>
          <a:lstStyle/>
          <a:p>
            <a:pPr algn="ctr"/>
            <a:endParaRPr lang="en-US" dirty="0"/>
          </a:p>
        </p:txBody>
      </p:sp>
      <p:pic>
        <p:nvPicPr>
          <p:cNvPr id="20" name="Picture 19" descr="SEO-Inhouse-Logo-all-white-jb.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32300" y="106433"/>
            <a:ext cx="2068540" cy="521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24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14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1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1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3200" y="787399"/>
            <a:ext cx="8763000" cy="533401"/>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03200" y="1460500"/>
            <a:ext cx="8788400" cy="32893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3D61F86-88A4-2544-9428-AB37556F8217}" type="datetimeFigureOut">
              <a:rPr lang="en-US" smtClean="0"/>
              <a:pPr/>
              <a:t>7/23/12</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FB3F2C-8DD4-C248-9175-0F6B4BEDE409}" type="slidenum">
              <a:rPr lang="en-US" smtClean="0"/>
              <a:pPr/>
              <a:t>‹#›</a:t>
            </a:fld>
            <a:endParaRPr lang="en-US" dirty="0"/>
          </a:p>
        </p:txBody>
      </p:sp>
      <p:sp>
        <p:nvSpPr>
          <p:cNvPr id="7" name="Rectangle 6"/>
          <p:cNvSpPr/>
          <p:nvPr userDrawn="1"/>
        </p:nvSpPr>
        <p:spPr>
          <a:xfrm>
            <a:off x="0" y="4851400"/>
            <a:ext cx="9144000" cy="292100"/>
          </a:xfrm>
          <a:prstGeom prst="rect">
            <a:avLst/>
          </a:prstGeom>
          <a:solidFill>
            <a:srgbClr val="505150"/>
          </a:solidFill>
          <a:ln>
            <a:noFill/>
          </a:ln>
        </p:spPr>
        <p:style>
          <a:lnRef idx="1">
            <a:schemeClr val="accent1"/>
          </a:lnRef>
          <a:fillRef idx="3">
            <a:schemeClr val="accent1"/>
          </a:fillRef>
          <a:effectRef idx="2">
            <a:schemeClr val="accent1"/>
          </a:effectRef>
          <a:fontRef idx="minor">
            <a:schemeClr val="lt1"/>
          </a:fontRef>
        </p:style>
        <p:txBody>
          <a:bodyPr lIns="101799" tIns="50900" rIns="101799" bIns="50900" rtlCol="0" anchor="ctr"/>
          <a:lstStyle/>
          <a:p>
            <a:pPr algn="ctr"/>
            <a:endParaRPr lang="en-US" dirty="0"/>
          </a:p>
        </p:txBody>
      </p:sp>
      <p:sp>
        <p:nvSpPr>
          <p:cNvPr id="8" name="TextBox 7"/>
          <p:cNvSpPr txBox="1"/>
          <p:nvPr userDrawn="1"/>
        </p:nvSpPr>
        <p:spPr>
          <a:xfrm>
            <a:off x="5176776" y="4860796"/>
            <a:ext cx="3817277" cy="287460"/>
          </a:xfrm>
          <a:prstGeom prst="rect">
            <a:avLst/>
          </a:prstGeom>
          <a:noFill/>
        </p:spPr>
        <p:txBody>
          <a:bodyPr wrap="square" lIns="101799" tIns="50900" rIns="101799" bIns="50900" rtlCol="0">
            <a:spAutoFit/>
          </a:bodyPr>
          <a:lstStyle/>
          <a:p>
            <a:pPr algn="r"/>
            <a:r>
              <a:rPr lang="en-US" sz="800" dirty="0" smtClean="0">
                <a:solidFill>
                  <a:schemeClr val="bg1"/>
                </a:solidFill>
                <a:latin typeface="Century Gothic"/>
                <a:cs typeface="Century Gothic"/>
              </a:rPr>
              <a:t>© 2012 SEOinhouse.com     </a:t>
            </a:r>
            <a:fld id="{50893BA4-D843-1E46-A651-419C1C079E4B}" type="slidenum">
              <a:rPr lang="en-US" sz="1200" smtClean="0">
                <a:solidFill>
                  <a:schemeClr val="bg1"/>
                </a:solidFill>
                <a:latin typeface="Century Gothic"/>
                <a:cs typeface="Century Gothic"/>
              </a:rPr>
              <a:pPr algn="r"/>
              <a:t>‹#›</a:t>
            </a:fld>
            <a:endParaRPr lang="en-US" sz="1200" dirty="0">
              <a:solidFill>
                <a:schemeClr val="bg1"/>
              </a:solidFill>
              <a:latin typeface="Century Gothic"/>
              <a:cs typeface="Century Gothic"/>
            </a:endParaRPr>
          </a:p>
        </p:txBody>
      </p:sp>
      <p:sp>
        <p:nvSpPr>
          <p:cNvPr id="9" name="Rectangle 8"/>
          <p:cNvSpPr/>
          <p:nvPr userDrawn="1"/>
        </p:nvSpPr>
        <p:spPr>
          <a:xfrm>
            <a:off x="0" y="1"/>
            <a:ext cx="9144000" cy="762000"/>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101621" tIns="50812" rIns="101621" bIns="50812" rtlCol="0" anchor="ctr"/>
          <a:lstStyle/>
          <a:p>
            <a:pPr algn="ctr"/>
            <a:endParaRPr lang="en-US" dirty="0"/>
          </a:p>
        </p:txBody>
      </p:sp>
      <p:pic>
        <p:nvPicPr>
          <p:cNvPr id="10" name="Picture 9" descr="SEO-Inhouse-Logo-all-white-jb.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374419" y="106433"/>
            <a:ext cx="2626421" cy="662509"/>
          </a:xfrm>
          <a:prstGeom prst="rect">
            <a:avLst/>
          </a:prstGeom>
        </p:spPr>
      </p:pic>
      <p:sp>
        <p:nvSpPr>
          <p:cNvPr id="11" name="TextBox 10"/>
          <p:cNvSpPr txBox="1"/>
          <p:nvPr userDrawn="1"/>
        </p:nvSpPr>
        <p:spPr>
          <a:xfrm>
            <a:off x="3863936" y="444987"/>
            <a:ext cx="2427281" cy="276999"/>
          </a:xfrm>
          <a:prstGeom prst="rect">
            <a:avLst/>
          </a:prstGeom>
          <a:noFill/>
        </p:spPr>
        <p:txBody>
          <a:bodyPr wrap="square" rtlCol="0">
            <a:spAutoFit/>
          </a:bodyPr>
          <a:lstStyle/>
          <a:p>
            <a:pPr algn="r"/>
            <a:r>
              <a:rPr lang="en-US" sz="1200" dirty="0" smtClean="0">
                <a:solidFill>
                  <a:schemeClr val="bg1"/>
                </a:solidFill>
                <a:latin typeface="Century Gothic"/>
                <a:cs typeface="Century Gothic"/>
              </a:rPr>
              <a:t>Twitter:</a:t>
            </a:r>
            <a:r>
              <a:rPr lang="en-US" sz="1200" baseline="0" dirty="0" smtClean="0">
                <a:solidFill>
                  <a:schemeClr val="bg1"/>
                </a:solidFill>
                <a:latin typeface="Century Gothic"/>
                <a:cs typeface="Century Gothic"/>
              </a:rPr>
              <a:t> </a:t>
            </a:r>
            <a:r>
              <a:rPr lang="en-US" sz="1200" dirty="0" smtClean="0">
                <a:solidFill>
                  <a:schemeClr val="bg1"/>
                </a:solidFill>
                <a:latin typeface="Century Gothic"/>
                <a:cs typeface="Century Gothic"/>
              </a:rPr>
              <a:t>@jessicabowman</a:t>
            </a:r>
            <a:endParaRPr lang="en-US" sz="1200" dirty="0">
              <a:solidFill>
                <a:schemeClr val="bg1"/>
              </a:solidFill>
              <a:latin typeface="Century Gothic"/>
              <a:cs typeface="Century Gothic"/>
            </a:endParaRPr>
          </a:p>
        </p:txBody>
      </p:sp>
    </p:spTree>
    <p:extLst>
      <p:ext uri="{BB962C8B-B14F-4D97-AF65-F5344CB8AC3E}">
        <p14:creationId xmlns:p14="http://schemas.microsoft.com/office/powerpoint/2010/main" val="37530414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xStyles>
    <p:titleStyle>
      <a:lvl1pPr algn="l" defTabSz="457200" rtl="0" eaLnBrk="1" latinLnBrk="0" hangingPunct="1">
        <a:spcBef>
          <a:spcPct val="0"/>
        </a:spcBef>
        <a:buNone/>
        <a:defRPr sz="2800" kern="1200">
          <a:solidFill>
            <a:schemeClr val="tx1">
              <a:lumMod val="85000"/>
              <a:lumOff val="15000"/>
            </a:schemeClr>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000" kern="1200">
          <a:solidFill>
            <a:srgbClr val="262626"/>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262626"/>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rgbClr val="262626"/>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rgbClr val="262626"/>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rgbClr val="262626"/>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3.xml"/><Relationship Id="rId2"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diagramData" Target="../diagrams/data10.xml"/><Relationship Id="rId5" Type="http://schemas.openxmlformats.org/officeDocument/2006/relationships/diagramLayout" Target="../diagrams/layout10.xml"/><Relationship Id="rId6" Type="http://schemas.openxmlformats.org/officeDocument/2006/relationships/diagramQuickStyle" Target="../diagrams/quickStyle10.xml"/><Relationship Id="rId7" Type="http://schemas.openxmlformats.org/officeDocument/2006/relationships/diagramColors" Target="../diagrams/colors10.xml"/><Relationship Id="rId8" Type="http://schemas.microsoft.com/office/2007/relationships/diagramDrawing" Target="../diagrams/drawing10.xm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3.xml"/><Relationship Id="rId2" Type="http://schemas.openxmlformats.org/officeDocument/2006/relationships/diagramData" Target="../diagrams/data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3.xml"/><Relationship Id="rId2" Type="http://schemas.openxmlformats.org/officeDocument/2006/relationships/diagramData" Target="../diagrams/data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8"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jpg"/><Relationship Id="rId10"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ozcon-ppt-bg-blank-2-smallerLogo-01.png"/>
          <p:cNvPicPr>
            <a:picLocks noChangeAspect="1"/>
          </p:cNvPicPr>
          <p:nvPr/>
        </p:nvPicPr>
        <p:blipFill>
          <a:blip r:embed="rId3"/>
          <a:stretch>
            <a:fillRect/>
          </a:stretch>
        </p:blipFill>
        <p:spPr>
          <a:xfrm>
            <a:off x="-50800" y="-24371"/>
            <a:ext cx="9272670" cy="5213790"/>
          </a:xfrm>
          <a:prstGeom prst="rect">
            <a:avLst/>
          </a:prstGeom>
        </p:spPr>
      </p:pic>
      <p:sp>
        <p:nvSpPr>
          <p:cNvPr id="4" name="TextBox 3"/>
          <p:cNvSpPr txBox="1"/>
          <p:nvPr/>
        </p:nvSpPr>
        <p:spPr>
          <a:xfrm>
            <a:off x="-52470" y="1545984"/>
            <a:ext cx="9272670" cy="523220"/>
          </a:xfrm>
          <a:prstGeom prst="rect">
            <a:avLst/>
          </a:prstGeom>
          <a:noFill/>
        </p:spPr>
        <p:txBody>
          <a:bodyPr wrap="square" rtlCol="0">
            <a:spAutoFit/>
          </a:bodyPr>
          <a:lstStyle/>
          <a:p>
            <a:pPr algn="ctr"/>
            <a:r>
              <a:rPr lang="en-US" sz="2800" b="1" dirty="0" smtClean="0">
                <a:latin typeface="Helvetica"/>
                <a:cs typeface="Helvetica"/>
              </a:rPr>
              <a:t>Estimating Traffic Based on Keyword Research</a:t>
            </a:r>
            <a:endParaRPr lang="en-US" sz="2800" b="1" dirty="0">
              <a:latin typeface="Helvetica"/>
              <a:cs typeface="Helvetica"/>
            </a:endParaRPr>
          </a:p>
        </p:txBody>
      </p:sp>
      <p:sp>
        <p:nvSpPr>
          <p:cNvPr id="5" name="TextBox 4"/>
          <p:cNvSpPr txBox="1"/>
          <p:nvPr/>
        </p:nvSpPr>
        <p:spPr>
          <a:xfrm>
            <a:off x="-52469" y="2037808"/>
            <a:ext cx="9272670" cy="400110"/>
          </a:xfrm>
          <a:prstGeom prst="rect">
            <a:avLst/>
          </a:prstGeom>
          <a:noFill/>
        </p:spPr>
        <p:txBody>
          <a:bodyPr wrap="square" rtlCol="0">
            <a:spAutoFit/>
          </a:bodyPr>
          <a:lstStyle/>
          <a:p>
            <a:pPr algn="ctr"/>
            <a:r>
              <a:rPr lang="en-US" sz="2000" dirty="0" smtClean="0">
                <a:latin typeface="Helvetica"/>
                <a:cs typeface="Helvetica"/>
              </a:rPr>
              <a:t>Jessica Bowman</a:t>
            </a:r>
            <a:endParaRPr lang="en-US" sz="2000" dirty="0">
              <a:latin typeface="Helvetica"/>
              <a:cs typeface="Helvetica"/>
            </a:endParaRPr>
          </a:p>
        </p:txBody>
      </p:sp>
      <p:sp>
        <p:nvSpPr>
          <p:cNvPr id="7" name="TextBox 6"/>
          <p:cNvSpPr txBox="1"/>
          <p:nvPr/>
        </p:nvSpPr>
        <p:spPr>
          <a:xfrm>
            <a:off x="-46604" y="2419781"/>
            <a:ext cx="9272670" cy="400110"/>
          </a:xfrm>
          <a:prstGeom prst="rect">
            <a:avLst/>
          </a:prstGeom>
          <a:noFill/>
        </p:spPr>
        <p:txBody>
          <a:bodyPr wrap="square" rtlCol="0">
            <a:spAutoFit/>
          </a:bodyPr>
          <a:lstStyle/>
          <a:p>
            <a:pPr algn="ctr"/>
            <a:r>
              <a:rPr lang="en-US" sz="2000" dirty="0" smtClean="0">
                <a:latin typeface="Helvetica"/>
                <a:cs typeface="Helvetica"/>
              </a:rPr>
              <a:t>CEO</a:t>
            </a:r>
            <a:endParaRPr lang="en-US" sz="2000" dirty="0">
              <a:latin typeface="Helvetica"/>
              <a:cs typeface="Helvetica"/>
            </a:endParaRPr>
          </a:p>
        </p:txBody>
      </p:sp>
      <p:sp>
        <p:nvSpPr>
          <p:cNvPr id="8" name="TextBox 7"/>
          <p:cNvSpPr txBox="1"/>
          <p:nvPr/>
        </p:nvSpPr>
        <p:spPr>
          <a:xfrm>
            <a:off x="-50508" y="2788078"/>
            <a:ext cx="9272670" cy="369332"/>
          </a:xfrm>
          <a:prstGeom prst="rect">
            <a:avLst/>
          </a:prstGeom>
          <a:noFill/>
        </p:spPr>
        <p:txBody>
          <a:bodyPr wrap="square" rtlCol="0">
            <a:spAutoFit/>
          </a:bodyPr>
          <a:lstStyle/>
          <a:p>
            <a:pPr algn="ctr"/>
            <a:r>
              <a:rPr lang="en-US" dirty="0" smtClean="0">
                <a:latin typeface="Helvetica"/>
                <a:cs typeface="Helvetica"/>
              </a:rPr>
              <a:t>SEOinhouse.com</a:t>
            </a:r>
            <a:endParaRPr lang="en-US" dirty="0">
              <a:latin typeface="Helvetica"/>
              <a:cs typeface="Helvetica"/>
            </a:endParaRPr>
          </a:p>
        </p:txBody>
      </p:sp>
      <p:sp>
        <p:nvSpPr>
          <p:cNvPr id="9" name="TextBox 8"/>
          <p:cNvSpPr txBox="1"/>
          <p:nvPr/>
        </p:nvSpPr>
        <p:spPr>
          <a:xfrm>
            <a:off x="-44643" y="3152468"/>
            <a:ext cx="9272670" cy="369332"/>
          </a:xfrm>
          <a:prstGeom prst="rect">
            <a:avLst/>
          </a:prstGeom>
          <a:noFill/>
        </p:spPr>
        <p:txBody>
          <a:bodyPr wrap="square" rtlCol="0">
            <a:spAutoFit/>
          </a:bodyPr>
          <a:lstStyle/>
          <a:p>
            <a:pPr algn="ctr"/>
            <a:r>
              <a:rPr lang="en-US" dirty="0" smtClean="0">
                <a:latin typeface="Helvetica"/>
                <a:cs typeface="Helvetica"/>
              </a:rPr>
              <a:t>www.seoinhouse.com</a:t>
            </a:r>
            <a:endParaRPr lang="en-US" dirty="0">
              <a:latin typeface="Helvetica"/>
              <a:cs typeface="Helvetica"/>
            </a:endParaRPr>
          </a:p>
        </p:txBody>
      </p:sp>
      <p:sp>
        <p:nvSpPr>
          <p:cNvPr id="13" name="TextBox 12"/>
          <p:cNvSpPr txBox="1"/>
          <p:nvPr/>
        </p:nvSpPr>
        <p:spPr>
          <a:xfrm>
            <a:off x="-31943" y="3508068"/>
            <a:ext cx="9272670" cy="369332"/>
          </a:xfrm>
          <a:prstGeom prst="rect">
            <a:avLst/>
          </a:prstGeom>
          <a:noFill/>
        </p:spPr>
        <p:txBody>
          <a:bodyPr wrap="square" rtlCol="0">
            <a:spAutoFit/>
          </a:bodyPr>
          <a:lstStyle/>
          <a:p>
            <a:pPr algn="ctr"/>
            <a:r>
              <a:rPr lang="en-US" dirty="0" smtClean="0">
                <a:latin typeface="Helvetica"/>
                <a:cs typeface="Helvetica"/>
              </a:rPr>
              <a:t>@jessicabowman</a:t>
            </a:r>
            <a:endParaRPr lang="en-US" dirty="0">
              <a:latin typeface="Helvetica"/>
              <a:cs typeface="Helvetic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41309" y="1921700"/>
            <a:ext cx="4914204" cy="851867"/>
          </a:xfrm>
          <a:prstGeom prst="rect">
            <a:avLst/>
          </a:prstGeom>
          <a:noFill/>
        </p:spPr>
        <p:txBody>
          <a:bodyPr wrap="square" lIns="81628" tIns="40814" rIns="81628" bIns="40814" rtlCol="0">
            <a:spAutoFit/>
          </a:bodyPr>
          <a:lstStyle/>
          <a:p>
            <a:pPr algn="ctr"/>
            <a:r>
              <a:rPr lang="en-US" sz="2500" dirty="0" smtClean="0">
                <a:latin typeface="Century Gothic"/>
                <a:cs typeface="Century Gothic"/>
              </a:rPr>
              <a:t>If you do this infrequently, it will always be a challenge</a:t>
            </a:r>
            <a:endParaRPr lang="en-US" sz="2500" dirty="0">
              <a:latin typeface="Century Gothic"/>
              <a:cs typeface="Century Gothic"/>
            </a:endParaRPr>
          </a:p>
        </p:txBody>
      </p:sp>
      <p:sp>
        <p:nvSpPr>
          <p:cNvPr id="5" name="Title 4"/>
          <p:cNvSpPr>
            <a:spLocks noGrp="1"/>
          </p:cNvSpPr>
          <p:nvPr>
            <p:ph type="title"/>
          </p:nvPr>
        </p:nvSpPr>
        <p:spPr/>
        <p:txBody>
          <a:bodyPr/>
          <a:lstStyle/>
          <a:p>
            <a:endParaRPr lang="en-US" dirty="0"/>
          </a:p>
        </p:txBody>
      </p:sp>
      <p:sp>
        <p:nvSpPr>
          <p:cNvPr id="9" name="TextBox 8"/>
          <p:cNvSpPr txBox="1"/>
          <p:nvPr/>
        </p:nvSpPr>
        <p:spPr>
          <a:xfrm>
            <a:off x="1861661" y="3086729"/>
            <a:ext cx="5255116" cy="636423"/>
          </a:xfrm>
          <a:prstGeom prst="rect">
            <a:avLst/>
          </a:prstGeom>
          <a:noFill/>
        </p:spPr>
        <p:txBody>
          <a:bodyPr wrap="square" lIns="81628" tIns="40814" rIns="81628" bIns="40814" rtlCol="0">
            <a:spAutoFit/>
          </a:bodyPr>
          <a:lstStyle/>
          <a:p>
            <a:pPr algn="ctr"/>
            <a:r>
              <a:rPr lang="en-US" dirty="0" smtClean="0">
                <a:solidFill>
                  <a:schemeClr val="bg1">
                    <a:lumMod val="50000"/>
                  </a:schemeClr>
                </a:solidFill>
                <a:latin typeface="Century Gothic"/>
                <a:cs typeface="Century Gothic"/>
              </a:rPr>
              <a:t>This is a practical methodology to walk you </a:t>
            </a:r>
            <a:br>
              <a:rPr lang="en-US" dirty="0" smtClean="0">
                <a:solidFill>
                  <a:schemeClr val="bg1">
                    <a:lumMod val="50000"/>
                  </a:schemeClr>
                </a:solidFill>
                <a:latin typeface="Century Gothic"/>
                <a:cs typeface="Century Gothic"/>
              </a:rPr>
            </a:br>
            <a:r>
              <a:rPr lang="en-US" dirty="0" smtClean="0">
                <a:solidFill>
                  <a:schemeClr val="bg1">
                    <a:lumMod val="50000"/>
                  </a:schemeClr>
                </a:solidFill>
                <a:latin typeface="Century Gothic"/>
                <a:cs typeface="Century Gothic"/>
              </a:rPr>
              <a:t>through it each time</a:t>
            </a:r>
            <a:endParaRPr lang="en-US" dirty="0">
              <a:solidFill>
                <a:schemeClr val="bg1">
                  <a:lumMod val="50000"/>
                </a:schemeClr>
              </a:solidFill>
              <a:latin typeface="Century Gothic"/>
              <a:cs typeface="Century Gothic"/>
            </a:endParaRPr>
          </a:p>
        </p:txBody>
      </p:sp>
    </p:spTree>
    <p:extLst>
      <p:ext uri="{BB962C8B-B14F-4D97-AF65-F5344CB8AC3E}">
        <p14:creationId xmlns:p14="http://schemas.microsoft.com/office/powerpoint/2010/main" val="263747498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Meet the Prediction Model</a:t>
            </a:r>
            <a:endParaRPr lang="en-US" dirty="0"/>
          </a:p>
        </p:txBody>
      </p:sp>
    </p:spTree>
    <p:extLst>
      <p:ext uri="{BB962C8B-B14F-4D97-AF65-F5344CB8AC3E}">
        <p14:creationId xmlns:p14="http://schemas.microsoft.com/office/powerpoint/2010/main" val="24458026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a:t>
            </a:r>
            <a:r>
              <a:rPr lang="en-US" dirty="0" smtClean="0"/>
              <a:t>Traffic </a:t>
            </a:r>
            <a:r>
              <a:rPr lang="en-US" dirty="0" smtClean="0"/>
              <a:t>Predication Model</a:t>
            </a:r>
            <a:endParaRPr lang="en-US" dirty="0"/>
          </a:p>
        </p:txBody>
      </p:sp>
      <p:sp>
        <p:nvSpPr>
          <p:cNvPr id="3" name="Content Placeholder 2"/>
          <p:cNvSpPr>
            <a:spLocks noGrp="1"/>
          </p:cNvSpPr>
          <p:nvPr>
            <p:ph idx="1"/>
          </p:nvPr>
        </p:nvSpPr>
        <p:spPr/>
        <p:txBody>
          <a:bodyPr/>
          <a:lstStyle/>
          <a:p>
            <a:endParaRPr lang="en-US" dirty="0"/>
          </a:p>
        </p:txBody>
      </p:sp>
      <p:sp>
        <p:nvSpPr>
          <p:cNvPr id="5" name="Rounded Rectangle 4"/>
          <p:cNvSpPr/>
          <p:nvPr/>
        </p:nvSpPr>
        <p:spPr>
          <a:xfrm>
            <a:off x="5584803" y="1470633"/>
            <a:ext cx="3237996" cy="297840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600" b="1" dirty="0" smtClean="0">
                <a:latin typeface="Century Gothic"/>
                <a:cs typeface="Century Gothic"/>
              </a:rPr>
              <a:t>Disclaimers</a:t>
            </a:r>
          </a:p>
          <a:p>
            <a:endParaRPr lang="en-US" sz="1600" dirty="0" smtClean="0">
              <a:latin typeface="Century Gothic"/>
              <a:cs typeface="Century Gothic"/>
            </a:endParaRPr>
          </a:p>
          <a:p>
            <a:pPr marL="342900" indent="-342900">
              <a:buFont typeface="+mj-lt"/>
              <a:buAutoNum type="arabicPeriod"/>
            </a:pPr>
            <a:r>
              <a:rPr lang="en-US" sz="1400" dirty="0" smtClean="0">
                <a:latin typeface="Century Gothic"/>
                <a:cs typeface="Century Gothic"/>
              </a:rPr>
              <a:t>It’s </a:t>
            </a:r>
            <a:r>
              <a:rPr lang="en-US" sz="1400" dirty="0">
                <a:latin typeface="Century Gothic"/>
                <a:cs typeface="Century Gothic"/>
              </a:rPr>
              <a:t>not perfect</a:t>
            </a:r>
          </a:p>
          <a:p>
            <a:pPr marL="342900" indent="-342900">
              <a:buFont typeface="+mj-lt"/>
              <a:buAutoNum type="arabicPeriod"/>
            </a:pPr>
            <a:endParaRPr lang="en-US" sz="1400" dirty="0">
              <a:latin typeface="Century Gothic"/>
              <a:cs typeface="Century Gothic"/>
            </a:endParaRPr>
          </a:p>
          <a:p>
            <a:pPr marL="342900" indent="-342900">
              <a:buFont typeface="+mj-lt"/>
              <a:buAutoNum type="arabicPeriod"/>
            </a:pPr>
            <a:r>
              <a:rPr lang="en-US" sz="1400" dirty="0">
                <a:latin typeface="Century Gothic"/>
                <a:cs typeface="Century Gothic"/>
              </a:rPr>
              <a:t>This is one model, you may need to adjust</a:t>
            </a:r>
          </a:p>
          <a:p>
            <a:pPr marL="342900" indent="-342900">
              <a:buFont typeface="+mj-lt"/>
              <a:buAutoNum type="arabicPeriod"/>
            </a:pPr>
            <a:endParaRPr lang="en-US" sz="1400" dirty="0">
              <a:latin typeface="Century Gothic"/>
              <a:cs typeface="Century Gothic"/>
            </a:endParaRPr>
          </a:p>
          <a:p>
            <a:pPr marL="342900" indent="-342900">
              <a:buFont typeface="+mj-lt"/>
              <a:buAutoNum type="arabicPeriod"/>
            </a:pPr>
            <a:r>
              <a:rPr lang="en-US" sz="1400" dirty="0">
                <a:latin typeface="Century Gothic"/>
                <a:cs typeface="Century Gothic"/>
              </a:rPr>
              <a:t>It’s a subset of what we do and teach in-house </a:t>
            </a:r>
            <a:r>
              <a:rPr lang="en-US" sz="1400" dirty="0" smtClean="0">
                <a:latin typeface="Century Gothic"/>
                <a:cs typeface="Century Gothic"/>
              </a:rPr>
              <a:t>SEOs</a:t>
            </a:r>
          </a:p>
          <a:p>
            <a:pPr marL="342900" indent="-342900">
              <a:buFont typeface="+mj-lt"/>
              <a:buAutoNum type="arabicPeriod"/>
            </a:pPr>
            <a:endParaRPr lang="en-US" sz="1400" dirty="0">
              <a:latin typeface="Century Gothic"/>
              <a:cs typeface="Century Gothic"/>
            </a:endParaRPr>
          </a:p>
        </p:txBody>
      </p:sp>
      <p:sp>
        <p:nvSpPr>
          <p:cNvPr id="6" name="Rounded Rectangle 5"/>
          <p:cNvSpPr/>
          <p:nvPr/>
        </p:nvSpPr>
        <p:spPr>
          <a:xfrm>
            <a:off x="207945" y="1470632"/>
            <a:ext cx="4975821" cy="29784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600" b="1" dirty="0" smtClean="0">
                <a:latin typeface="Century Gothic"/>
                <a:cs typeface="Century Gothic"/>
              </a:rPr>
              <a:t>Assumptions</a:t>
            </a:r>
            <a:endParaRPr lang="en-US" sz="1200" b="1" dirty="0" smtClean="0">
              <a:latin typeface="Century Gothic"/>
              <a:cs typeface="Century Gothic"/>
            </a:endParaRPr>
          </a:p>
          <a:p>
            <a:endParaRPr lang="en-US" sz="1200" dirty="0" smtClean="0">
              <a:latin typeface="Century Gothic"/>
              <a:cs typeface="Century Gothic"/>
            </a:endParaRPr>
          </a:p>
          <a:p>
            <a:pPr marL="342900" indent="-342900">
              <a:buFont typeface="+mj-lt"/>
              <a:buAutoNum type="arabicPeriod"/>
            </a:pPr>
            <a:r>
              <a:rPr lang="en-US" sz="1400" dirty="0">
                <a:latin typeface="Century Gothic"/>
                <a:cs typeface="Century Gothic"/>
              </a:rPr>
              <a:t>You </a:t>
            </a:r>
            <a:r>
              <a:rPr lang="en-US" sz="1400" dirty="0" smtClean="0">
                <a:latin typeface="Century Gothic"/>
                <a:cs typeface="Century Gothic"/>
              </a:rPr>
              <a:t>already know advanced keyword research</a:t>
            </a:r>
            <a:endParaRPr lang="en-US" sz="1400" dirty="0">
              <a:latin typeface="Century Gothic"/>
              <a:cs typeface="Century Gothic"/>
            </a:endParaRPr>
          </a:p>
          <a:p>
            <a:pPr marL="628650" lvl="1" indent="-171450">
              <a:buFont typeface="Arial"/>
              <a:buChar char="•"/>
            </a:pPr>
            <a:r>
              <a:rPr lang="en-US" sz="1200" dirty="0" smtClean="0">
                <a:solidFill>
                  <a:schemeClr val="bg1">
                    <a:lumMod val="50000"/>
                  </a:schemeClr>
                </a:solidFill>
                <a:latin typeface="Century Gothic"/>
                <a:cs typeface="Century Gothic"/>
              </a:rPr>
              <a:t>Gather keyword options using tools</a:t>
            </a:r>
            <a:endParaRPr lang="en-US" sz="1200" dirty="0">
              <a:solidFill>
                <a:schemeClr val="bg1">
                  <a:lumMod val="50000"/>
                </a:schemeClr>
              </a:solidFill>
              <a:latin typeface="Century Gothic"/>
              <a:cs typeface="Century Gothic"/>
            </a:endParaRPr>
          </a:p>
          <a:p>
            <a:pPr marL="628650" lvl="1" indent="-171450">
              <a:buFont typeface="Arial"/>
              <a:buChar char="•"/>
            </a:pPr>
            <a:r>
              <a:rPr lang="en-US" sz="1200" dirty="0" smtClean="0">
                <a:solidFill>
                  <a:schemeClr val="bg1">
                    <a:lumMod val="50000"/>
                  </a:schemeClr>
                </a:solidFill>
                <a:latin typeface="Century Gothic"/>
                <a:cs typeface="Century Gothic"/>
              </a:rPr>
              <a:t>Weigh </a:t>
            </a:r>
            <a:r>
              <a:rPr lang="en-US" sz="1200" dirty="0">
                <a:solidFill>
                  <a:schemeClr val="bg1">
                    <a:lumMod val="50000"/>
                  </a:schemeClr>
                </a:solidFill>
                <a:latin typeface="Century Gothic"/>
                <a:cs typeface="Century Gothic"/>
              </a:rPr>
              <a:t>demand vs. competition </a:t>
            </a:r>
          </a:p>
          <a:p>
            <a:pPr marL="628650" lvl="1" indent="-171450">
              <a:buFont typeface="Arial"/>
              <a:buChar char="•"/>
            </a:pPr>
            <a:r>
              <a:rPr lang="en-US" sz="1200" dirty="0" smtClean="0">
                <a:solidFill>
                  <a:schemeClr val="bg1">
                    <a:lumMod val="50000"/>
                  </a:schemeClr>
                </a:solidFill>
                <a:latin typeface="Century Gothic"/>
                <a:cs typeface="Century Gothic"/>
              </a:rPr>
              <a:t>Consider </a:t>
            </a:r>
            <a:r>
              <a:rPr lang="en-US" sz="1200" dirty="0">
                <a:solidFill>
                  <a:schemeClr val="bg1">
                    <a:lumMod val="50000"/>
                  </a:schemeClr>
                </a:solidFill>
                <a:latin typeface="Century Gothic"/>
                <a:cs typeface="Century Gothic"/>
              </a:rPr>
              <a:t>your personas</a:t>
            </a:r>
          </a:p>
          <a:p>
            <a:pPr marL="628650" lvl="1" indent="-171450">
              <a:buFont typeface="Arial"/>
              <a:buChar char="•"/>
            </a:pPr>
            <a:r>
              <a:rPr lang="en-US" sz="1200" dirty="0" smtClean="0">
                <a:solidFill>
                  <a:schemeClr val="bg1">
                    <a:lumMod val="50000"/>
                  </a:schemeClr>
                </a:solidFill>
                <a:latin typeface="Century Gothic"/>
                <a:cs typeface="Century Gothic"/>
              </a:rPr>
              <a:t>Identify if </a:t>
            </a:r>
            <a:r>
              <a:rPr lang="en-US" sz="1200" dirty="0">
                <a:solidFill>
                  <a:schemeClr val="bg1">
                    <a:lumMod val="50000"/>
                  </a:schemeClr>
                </a:solidFill>
                <a:latin typeface="Century Gothic"/>
                <a:cs typeface="Century Gothic"/>
              </a:rPr>
              <a:t>you can rank for a given </a:t>
            </a:r>
            <a:r>
              <a:rPr lang="en-US" sz="1200" dirty="0" smtClean="0">
                <a:solidFill>
                  <a:schemeClr val="bg1">
                    <a:lumMod val="50000"/>
                  </a:schemeClr>
                </a:solidFill>
                <a:latin typeface="Century Gothic"/>
                <a:cs typeface="Century Gothic"/>
              </a:rPr>
              <a:t>keyword</a:t>
            </a:r>
          </a:p>
          <a:p>
            <a:pPr marL="628650" lvl="1" indent="-171450">
              <a:buFont typeface="Arial"/>
              <a:buChar char="•"/>
            </a:pPr>
            <a:r>
              <a:rPr lang="en-US" sz="1200" dirty="0" smtClean="0">
                <a:solidFill>
                  <a:schemeClr val="bg1">
                    <a:lumMod val="50000"/>
                  </a:schemeClr>
                </a:solidFill>
                <a:latin typeface="Century Gothic"/>
                <a:cs typeface="Century Gothic"/>
              </a:rPr>
              <a:t>Match keyword to buying cycle phases</a:t>
            </a:r>
            <a:endParaRPr lang="en-US" sz="1200" dirty="0">
              <a:solidFill>
                <a:schemeClr val="bg1">
                  <a:lumMod val="50000"/>
                </a:schemeClr>
              </a:solidFill>
              <a:latin typeface="Century Gothic"/>
              <a:cs typeface="Century Gothic"/>
            </a:endParaRPr>
          </a:p>
          <a:p>
            <a:pPr marL="628650" lvl="1" indent="-171450">
              <a:buFont typeface="Arial"/>
              <a:buChar char="•"/>
            </a:pPr>
            <a:r>
              <a:rPr lang="en-US" sz="1200" dirty="0" smtClean="0">
                <a:solidFill>
                  <a:schemeClr val="bg1">
                    <a:lumMod val="50000"/>
                  </a:schemeClr>
                </a:solidFill>
                <a:latin typeface="Century Gothic"/>
                <a:cs typeface="Century Gothic"/>
              </a:rPr>
              <a:t>Map </a:t>
            </a:r>
            <a:r>
              <a:rPr lang="en-US" sz="1200" dirty="0">
                <a:solidFill>
                  <a:schemeClr val="bg1">
                    <a:lumMod val="50000"/>
                  </a:schemeClr>
                </a:solidFill>
                <a:latin typeface="Century Gothic"/>
                <a:cs typeface="Century Gothic"/>
              </a:rPr>
              <a:t>keywords to pages in your </a:t>
            </a:r>
            <a:r>
              <a:rPr lang="en-US" sz="1200" dirty="0" smtClean="0">
                <a:solidFill>
                  <a:schemeClr val="bg1">
                    <a:lumMod val="50000"/>
                  </a:schemeClr>
                </a:solidFill>
                <a:latin typeface="Century Gothic"/>
                <a:cs typeface="Century Gothic"/>
              </a:rPr>
              <a:t>site</a:t>
            </a:r>
            <a:endParaRPr lang="en-US" sz="1400" dirty="0">
              <a:latin typeface="Century Gothic"/>
              <a:cs typeface="Century Gothic"/>
            </a:endParaRPr>
          </a:p>
          <a:p>
            <a:endParaRPr lang="en-US" sz="1400" dirty="0" smtClean="0">
              <a:latin typeface="Century Gothic"/>
              <a:cs typeface="Century Gothic"/>
            </a:endParaRPr>
          </a:p>
          <a:p>
            <a:pPr marL="342900" indent="-342900">
              <a:buFont typeface="+mj-lt"/>
              <a:buAutoNum type="arabicPeriod"/>
            </a:pPr>
            <a:r>
              <a:rPr lang="en-US" sz="1400" dirty="0" smtClean="0">
                <a:latin typeface="Century Gothic"/>
                <a:cs typeface="Century Gothic"/>
              </a:rPr>
              <a:t>Keyword </a:t>
            </a:r>
            <a:r>
              <a:rPr lang="en-US" sz="1400" dirty="0">
                <a:latin typeface="Century Gothic"/>
                <a:cs typeface="Century Gothic"/>
              </a:rPr>
              <a:t>Research is complete</a:t>
            </a:r>
            <a:endParaRPr lang="en-US" sz="1100" dirty="0">
              <a:latin typeface="Century Gothic"/>
              <a:cs typeface="Century Gothic"/>
            </a:endParaRPr>
          </a:p>
        </p:txBody>
      </p:sp>
    </p:spTree>
    <p:extLst>
      <p:ext uri="{BB962C8B-B14F-4D97-AF65-F5344CB8AC3E}">
        <p14:creationId xmlns:p14="http://schemas.microsoft.com/office/powerpoint/2010/main" val="35941318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Overview</a:t>
            </a:r>
            <a:endParaRPr lang="en-US" dirty="0"/>
          </a:p>
        </p:txBody>
      </p:sp>
      <p:graphicFrame>
        <p:nvGraphicFramePr>
          <p:cNvPr id="4" name="Diagram 3"/>
          <p:cNvGraphicFramePr/>
          <p:nvPr>
            <p:extLst>
              <p:ext uri="{D42A27DB-BD31-4B8C-83A1-F6EECF244321}">
                <p14:modId xmlns:p14="http://schemas.microsoft.com/office/powerpoint/2010/main" val="819895830"/>
              </p:ext>
            </p:extLst>
          </p:nvPr>
        </p:nvGraphicFramePr>
        <p:xfrm>
          <a:off x="490483" y="1413215"/>
          <a:ext cx="2963007" cy="3301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Brace 2"/>
          <p:cNvSpPr/>
          <p:nvPr/>
        </p:nvSpPr>
        <p:spPr>
          <a:xfrm>
            <a:off x="3408809" y="1396358"/>
            <a:ext cx="378756" cy="2488191"/>
          </a:xfrm>
          <a:prstGeom prst="rightBrac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p:cNvSpPr txBox="1"/>
          <p:nvPr/>
        </p:nvSpPr>
        <p:spPr>
          <a:xfrm>
            <a:off x="3928670" y="2458481"/>
            <a:ext cx="2621590" cy="307777"/>
          </a:xfrm>
          <a:prstGeom prst="rect">
            <a:avLst/>
          </a:prstGeom>
          <a:noFill/>
        </p:spPr>
        <p:txBody>
          <a:bodyPr wrap="square" rtlCol="0">
            <a:spAutoFit/>
          </a:bodyPr>
          <a:lstStyle/>
          <a:p>
            <a:r>
              <a:rPr lang="en-US" sz="1400" dirty="0" smtClean="0">
                <a:solidFill>
                  <a:srgbClr val="7F7F7F"/>
                </a:solidFill>
                <a:latin typeface="Century Gothic"/>
                <a:cs typeface="Century Gothic"/>
              </a:rPr>
              <a:t>3 main hurdles to overcome</a:t>
            </a:r>
            <a:endParaRPr lang="en-US" sz="1400" dirty="0">
              <a:solidFill>
                <a:srgbClr val="7F7F7F"/>
              </a:solidFill>
              <a:latin typeface="Century Gothic"/>
              <a:cs typeface="Century Gothic"/>
            </a:endParaRPr>
          </a:p>
        </p:txBody>
      </p:sp>
      <p:pic>
        <p:nvPicPr>
          <p:cNvPr id="11" name="Picture 10"/>
          <p:cNvPicPr>
            <a:picLocks noChangeAspect="1"/>
          </p:cNvPicPr>
          <p:nvPr/>
        </p:nvPicPr>
        <p:blipFill>
          <a:blip r:embed="rId7"/>
          <a:stretch>
            <a:fillRect/>
          </a:stretch>
        </p:blipFill>
        <p:spPr>
          <a:xfrm>
            <a:off x="5937961" y="3440989"/>
            <a:ext cx="2140717" cy="1203934"/>
          </a:xfrm>
          <a:prstGeom prst="rect">
            <a:avLst/>
          </a:prstGeom>
          <a:ln>
            <a:solidFill>
              <a:srgbClr val="7F7F7F"/>
            </a:solidFill>
          </a:ln>
        </p:spPr>
      </p:pic>
    </p:spTree>
    <p:extLst>
      <p:ext uri="{BB962C8B-B14F-4D97-AF65-F5344CB8AC3E}">
        <p14:creationId xmlns:p14="http://schemas.microsoft.com/office/powerpoint/2010/main" val="324594505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000" dirty="0" smtClean="0"/>
              <a:t>The Worksheet</a:t>
            </a:r>
            <a:endParaRPr lang="en-US" sz="2000" dirty="0"/>
          </a:p>
        </p:txBody>
      </p:sp>
      <p:pic>
        <p:nvPicPr>
          <p:cNvPr id="5" name="Picture 4"/>
          <p:cNvPicPr>
            <a:picLocks noChangeAspect="1"/>
          </p:cNvPicPr>
          <p:nvPr/>
        </p:nvPicPr>
        <p:blipFill rotWithShape="1">
          <a:blip r:embed="rId3"/>
          <a:srcRect b="14088"/>
          <a:stretch/>
        </p:blipFill>
        <p:spPr>
          <a:xfrm>
            <a:off x="11545" y="1614366"/>
            <a:ext cx="9144000" cy="3228108"/>
          </a:xfrm>
          <a:prstGeom prst="rect">
            <a:avLst/>
          </a:prstGeom>
          <a:ln>
            <a:noFill/>
          </a:ln>
        </p:spPr>
      </p:pic>
    </p:spTree>
    <p:extLst>
      <p:ext uri="{BB962C8B-B14F-4D97-AF65-F5344CB8AC3E}">
        <p14:creationId xmlns:p14="http://schemas.microsoft.com/office/powerpoint/2010/main" val="24594760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Keyword We Wil</a:t>
            </a:r>
            <a:r>
              <a:rPr lang="en-US" dirty="0" smtClean="0"/>
              <a:t>l Use</a:t>
            </a:r>
            <a:r>
              <a:rPr lang="en-US" dirty="0" smtClean="0"/>
              <a:t>:  “Homeowners </a:t>
            </a:r>
            <a:r>
              <a:rPr lang="en-US" dirty="0" smtClean="0"/>
              <a:t>Insurance </a:t>
            </a:r>
            <a:r>
              <a:rPr lang="en-US" dirty="0" smtClean="0"/>
              <a:t>Calculator”</a:t>
            </a:r>
            <a:endParaRPr lang="en-US" dirty="0"/>
          </a:p>
        </p:txBody>
      </p:sp>
      <p:pic>
        <p:nvPicPr>
          <p:cNvPr id="5" name="Picture 4"/>
          <p:cNvPicPr>
            <a:picLocks noChangeAspect="1"/>
          </p:cNvPicPr>
          <p:nvPr/>
        </p:nvPicPr>
        <p:blipFill rotWithShape="1">
          <a:blip r:embed="rId2"/>
          <a:srcRect l="12110"/>
          <a:stretch/>
        </p:blipFill>
        <p:spPr>
          <a:xfrm>
            <a:off x="0" y="1253281"/>
            <a:ext cx="4028490" cy="3598860"/>
          </a:xfrm>
          <a:prstGeom prst="rect">
            <a:avLst/>
          </a:prstGeom>
        </p:spPr>
      </p:pic>
      <p:pic>
        <p:nvPicPr>
          <p:cNvPr id="6" name="Picture 5"/>
          <p:cNvPicPr>
            <a:picLocks noChangeAspect="1"/>
          </p:cNvPicPr>
          <p:nvPr/>
        </p:nvPicPr>
        <p:blipFill rotWithShape="1">
          <a:blip r:embed="rId3"/>
          <a:srcRect l="20477"/>
          <a:stretch/>
        </p:blipFill>
        <p:spPr>
          <a:xfrm>
            <a:off x="3187469" y="1259595"/>
            <a:ext cx="4302425" cy="3602127"/>
          </a:xfrm>
          <a:prstGeom prst="rect">
            <a:avLst/>
          </a:prstGeom>
        </p:spPr>
      </p:pic>
      <p:pic>
        <p:nvPicPr>
          <p:cNvPr id="7" name="Picture 6"/>
          <p:cNvPicPr>
            <a:picLocks noChangeAspect="1"/>
          </p:cNvPicPr>
          <p:nvPr/>
        </p:nvPicPr>
        <p:blipFill rotWithShape="1">
          <a:blip r:embed="rId4"/>
          <a:srcRect l="24029" r="23161"/>
          <a:stretch/>
        </p:blipFill>
        <p:spPr>
          <a:xfrm>
            <a:off x="6402271" y="1270105"/>
            <a:ext cx="2741729" cy="3583206"/>
          </a:xfrm>
          <a:prstGeom prst="rect">
            <a:avLst/>
          </a:prstGeom>
        </p:spPr>
      </p:pic>
      <p:pic>
        <p:nvPicPr>
          <p:cNvPr id="8" name="Picture 7"/>
          <p:cNvPicPr>
            <a:picLocks noChangeAspect="1"/>
          </p:cNvPicPr>
          <p:nvPr/>
        </p:nvPicPr>
        <p:blipFill rotWithShape="1">
          <a:blip r:embed="rId5"/>
          <a:srcRect l="33151" t="18965" r="5940"/>
          <a:stretch/>
        </p:blipFill>
        <p:spPr>
          <a:xfrm>
            <a:off x="3196703" y="1259186"/>
            <a:ext cx="3349974" cy="3602366"/>
          </a:xfrm>
          <a:prstGeom prst="rect">
            <a:avLst/>
          </a:prstGeom>
        </p:spPr>
      </p:pic>
    </p:spTree>
    <p:extLst>
      <p:ext uri="{BB962C8B-B14F-4D97-AF65-F5344CB8AC3E}">
        <p14:creationId xmlns:p14="http://schemas.microsoft.com/office/powerpoint/2010/main" val="3200904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Part I: Predict Actual Search Volume</a:t>
            </a:r>
            <a:endParaRPr lang="en-US" dirty="0"/>
          </a:p>
        </p:txBody>
      </p:sp>
    </p:spTree>
    <p:extLst>
      <p:ext uri="{BB962C8B-B14F-4D97-AF65-F5344CB8AC3E}">
        <p14:creationId xmlns:p14="http://schemas.microsoft.com/office/powerpoint/2010/main" val="1234555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a:t>Step 1:  Get </a:t>
            </a:r>
            <a:r>
              <a:rPr lang="en-US" sz="2000" dirty="0" smtClean="0"/>
              <a:t>Search Volume </a:t>
            </a:r>
            <a:r>
              <a:rPr lang="en-US" sz="2000" dirty="0"/>
              <a:t>from </a:t>
            </a:r>
            <a:r>
              <a:rPr lang="en-US" sz="2000" dirty="0" smtClean="0"/>
              <a:t>Tools</a:t>
            </a:r>
            <a:endParaRPr lang="en-US" sz="2000" dirty="0"/>
          </a:p>
        </p:txBody>
      </p:sp>
      <p:sp>
        <p:nvSpPr>
          <p:cNvPr id="7" name="Content Placeholder 6"/>
          <p:cNvSpPr>
            <a:spLocks noGrp="1"/>
          </p:cNvSpPr>
          <p:nvPr>
            <p:ph idx="1"/>
          </p:nvPr>
        </p:nvSpPr>
        <p:spPr>
          <a:xfrm>
            <a:off x="2253822" y="1371599"/>
            <a:ext cx="2387451" cy="3352801"/>
          </a:xfrm>
        </p:spPr>
        <p:txBody>
          <a:bodyPr/>
          <a:lstStyle/>
          <a:p>
            <a:pPr marL="0" indent="0">
              <a:buNone/>
            </a:pPr>
            <a:r>
              <a:rPr lang="en-US" sz="1200" dirty="0" smtClean="0"/>
              <a:t>Starting point for estimating search volume:</a:t>
            </a:r>
          </a:p>
          <a:p>
            <a:pPr marL="0" indent="0">
              <a:buNone/>
            </a:pPr>
            <a:endParaRPr lang="en-US" sz="1200" dirty="0"/>
          </a:p>
          <a:p>
            <a:pPr marL="0" indent="0">
              <a:buNone/>
            </a:pPr>
            <a:r>
              <a:rPr lang="en-US" sz="1100" dirty="0" smtClean="0"/>
              <a:t>Google </a:t>
            </a:r>
            <a:r>
              <a:rPr lang="en-US" sz="1100" dirty="0"/>
              <a:t>Adwords </a:t>
            </a:r>
            <a:r>
              <a:rPr lang="en-US" sz="1100" dirty="0" smtClean="0"/>
              <a:t/>
            </a:r>
            <a:br>
              <a:rPr lang="en-US" sz="1100" dirty="0" smtClean="0"/>
            </a:br>
            <a:r>
              <a:rPr lang="en-US" sz="1100" dirty="0" smtClean="0"/>
              <a:t>Keyword Tool </a:t>
            </a:r>
          </a:p>
          <a:p>
            <a:pPr marL="0" indent="0">
              <a:buNone/>
            </a:pPr>
            <a:endParaRPr lang="en-US" sz="1100" dirty="0"/>
          </a:p>
          <a:p>
            <a:pPr marL="0" indent="0">
              <a:buNone/>
            </a:pPr>
            <a:r>
              <a:rPr lang="en-US" sz="1100" dirty="0" smtClean="0"/>
              <a:t>Bing </a:t>
            </a:r>
            <a:r>
              <a:rPr lang="en-US" sz="1100" dirty="0"/>
              <a:t>Webmaster’s Tools’ </a:t>
            </a:r>
            <a:r>
              <a:rPr lang="en-US" sz="1100" dirty="0" smtClean="0"/>
              <a:t/>
            </a:r>
            <a:br>
              <a:rPr lang="en-US" sz="1100" dirty="0" smtClean="0"/>
            </a:br>
            <a:r>
              <a:rPr lang="en-US" sz="1100" dirty="0" smtClean="0"/>
              <a:t>Keyword </a:t>
            </a:r>
            <a:r>
              <a:rPr lang="en-US" sz="1100" dirty="0"/>
              <a:t>Research T</a:t>
            </a:r>
            <a:r>
              <a:rPr lang="en-US" sz="1100" dirty="0" smtClean="0"/>
              <a:t>ool</a:t>
            </a:r>
            <a:endParaRPr lang="en-US" sz="1100" dirty="0"/>
          </a:p>
          <a:p>
            <a:pPr marL="0" indent="0">
              <a:buNone/>
            </a:pPr>
            <a:endParaRPr lang="en-US" sz="1100" dirty="0"/>
          </a:p>
        </p:txBody>
      </p:sp>
      <p:pic>
        <p:nvPicPr>
          <p:cNvPr id="5" name="Picture 3"/>
          <p:cNvPicPr>
            <a:picLocks noChangeAspect="1" noChangeArrowheads="1"/>
          </p:cNvPicPr>
          <p:nvPr/>
        </p:nvPicPr>
        <p:blipFill>
          <a:blip r:embed="rId3"/>
          <a:srcRect/>
          <a:stretch>
            <a:fillRect/>
          </a:stretch>
        </p:blipFill>
        <p:spPr bwMode="auto">
          <a:xfrm>
            <a:off x="4906583" y="1509589"/>
            <a:ext cx="4017959" cy="2652633"/>
          </a:xfrm>
          <a:prstGeom prst="rect">
            <a:avLst/>
          </a:prstGeom>
          <a:noFill/>
          <a:ln w="9525">
            <a:solidFill>
              <a:srgbClr val="7F7F7F"/>
            </a:solidFill>
            <a:miter lim="800000"/>
            <a:headEnd/>
            <a:tailEnd/>
          </a:ln>
        </p:spPr>
      </p:pic>
      <p:pic>
        <p:nvPicPr>
          <p:cNvPr id="2" name="Picture 1"/>
          <p:cNvPicPr>
            <a:picLocks noChangeAspect="1"/>
          </p:cNvPicPr>
          <p:nvPr/>
        </p:nvPicPr>
        <p:blipFill>
          <a:blip r:embed="rId4"/>
          <a:stretch>
            <a:fillRect/>
          </a:stretch>
        </p:blipFill>
        <p:spPr>
          <a:xfrm>
            <a:off x="4192214" y="3142681"/>
            <a:ext cx="4156364" cy="1641121"/>
          </a:xfrm>
          <a:prstGeom prst="rect">
            <a:avLst/>
          </a:prstGeom>
          <a:ln>
            <a:solidFill>
              <a:srgbClr val="7F7F7F"/>
            </a:solidFill>
          </a:ln>
        </p:spPr>
      </p:pic>
      <p:graphicFrame>
        <p:nvGraphicFramePr>
          <p:cNvPr id="12" name="Diagram 11"/>
          <p:cNvGraphicFramePr/>
          <p:nvPr>
            <p:extLst>
              <p:ext uri="{D42A27DB-BD31-4B8C-83A1-F6EECF244321}">
                <p14:modId xmlns:p14="http://schemas.microsoft.com/office/powerpoint/2010/main" val="15539566"/>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34068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Step 2: </a:t>
            </a:r>
            <a:r>
              <a:rPr lang="en-US" sz="2000" dirty="0" smtClean="0"/>
              <a:t>Adjust </a:t>
            </a:r>
            <a:r>
              <a:rPr lang="en-US" sz="2000" dirty="0" smtClean="0"/>
              <a:t>for Google and Bing’s Share of Search</a:t>
            </a:r>
            <a:endParaRPr lang="en-US" sz="2000" dirty="0"/>
          </a:p>
        </p:txBody>
      </p:sp>
      <p:graphicFrame>
        <p:nvGraphicFramePr>
          <p:cNvPr id="7" name="Chart 6"/>
          <p:cNvGraphicFramePr/>
          <p:nvPr>
            <p:extLst>
              <p:ext uri="{D42A27DB-BD31-4B8C-83A1-F6EECF244321}">
                <p14:modId xmlns:p14="http://schemas.microsoft.com/office/powerpoint/2010/main" val="1481885856"/>
              </p:ext>
            </p:extLst>
          </p:nvPr>
        </p:nvGraphicFramePr>
        <p:xfrm>
          <a:off x="3613727" y="1339273"/>
          <a:ext cx="4252123" cy="34551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 5"/>
          <p:cNvGraphicFramePr/>
          <p:nvPr>
            <p:extLst>
              <p:ext uri="{D42A27DB-BD31-4B8C-83A1-F6EECF244321}">
                <p14:modId xmlns:p14="http://schemas.microsoft.com/office/powerpoint/2010/main" val="140749796"/>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04977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2000" dirty="0"/>
              <a:t>Step 2: Adjust for Google and Bing’s Share of Search</a:t>
            </a:r>
            <a:endParaRPr lang="en-US" sz="2000" dirty="0"/>
          </a:p>
        </p:txBody>
      </p:sp>
      <p:sp>
        <p:nvSpPr>
          <p:cNvPr id="3" name="Content Placeholder 2"/>
          <p:cNvSpPr>
            <a:spLocks noGrp="1"/>
          </p:cNvSpPr>
          <p:nvPr>
            <p:ph idx="1"/>
          </p:nvPr>
        </p:nvSpPr>
        <p:spPr>
          <a:xfrm>
            <a:off x="2320636" y="1371599"/>
            <a:ext cx="6658264" cy="498765"/>
          </a:xfrm>
        </p:spPr>
        <p:txBody>
          <a:bodyPr/>
          <a:lstStyle/>
          <a:p>
            <a:pPr marL="0" indent="0">
              <a:buNone/>
            </a:pPr>
            <a:r>
              <a:rPr lang="en-US" sz="1200" dirty="0" smtClean="0">
                <a:solidFill>
                  <a:schemeClr val="bg1">
                    <a:lumMod val="65000"/>
                  </a:schemeClr>
                </a:solidFill>
              </a:rPr>
              <a:t>Neither tool is perfect.  Google </a:t>
            </a:r>
            <a:r>
              <a:rPr lang="en-US" sz="1200" dirty="0" smtClean="0">
                <a:solidFill>
                  <a:schemeClr val="bg1">
                    <a:lumMod val="65000"/>
                  </a:schemeClr>
                </a:solidFill>
              </a:rPr>
              <a:t>tends to over-</a:t>
            </a:r>
            <a:r>
              <a:rPr lang="en-US" sz="1200" dirty="0" smtClean="0">
                <a:solidFill>
                  <a:schemeClr val="bg1">
                    <a:lumMod val="65000"/>
                  </a:schemeClr>
                </a:solidFill>
              </a:rPr>
              <a:t>inflate. Bing </a:t>
            </a:r>
            <a:r>
              <a:rPr lang="en-US" sz="1200" dirty="0" smtClean="0">
                <a:solidFill>
                  <a:schemeClr val="bg1">
                    <a:lumMod val="65000"/>
                  </a:schemeClr>
                </a:solidFill>
              </a:rPr>
              <a:t>tends to under-</a:t>
            </a:r>
            <a:r>
              <a:rPr lang="en-US" sz="1200" dirty="0" smtClean="0">
                <a:solidFill>
                  <a:schemeClr val="bg1">
                    <a:lumMod val="65000"/>
                  </a:schemeClr>
                </a:solidFill>
              </a:rPr>
              <a:t>inflate. </a:t>
            </a:r>
            <a:endParaRPr lang="en-US" sz="1200" dirty="0" smtClean="0">
              <a:solidFill>
                <a:schemeClr val="bg1">
                  <a:lumMod val="65000"/>
                </a:schemeClr>
              </a:solidFill>
            </a:endParaRPr>
          </a:p>
          <a:p>
            <a:pPr lvl="1"/>
            <a:endParaRPr lang="en-US" sz="1100" dirty="0" smtClean="0">
              <a:solidFill>
                <a:schemeClr val="bg1">
                  <a:lumMod val="65000"/>
                </a:schemeClr>
              </a:solidFill>
            </a:endParaRPr>
          </a:p>
          <a:p>
            <a:pPr lvl="1"/>
            <a:endParaRPr lang="en-US" sz="1100" dirty="0">
              <a:solidFill>
                <a:schemeClr val="bg1">
                  <a:lumMod val="65000"/>
                </a:schemeClr>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853030792"/>
              </p:ext>
            </p:extLst>
          </p:nvPr>
        </p:nvGraphicFramePr>
        <p:xfrm>
          <a:off x="2578196" y="1799425"/>
          <a:ext cx="6096000" cy="2320551"/>
        </p:xfrm>
        <a:graphic>
          <a:graphicData uri="http://schemas.openxmlformats.org/drawingml/2006/table">
            <a:tbl>
              <a:tblPr firstRow="1" bandRow="1">
                <a:tableStyleId>{F5AB1C69-6EDB-4FF4-983F-18BD219EF322}</a:tableStyleId>
              </a:tblPr>
              <a:tblGrid>
                <a:gridCol w="839258"/>
                <a:gridCol w="1777999"/>
                <a:gridCol w="1500909"/>
                <a:gridCol w="1977834"/>
              </a:tblGrid>
              <a:tr h="532504">
                <a:tc gridSpan="4">
                  <a:txBody>
                    <a:bodyPr/>
                    <a:lstStyle/>
                    <a:p>
                      <a:pPr algn="ctr"/>
                      <a:r>
                        <a:rPr lang="en-US" sz="1200" b="0" dirty="0" smtClean="0">
                          <a:latin typeface="Century Gothic"/>
                          <a:cs typeface="Century Gothic"/>
                        </a:rPr>
                        <a:t>Predicted Search </a:t>
                      </a:r>
                      <a:r>
                        <a:rPr lang="en-US" sz="1200" b="0" dirty="0" smtClean="0">
                          <a:latin typeface="Century Gothic"/>
                          <a:cs typeface="Century Gothic"/>
                        </a:rPr>
                        <a:t>Volume Using Google and</a:t>
                      </a:r>
                      <a:r>
                        <a:rPr lang="en-US" sz="1200" b="0" baseline="0" dirty="0" smtClean="0">
                          <a:latin typeface="Century Gothic"/>
                          <a:cs typeface="Century Gothic"/>
                        </a:rPr>
                        <a:t> Bing </a:t>
                      </a:r>
                      <a:r>
                        <a:rPr lang="en-US" sz="1200" b="0" baseline="0" dirty="0" smtClean="0">
                          <a:latin typeface="Century Gothic"/>
                          <a:cs typeface="Century Gothic"/>
                        </a:rPr>
                        <a:t>Estimates</a:t>
                      </a:r>
                    </a:p>
                    <a:p>
                      <a:pPr algn="ctr"/>
                      <a:r>
                        <a:rPr lang="en-US" sz="1200" b="0" baseline="0" dirty="0" smtClean="0">
                          <a:latin typeface="Century Gothic"/>
                          <a:cs typeface="Century Gothic"/>
                        </a:rPr>
                        <a:t>“homeowners insurance calculator”</a:t>
                      </a:r>
                      <a:endParaRPr lang="en-US" sz="1200" b="0" dirty="0">
                        <a:latin typeface="Century Gothic"/>
                        <a:cs typeface="Century Gothic"/>
                      </a:endParaRPr>
                    </a:p>
                  </a:txBody>
                  <a:tcPr marT="34290" marB="34290" anchor="ctr">
                    <a:solidFill>
                      <a:schemeClr val="tx1">
                        <a:lumMod val="65000"/>
                        <a:lumOff val="3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39046">
                <a:tc>
                  <a:txBody>
                    <a:bodyPr/>
                    <a:lstStyle/>
                    <a:p>
                      <a:endParaRPr lang="en-US" sz="1100" b="0" dirty="0">
                        <a:latin typeface="Century Gothic"/>
                        <a:cs typeface="Century Gothic"/>
                      </a:endParaRPr>
                    </a:p>
                  </a:txBody>
                  <a:tcPr marT="34290" marB="34290" anchor="ctr">
                    <a:solidFill>
                      <a:schemeClr val="accent3"/>
                    </a:solidFill>
                  </a:tcPr>
                </a:tc>
                <a:tc>
                  <a:txBody>
                    <a:bodyPr/>
                    <a:lstStyle/>
                    <a:p>
                      <a:pPr algn="ctr"/>
                      <a:r>
                        <a:rPr lang="en-US" sz="1100" b="0" dirty="0" smtClean="0">
                          <a:latin typeface="Century Gothic"/>
                          <a:cs typeface="Century Gothic"/>
                        </a:rPr>
                        <a:t>10 Month Average</a:t>
                      </a:r>
                      <a:r>
                        <a:rPr lang="en-US" sz="1100" b="0" baseline="0" dirty="0" smtClean="0">
                          <a:latin typeface="Century Gothic"/>
                          <a:cs typeface="Century Gothic"/>
                        </a:rPr>
                        <a:t> Monthly</a:t>
                      </a:r>
                      <a:r>
                        <a:rPr lang="en-US" sz="1100" b="0" dirty="0" smtClean="0">
                          <a:latin typeface="Century Gothic"/>
                          <a:cs typeface="Century Gothic"/>
                        </a:rPr>
                        <a:t> Search</a:t>
                      </a:r>
                      <a:r>
                        <a:rPr lang="en-US" sz="1100" b="0" baseline="0" dirty="0" smtClean="0">
                          <a:latin typeface="Century Gothic"/>
                          <a:cs typeface="Century Gothic"/>
                        </a:rPr>
                        <a:t> </a:t>
                      </a:r>
                      <a:r>
                        <a:rPr lang="en-US" sz="1100" b="0" baseline="0" dirty="0" smtClean="0">
                          <a:latin typeface="Century Gothic"/>
                          <a:cs typeface="Century Gothic"/>
                        </a:rPr>
                        <a:t>Volume</a:t>
                      </a:r>
                      <a:endParaRPr lang="en-US" sz="1100" b="0" dirty="0">
                        <a:latin typeface="Century Gothic"/>
                        <a:cs typeface="Century Gothic"/>
                      </a:endParaRPr>
                    </a:p>
                  </a:txBody>
                  <a:tcPr marT="34290" marB="34290" anchor="ctr">
                    <a:solidFill>
                      <a:schemeClr val="accent3"/>
                    </a:solidFill>
                  </a:tcPr>
                </a:tc>
                <a:tc>
                  <a:txBody>
                    <a:bodyPr/>
                    <a:lstStyle/>
                    <a:p>
                      <a:pPr algn="ctr"/>
                      <a:r>
                        <a:rPr lang="en-US" sz="1100" b="0" dirty="0" smtClean="0">
                          <a:latin typeface="Century Gothic"/>
                          <a:cs typeface="Century Gothic"/>
                        </a:rPr>
                        <a:t>Search Engine’s Share</a:t>
                      </a:r>
                      <a:r>
                        <a:rPr lang="en-US" sz="1100" b="0" baseline="0" dirty="0" smtClean="0">
                          <a:latin typeface="Century Gothic"/>
                          <a:cs typeface="Century Gothic"/>
                        </a:rPr>
                        <a:t> of </a:t>
                      </a:r>
                      <a:r>
                        <a:rPr lang="en-US" sz="1100" b="0" baseline="0" dirty="0" smtClean="0">
                          <a:latin typeface="Century Gothic"/>
                          <a:cs typeface="Century Gothic"/>
                        </a:rPr>
                        <a:t>Search</a:t>
                      </a:r>
                      <a:br>
                        <a:rPr lang="en-US" sz="1100" b="0" baseline="0" dirty="0" smtClean="0">
                          <a:latin typeface="Century Gothic"/>
                          <a:cs typeface="Century Gothic"/>
                        </a:rPr>
                      </a:br>
                      <a:endParaRPr lang="en-US" sz="1100" b="0" dirty="0">
                        <a:latin typeface="Century Gothic"/>
                        <a:cs typeface="Century Gothic"/>
                      </a:endParaRPr>
                    </a:p>
                  </a:txBody>
                  <a:tcPr marT="34290" marB="34290" anchor="ctr">
                    <a:solidFill>
                      <a:schemeClr val="accent3"/>
                    </a:solidFill>
                  </a:tcPr>
                </a:tc>
                <a:tc>
                  <a:txBody>
                    <a:bodyPr/>
                    <a:lstStyle/>
                    <a:p>
                      <a:pPr algn="ctr"/>
                      <a:r>
                        <a:rPr lang="en-US" sz="1100" b="0" dirty="0" smtClean="0">
                          <a:latin typeface="Century Gothic"/>
                          <a:cs typeface="Century Gothic"/>
                        </a:rPr>
                        <a:t>Predicted Total</a:t>
                      </a:r>
                      <a:r>
                        <a:rPr lang="en-US" sz="1100" b="0" baseline="0" dirty="0" smtClean="0">
                          <a:latin typeface="Century Gothic"/>
                          <a:cs typeface="Century Gothic"/>
                        </a:rPr>
                        <a:t> </a:t>
                      </a:r>
                      <a:r>
                        <a:rPr lang="en-US" sz="1100" b="0" baseline="0" dirty="0" smtClean="0">
                          <a:latin typeface="Century Gothic"/>
                          <a:cs typeface="Century Gothic"/>
                        </a:rPr>
                        <a:t>Search Volume Across all Search Engines</a:t>
                      </a:r>
                      <a:endParaRPr lang="en-US" sz="1100" b="0" dirty="0">
                        <a:latin typeface="Century Gothic"/>
                        <a:cs typeface="Century Gothic"/>
                      </a:endParaRPr>
                    </a:p>
                  </a:txBody>
                  <a:tcPr marT="34290" marB="34290" anchor="ctr">
                    <a:solidFill>
                      <a:schemeClr val="accent3"/>
                    </a:solidFill>
                  </a:tcPr>
                </a:tc>
              </a:tr>
              <a:tr h="380999">
                <a:tc>
                  <a:txBody>
                    <a:bodyPr/>
                    <a:lstStyle/>
                    <a:p>
                      <a:r>
                        <a:rPr lang="en-US" sz="1100" dirty="0" smtClean="0">
                          <a:latin typeface="Century Gothic"/>
                          <a:cs typeface="Century Gothic"/>
                        </a:rPr>
                        <a:t>Google</a:t>
                      </a:r>
                      <a:endParaRPr lang="en-US" sz="1100" dirty="0">
                        <a:latin typeface="Century Gothic"/>
                        <a:cs typeface="Century Gothic"/>
                      </a:endParaRPr>
                    </a:p>
                  </a:txBody>
                  <a:tcPr marT="34290" marB="34290" anchor="ctr">
                    <a:solidFill>
                      <a:schemeClr val="accent3">
                        <a:lumMod val="20000"/>
                        <a:lumOff val="80000"/>
                      </a:schemeClr>
                    </a:solidFill>
                  </a:tcPr>
                </a:tc>
                <a:tc>
                  <a:txBody>
                    <a:bodyPr/>
                    <a:lstStyle/>
                    <a:p>
                      <a:pPr algn="ctr"/>
                      <a:r>
                        <a:rPr lang="en-US" sz="1100" dirty="0" smtClean="0">
                          <a:latin typeface="Century Gothic"/>
                          <a:cs typeface="Century Gothic"/>
                        </a:rPr>
                        <a:t>3,180</a:t>
                      </a:r>
                      <a:endParaRPr lang="en-US" sz="1100" dirty="0">
                        <a:latin typeface="Century Gothic"/>
                        <a:cs typeface="Century Gothic"/>
                      </a:endParaRPr>
                    </a:p>
                  </a:txBody>
                  <a:tcPr marT="34290" marB="34290" anchor="ctr">
                    <a:solidFill>
                      <a:schemeClr val="accent3">
                        <a:lumMod val="20000"/>
                        <a:lumOff val="80000"/>
                      </a:schemeClr>
                    </a:solidFill>
                  </a:tcPr>
                </a:tc>
                <a:tc>
                  <a:txBody>
                    <a:bodyPr/>
                    <a:lstStyle/>
                    <a:p>
                      <a:pPr algn="ctr"/>
                      <a:r>
                        <a:rPr lang="en-US" sz="1100" dirty="0" smtClean="0">
                          <a:latin typeface="Century Gothic"/>
                          <a:cs typeface="Century Gothic"/>
                        </a:rPr>
                        <a:t>66%</a:t>
                      </a:r>
                      <a:endParaRPr lang="en-US" sz="1100" dirty="0">
                        <a:latin typeface="Century Gothic"/>
                        <a:cs typeface="Century Gothic"/>
                      </a:endParaRPr>
                    </a:p>
                  </a:txBody>
                  <a:tcPr marT="34290" marB="34290" anchor="ctr">
                    <a:solidFill>
                      <a:schemeClr val="accent3">
                        <a:lumMod val="20000"/>
                        <a:lumOff val="80000"/>
                      </a:schemeClr>
                    </a:solidFill>
                  </a:tcPr>
                </a:tc>
                <a:tc>
                  <a:txBody>
                    <a:bodyPr/>
                    <a:lstStyle/>
                    <a:p>
                      <a:pPr algn="ctr"/>
                      <a:r>
                        <a:rPr lang="en-US" sz="1100" dirty="0" smtClean="0">
                          <a:latin typeface="Century Gothic"/>
                          <a:cs typeface="Century Gothic"/>
                        </a:rPr>
                        <a:t>4,818 using Google Data</a:t>
                      </a:r>
                      <a:endParaRPr lang="en-US" sz="1100" dirty="0">
                        <a:latin typeface="Century Gothic"/>
                        <a:cs typeface="Century Gothic"/>
                      </a:endParaRPr>
                    </a:p>
                  </a:txBody>
                  <a:tcPr marT="34290" marB="34290" anchor="ctr">
                    <a:solidFill>
                      <a:schemeClr val="accent3">
                        <a:lumMod val="20000"/>
                        <a:lumOff val="80000"/>
                      </a:schemeClr>
                    </a:solidFill>
                  </a:tcPr>
                </a:tc>
              </a:tr>
              <a:tr h="384001">
                <a:tc>
                  <a:txBody>
                    <a:bodyPr/>
                    <a:lstStyle/>
                    <a:p>
                      <a:r>
                        <a:rPr lang="en-US" sz="1100" dirty="0" smtClean="0">
                          <a:latin typeface="Century Gothic"/>
                          <a:cs typeface="Century Gothic"/>
                        </a:rPr>
                        <a:t>Bing</a:t>
                      </a:r>
                      <a:endParaRPr lang="en-US" sz="1100" dirty="0">
                        <a:latin typeface="Century Gothic"/>
                        <a:cs typeface="Century Gothic"/>
                      </a:endParaRPr>
                    </a:p>
                  </a:txBody>
                  <a:tcPr marT="34290" marB="34290" anchor="ctr">
                    <a:solidFill>
                      <a:schemeClr val="accent3">
                        <a:lumMod val="20000"/>
                        <a:lumOff val="80000"/>
                      </a:schemeClr>
                    </a:solidFill>
                  </a:tcPr>
                </a:tc>
                <a:tc>
                  <a:txBody>
                    <a:bodyPr/>
                    <a:lstStyle/>
                    <a:p>
                      <a:pPr algn="ctr"/>
                      <a:r>
                        <a:rPr lang="en-US" sz="1100" dirty="0" smtClean="0">
                          <a:latin typeface="Century Gothic"/>
                          <a:cs typeface="Century Gothic"/>
                        </a:rPr>
                        <a:t>237</a:t>
                      </a:r>
                      <a:endParaRPr lang="en-US" sz="1100" dirty="0">
                        <a:latin typeface="Century Gothic"/>
                        <a:cs typeface="Century Gothic"/>
                      </a:endParaRPr>
                    </a:p>
                  </a:txBody>
                  <a:tcPr marT="34290" marB="34290" anchor="ctr">
                    <a:solidFill>
                      <a:schemeClr val="accent3">
                        <a:lumMod val="20000"/>
                        <a:lumOff val="80000"/>
                      </a:schemeClr>
                    </a:solidFill>
                  </a:tcPr>
                </a:tc>
                <a:tc>
                  <a:txBody>
                    <a:bodyPr/>
                    <a:lstStyle/>
                    <a:p>
                      <a:pPr algn="ctr"/>
                      <a:r>
                        <a:rPr lang="en-US" sz="1100" dirty="0" smtClean="0">
                          <a:latin typeface="Century Gothic"/>
                          <a:cs typeface="Century Gothic"/>
                        </a:rPr>
                        <a:t>15%</a:t>
                      </a:r>
                      <a:endParaRPr lang="en-US" sz="1100" dirty="0">
                        <a:latin typeface="Century Gothic"/>
                        <a:cs typeface="Century Gothic"/>
                      </a:endParaRPr>
                    </a:p>
                  </a:txBody>
                  <a:tcPr marT="34290" marB="34290" anchor="ctr">
                    <a:solidFill>
                      <a:schemeClr val="accent3">
                        <a:lumMod val="20000"/>
                        <a:lumOff val="80000"/>
                      </a:schemeClr>
                    </a:solidFill>
                  </a:tcPr>
                </a:tc>
                <a:tc>
                  <a:txBody>
                    <a:bodyPr/>
                    <a:lstStyle/>
                    <a:p>
                      <a:pPr algn="ctr"/>
                      <a:r>
                        <a:rPr lang="en-US" sz="1100" dirty="0" smtClean="0">
                          <a:latin typeface="Century Gothic"/>
                          <a:cs typeface="Century Gothic"/>
                        </a:rPr>
                        <a:t>1,580 using Bing Data</a:t>
                      </a:r>
                      <a:endParaRPr lang="en-US" sz="1100" dirty="0">
                        <a:latin typeface="Century Gothic"/>
                        <a:cs typeface="Century Gothic"/>
                      </a:endParaRPr>
                    </a:p>
                  </a:txBody>
                  <a:tcPr marT="34290" marB="34290" anchor="ctr">
                    <a:solidFill>
                      <a:schemeClr val="accent3">
                        <a:lumMod val="20000"/>
                        <a:lumOff val="80000"/>
                      </a:schemeClr>
                    </a:solidFill>
                  </a:tcPr>
                </a:tc>
              </a:tr>
              <a:tr h="384001">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latin typeface="Century Gothic"/>
                          <a:cs typeface="Century Gothic"/>
                        </a:rPr>
                        <a:t>Bottom Line:  Google data predicts almost 3x the volume as Bing.</a:t>
                      </a:r>
                    </a:p>
                  </a:txBody>
                  <a:tcPr marT="34290" marB="34290" anchor="ctr">
                    <a:solidFill>
                      <a:schemeClr val="accent3">
                        <a:lumMod val="60000"/>
                        <a:lumOff val="40000"/>
                      </a:schemeClr>
                    </a:solidFill>
                  </a:tcPr>
                </a:tc>
                <a:tc hMerge="1">
                  <a:txBody>
                    <a:bodyPr/>
                    <a:lstStyle/>
                    <a:p>
                      <a:pPr algn="ctr"/>
                      <a:endParaRPr lang="en-US" sz="1100" dirty="0">
                        <a:latin typeface="Century Gothic"/>
                        <a:cs typeface="Century Gothic"/>
                      </a:endParaRPr>
                    </a:p>
                  </a:txBody>
                  <a:tcPr marT="34290" marB="34290" anchor="ctr"/>
                </a:tc>
                <a:tc hMerge="1">
                  <a:txBody>
                    <a:bodyPr/>
                    <a:lstStyle/>
                    <a:p>
                      <a:pPr algn="ctr"/>
                      <a:endParaRPr lang="en-US" sz="1100" dirty="0">
                        <a:latin typeface="Century Gothic"/>
                        <a:cs typeface="Century Gothic"/>
                      </a:endParaRPr>
                    </a:p>
                  </a:txBody>
                  <a:tcPr marT="34290" marB="34290" anchor="ctr"/>
                </a:tc>
                <a:tc hMerge="1">
                  <a:txBody>
                    <a:bodyPr/>
                    <a:lstStyle/>
                    <a:p>
                      <a:pPr algn="ctr"/>
                      <a:endParaRPr lang="en-US" sz="1100" dirty="0">
                        <a:latin typeface="Century Gothic"/>
                        <a:cs typeface="Century Gothic"/>
                      </a:endParaRPr>
                    </a:p>
                  </a:txBody>
                  <a:tcPr marT="34290" marB="34290" anchor="ctr"/>
                </a:tc>
              </a:tr>
            </a:tbl>
          </a:graphicData>
        </a:graphic>
      </p:graphicFrame>
      <p:sp>
        <p:nvSpPr>
          <p:cNvPr id="9" name="Rounded Rectangular Callout 8"/>
          <p:cNvSpPr/>
          <p:nvPr/>
        </p:nvSpPr>
        <p:spPr>
          <a:xfrm>
            <a:off x="2701635" y="4358159"/>
            <a:ext cx="3321337" cy="623455"/>
          </a:xfrm>
          <a:prstGeom prst="wedgeRoundRectCallout">
            <a:avLst>
              <a:gd name="adj1" fmla="val 71214"/>
              <a:gd name="adj2" fmla="val -202158"/>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smtClean="0">
                <a:latin typeface="Century Gothic"/>
                <a:cs typeface="Century Gothic"/>
              </a:rPr>
              <a:t>To predict </a:t>
            </a:r>
            <a:r>
              <a:rPr lang="en-US" sz="1200" i="1" dirty="0" smtClean="0">
                <a:latin typeface="Century Gothic"/>
                <a:cs typeface="Century Gothic"/>
              </a:rPr>
              <a:t>actual</a:t>
            </a:r>
            <a:r>
              <a:rPr lang="en-US" sz="1200" dirty="0" smtClean="0">
                <a:latin typeface="Century Gothic"/>
                <a:cs typeface="Century Gothic"/>
              </a:rPr>
              <a:t> search volume, take an average </a:t>
            </a:r>
            <a:r>
              <a:rPr lang="en-US" sz="1200" dirty="0">
                <a:latin typeface="Century Gothic"/>
                <a:cs typeface="Century Gothic"/>
              </a:rPr>
              <a:t>of </a:t>
            </a:r>
            <a:r>
              <a:rPr lang="en-US" sz="1200" dirty="0" smtClean="0">
                <a:latin typeface="Century Gothic"/>
                <a:cs typeface="Century Gothic"/>
              </a:rPr>
              <a:t>these </a:t>
            </a:r>
            <a:r>
              <a:rPr lang="en-US" sz="1200" dirty="0">
                <a:latin typeface="Century Gothic"/>
                <a:cs typeface="Century Gothic"/>
              </a:rPr>
              <a:t>two </a:t>
            </a:r>
            <a:r>
              <a:rPr lang="en-US" sz="1200" dirty="0" smtClean="0">
                <a:latin typeface="Century Gothic"/>
                <a:cs typeface="Century Gothic"/>
              </a:rPr>
              <a:t>numbers</a:t>
            </a:r>
            <a:endParaRPr lang="en-US" sz="1200" dirty="0">
              <a:latin typeface="Century Gothic"/>
              <a:cs typeface="Century Gothic"/>
            </a:endParaRPr>
          </a:p>
        </p:txBody>
      </p:sp>
      <p:graphicFrame>
        <p:nvGraphicFramePr>
          <p:cNvPr id="10" name="Diagram 9"/>
          <p:cNvGraphicFramePr/>
          <p:nvPr>
            <p:extLst>
              <p:ext uri="{D42A27DB-BD31-4B8C-83A1-F6EECF244321}">
                <p14:modId xmlns:p14="http://schemas.microsoft.com/office/powerpoint/2010/main" val="140749796"/>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61962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Predicting Traffic </a:t>
            </a:r>
            <a:r>
              <a:rPr lang="en-US" dirty="0" smtClean="0"/>
              <a:t>Based on Keyword Research </a:t>
            </a:r>
            <a:endParaRPr lang="en-US" dirty="0"/>
          </a:p>
        </p:txBody>
      </p:sp>
    </p:spTree>
    <p:extLst>
      <p:ext uri="{BB962C8B-B14F-4D97-AF65-F5344CB8AC3E}">
        <p14:creationId xmlns:p14="http://schemas.microsoft.com/office/powerpoint/2010/main" val="35590509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Step 3:  </a:t>
            </a:r>
            <a:r>
              <a:rPr lang="en-US" sz="2000" dirty="0" smtClean="0"/>
              <a:t>Adjust the Number </a:t>
            </a:r>
            <a:r>
              <a:rPr lang="en-US" sz="2000" dirty="0" smtClean="0"/>
              <a:t>for Searcher Intent</a:t>
            </a:r>
            <a:endParaRPr lang="en-US" sz="2000" dirty="0"/>
          </a:p>
        </p:txBody>
      </p:sp>
      <p:sp>
        <p:nvSpPr>
          <p:cNvPr id="3" name="Content Placeholder 2"/>
          <p:cNvSpPr>
            <a:spLocks noGrp="1"/>
          </p:cNvSpPr>
          <p:nvPr>
            <p:ph idx="1"/>
          </p:nvPr>
        </p:nvSpPr>
        <p:spPr>
          <a:xfrm>
            <a:off x="2253822" y="1371599"/>
            <a:ext cx="1994905" cy="3352801"/>
          </a:xfrm>
        </p:spPr>
        <p:txBody>
          <a:bodyPr/>
          <a:lstStyle/>
          <a:p>
            <a:pPr marL="0" indent="0">
              <a:buNone/>
            </a:pPr>
            <a:r>
              <a:rPr lang="en-US" sz="1400" dirty="0" smtClean="0"/>
              <a:t>SERPs often serve multiple searcher intent</a:t>
            </a:r>
            <a:r>
              <a:rPr lang="en-US" sz="1400" dirty="0" smtClean="0"/>
              <a:t>s.</a:t>
            </a:r>
            <a:endParaRPr lang="en-US" dirty="0"/>
          </a:p>
          <a:p>
            <a:pPr marL="0" indent="0">
              <a:spcBef>
                <a:spcPts val="624"/>
              </a:spcBef>
              <a:spcAft>
                <a:spcPts val="600"/>
              </a:spcAft>
              <a:buNone/>
            </a:pPr>
            <a:endParaRPr lang="en-US" sz="1200" dirty="0" smtClean="0"/>
          </a:p>
          <a:p>
            <a:pPr marL="0" indent="0">
              <a:spcBef>
                <a:spcPts val="624"/>
              </a:spcBef>
              <a:spcAft>
                <a:spcPts val="600"/>
              </a:spcAft>
              <a:buNone/>
            </a:pPr>
            <a:r>
              <a:rPr lang="en-US" sz="1200" dirty="0" smtClean="0"/>
              <a:t>Do </a:t>
            </a:r>
            <a:r>
              <a:rPr lang="en-US" sz="1200" dirty="0"/>
              <a:t>they want an answer?</a:t>
            </a:r>
          </a:p>
          <a:p>
            <a:pPr marL="0" indent="0">
              <a:spcAft>
                <a:spcPts val="600"/>
              </a:spcAft>
              <a:buNone/>
            </a:pPr>
            <a:r>
              <a:rPr lang="en-US" sz="1200" dirty="0"/>
              <a:t>Are they researching?</a:t>
            </a:r>
          </a:p>
          <a:p>
            <a:pPr marL="0" indent="0">
              <a:spcAft>
                <a:spcPts val="600"/>
              </a:spcAft>
              <a:buNone/>
            </a:pPr>
            <a:r>
              <a:rPr lang="en-US" sz="1200" dirty="0"/>
              <a:t>Do they want to buy?</a:t>
            </a:r>
          </a:p>
          <a:p>
            <a:pPr lvl="1"/>
            <a:endParaRPr lang="en-US" sz="1100" dirty="0"/>
          </a:p>
          <a:p>
            <a:pPr marL="0" indent="0">
              <a:buNone/>
            </a:pPr>
            <a:endParaRPr lang="en-US" sz="1200" dirty="0" smtClean="0"/>
          </a:p>
          <a:p>
            <a:pPr marL="0" indent="0">
              <a:buNone/>
            </a:pPr>
            <a:endParaRPr lang="en-US" dirty="0" smtClean="0"/>
          </a:p>
        </p:txBody>
      </p:sp>
      <p:pic>
        <p:nvPicPr>
          <p:cNvPr id="10" name="Picture 2"/>
          <p:cNvPicPr>
            <a:picLocks noChangeAspect="1" noChangeArrowheads="1"/>
          </p:cNvPicPr>
          <p:nvPr/>
        </p:nvPicPr>
        <p:blipFill>
          <a:blip r:embed="rId2"/>
          <a:srcRect l="14866" t="11538" r="42787" b="8499"/>
          <a:stretch>
            <a:fillRect/>
          </a:stretch>
        </p:blipFill>
        <p:spPr bwMode="auto">
          <a:xfrm>
            <a:off x="4147128" y="1266449"/>
            <a:ext cx="3365190" cy="3572607"/>
          </a:xfrm>
          <a:prstGeom prst="rect">
            <a:avLst/>
          </a:prstGeom>
          <a:noFill/>
          <a:ln w="9525">
            <a:solidFill>
              <a:srgbClr val="7F7F7F"/>
            </a:solidFill>
            <a:miter lim="800000"/>
            <a:headEnd/>
            <a:tailEnd/>
          </a:ln>
        </p:spPr>
      </p:pic>
      <p:sp>
        <p:nvSpPr>
          <p:cNvPr id="11" name="Left Arrow 10"/>
          <p:cNvSpPr/>
          <p:nvPr/>
        </p:nvSpPr>
        <p:spPr>
          <a:xfrm>
            <a:off x="7370976" y="1336786"/>
            <a:ext cx="1876933"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Century Gothic"/>
                <a:cs typeface="Century Gothic"/>
              </a:rPr>
              <a:t>Home Renos</a:t>
            </a:r>
            <a:endParaRPr lang="en-US" sz="1200" dirty="0">
              <a:latin typeface="Century Gothic"/>
              <a:cs typeface="Century Gothic"/>
            </a:endParaRPr>
          </a:p>
        </p:txBody>
      </p:sp>
      <p:sp>
        <p:nvSpPr>
          <p:cNvPr id="12" name="Left Arrow 11"/>
          <p:cNvSpPr/>
          <p:nvPr/>
        </p:nvSpPr>
        <p:spPr>
          <a:xfrm>
            <a:off x="7359253" y="1852602"/>
            <a:ext cx="1876933" cy="422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entury Gothic"/>
                <a:cs typeface="Century Gothic"/>
              </a:rPr>
              <a:t>Software</a:t>
            </a:r>
            <a:endParaRPr lang="en-US" sz="1400" dirty="0">
              <a:latin typeface="Century Gothic"/>
              <a:cs typeface="Century Gothic"/>
            </a:endParaRPr>
          </a:p>
        </p:txBody>
      </p:sp>
      <p:sp>
        <p:nvSpPr>
          <p:cNvPr id="13" name="Left Arrow 12"/>
          <p:cNvSpPr/>
          <p:nvPr/>
        </p:nvSpPr>
        <p:spPr>
          <a:xfrm>
            <a:off x="7347530" y="4232387"/>
            <a:ext cx="1876933" cy="422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entury Gothic"/>
                <a:cs typeface="Century Gothic"/>
              </a:rPr>
              <a:t>Software</a:t>
            </a:r>
            <a:endParaRPr lang="en-US" sz="1400" dirty="0">
              <a:latin typeface="Century Gothic"/>
              <a:cs typeface="Century Gothic"/>
            </a:endParaRPr>
          </a:p>
        </p:txBody>
      </p:sp>
      <p:sp>
        <p:nvSpPr>
          <p:cNvPr id="14" name="Left Arrow 13"/>
          <p:cNvSpPr/>
          <p:nvPr/>
        </p:nvSpPr>
        <p:spPr>
          <a:xfrm>
            <a:off x="7359253" y="2438756"/>
            <a:ext cx="1876933"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Century Gothic"/>
                <a:cs typeface="Century Gothic"/>
              </a:rPr>
              <a:t>Home Renos</a:t>
            </a:r>
            <a:endParaRPr lang="en-US" sz="1200" dirty="0">
              <a:latin typeface="Century Gothic"/>
              <a:cs typeface="Century Gothic"/>
            </a:endParaRPr>
          </a:p>
        </p:txBody>
      </p:sp>
      <p:sp>
        <p:nvSpPr>
          <p:cNvPr id="15" name="Left Arrow 14"/>
          <p:cNvSpPr/>
          <p:nvPr/>
        </p:nvSpPr>
        <p:spPr>
          <a:xfrm>
            <a:off x="7359253" y="3071801"/>
            <a:ext cx="1876933"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Century Gothic"/>
                <a:cs typeface="Century Gothic"/>
              </a:rPr>
              <a:t>Home Renos</a:t>
            </a:r>
            <a:endParaRPr lang="en-US" sz="1200" dirty="0">
              <a:latin typeface="Century Gothic"/>
              <a:cs typeface="Century Gothic"/>
            </a:endParaRPr>
          </a:p>
        </p:txBody>
      </p:sp>
      <p:sp>
        <p:nvSpPr>
          <p:cNvPr id="16" name="Left Arrow 15"/>
          <p:cNvSpPr/>
          <p:nvPr/>
        </p:nvSpPr>
        <p:spPr>
          <a:xfrm>
            <a:off x="7335807" y="3704848"/>
            <a:ext cx="1876933"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Century Gothic"/>
                <a:cs typeface="Century Gothic"/>
              </a:rPr>
              <a:t>Home Renos</a:t>
            </a:r>
            <a:endParaRPr lang="en-US" sz="1200" dirty="0">
              <a:latin typeface="Century Gothic"/>
              <a:cs typeface="Century Gothic"/>
            </a:endParaRPr>
          </a:p>
        </p:txBody>
      </p:sp>
      <p:graphicFrame>
        <p:nvGraphicFramePr>
          <p:cNvPr id="17" name="Diagram 16"/>
          <p:cNvGraphicFramePr/>
          <p:nvPr>
            <p:extLst>
              <p:ext uri="{D42A27DB-BD31-4B8C-83A1-F6EECF244321}">
                <p14:modId xmlns:p14="http://schemas.microsoft.com/office/powerpoint/2010/main" val="140749796"/>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139180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Step 3:  </a:t>
            </a:r>
            <a:r>
              <a:rPr lang="en-US" sz="2000" dirty="0" smtClean="0"/>
              <a:t>Adjust the Number </a:t>
            </a:r>
            <a:r>
              <a:rPr lang="en-US" sz="2000" dirty="0" smtClean="0"/>
              <a:t>for Searcher Intent</a:t>
            </a:r>
            <a:endParaRPr lang="en-US" sz="2000" dirty="0"/>
          </a:p>
        </p:txBody>
      </p:sp>
      <p:sp>
        <p:nvSpPr>
          <p:cNvPr id="3" name="Content Placeholder 2"/>
          <p:cNvSpPr>
            <a:spLocks noGrp="1"/>
          </p:cNvSpPr>
          <p:nvPr>
            <p:ph idx="1"/>
          </p:nvPr>
        </p:nvSpPr>
        <p:spPr>
          <a:xfrm>
            <a:off x="2253822" y="1371599"/>
            <a:ext cx="1994905" cy="3352801"/>
          </a:xfrm>
        </p:spPr>
        <p:txBody>
          <a:bodyPr/>
          <a:lstStyle/>
          <a:p>
            <a:pPr marL="0" indent="0">
              <a:buNone/>
            </a:pPr>
            <a:r>
              <a:rPr lang="en-US" sz="1400" dirty="0" smtClean="0"/>
              <a:t>SERPs often serve multiple searcher intent</a:t>
            </a:r>
            <a:r>
              <a:rPr lang="en-US" sz="1400" dirty="0" smtClean="0"/>
              <a:t>s.</a:t>
            </a:r>
            <a:endParaRPr lang="en-US" dirty="0"/>
          </a:p>
          <a:p>
            <a:pPr marL="0" indent="0">
              <a:spcBef>
                <a:spcPts val="624"/>
              </a:spcBef>
              <a:spcAft>
                <a:spcPts val="600"/>
              </a:spcAft>
              <a:buNone/>
            </a:pPr>
            <a:endParaRPr lang="en-US" sz="1200" dirty="0" smtClean="0"/>
          </a:p>
          <a:p>
            <a:pPr marL="0" indent="0">
              <a:spcBef>
                <a:spcPts val="624"/>
              </a:spcBef>
              <a:spcAft>
                <a:spcPts val="600"/>
              </a:spcAft>
              <a:buNone/>
            </a:pPr>
            <a:r>
              <a:rPr lang="en-US" sz="1200" dirty="0" smtClean="0"/>
              <a:t>Do </a:t>
            </a:r>
            <a:r>
              <a:rPr lang="en-US" sz="1200" dirty="0"/>
              <a:t>they want an answer?</a:t>
            </a:r>
          </a:p>
          <a:p>
            <a:pPr marL="0" indent="0">
              <a:spcAft>
                <a:spcPts val="600"/>
              </a:spcAft>
              <a:buNone/>
            </a:pPr>
            <a:r>
              <a:rPr lang="en-US" sz="1200" dirty="0"/>
              <a:t>Are they researching?</a:t>
            </a:r>
          </a:p>
          <a:p>
            <a:pPr marL="0" indent="0">
              <a:spcAft>
                <a:spcPts val="600"/>
              </a:spcAft>
              <a:buNone/>
            </a:pPr>
            <a:r>
              <a:rPr lang="en-US" sz="1200" dirty="0"/>
              <a:t>Do they want to buy?</a:t>
            </a:r>
          </a:p>
          <a:p>
            <a:pPr lvl="1"/>
            <a:endParaRPr lang="en-US" sz="1100" dirty="0"/>
          </a:p>
          <a:p>
            <a:pPr marL="0" indent="0">
              <a:buNone/>
            </a:pPr>
            <a:endParaRPr lang="en-US" sz="1200" dirty="0" smtClean="0"/>
          </a:p>
          <a:p>
            <a:pPr marL="0" indent="0">
              <a:buNone/>
            </a:pPr>
            <a:endParaRPr lang="en-US" dirty="0" smtClean="0"/>
          </a:p>
        </p:txBody>
      </p:sp>
      <p:pic>
        <p:nvPicPr>
          <p:cNvPr id="17" name="Picture 1"/>
          <p:cNvPicPr>
            <a:picLocks noChangeAspect="1" noChangeArrowheads="1"/>
          </p:cNvPicPr>
          <p:nvPr/>
        </p:nvPicPr>
        <p:blipFill rotWithShape="1">
          <a:blip r:embed="rId2"/>
          <a:srcRect l="8709" t="25039" r="47139" b="35238"/>
          <a:stretch/>
        </p:blipFill>
        <p:spPr bwMode="auto">
          <a:xfrm>
            <a:off x="4179439" y="1230923"/>
            <a:ext cx="3307151" cy="3640417"/>
          </a:xfrm>
          <a:prstGeom prst="rect">
            <a:avLst/>
          </a:prstGeom>
          <a:noFill/>
          <a:ln w="9525">
            <a:solidFill>
              <a:srgbClr val="7F7F7F"/>
            </a:solidFill>
            <a:miter lim="800000"/>
            <a:headEnd/>
            <a:tailEnd/>
          </a:ln>
        </p:spPr>
      </p:pic>
      <p:sp>
        <p:nvSpPr>
          <p:cNvPr id="18" name="Left Arrow 17"/>
          <p:cNvSpPr/>
          <p:nvPr/>
        </p:nvSpPr>
        <p:spPr>
          <a:xfrm>
            <a:off x="7263853" y="1359877"/>
            <a:ext cx="1880147" cy="422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entury Gothic"/>
                <a:cs typeface="Century Gothic"/>
              </a:rPr>
              <a:t>Transactional</a:t>
            </a:r>
            <a:endParaRPr lang="en-US" sz="1400" dirty="0">
              <a:latin typeface="Century Gothic"/>
              <a:cs typeface="Century Gothic"/>
            </a:endParaRPr>
          </a:p>
        </p:txBody>
      </p:sp>
      <p:sp>
        <p:nvSpPr>
          <p:cNvPr id="19" name="Left Arrow 18"/>
          <p:cNvSpPr/>
          <p:nvPr/>
        </p:nvSpPr>
        <p:spPr>
          <a:xfrm>
            <a:off x="7252131" y="2321168"/>
            <a:ext cx="1880147"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latin typeface="Century Gothic"/>
                <a:cs typeface="Century Gothic"/>
              </a:rPr>
              <a:t>Informational</a:t>
            </a:r>
            <a:endParaRPr lang="en-US" sz="1400" dirty="0">
              <a:latin typeface="Century Gothic"/>
              <a:cs typeface="Century Gothic"/>
            </a:endParaRPr>
          </a:p>
        </p:txBody>
      </p:sp>
      <p:sp>
        <p:nvSpPr>
          <p:cNvPr id="20" name="Left Arrow 19"/>
          <p:cNvSpPr/>
          <p:nvPr/>
        </p:nvSpPr>
        <p:spPr>
          <a:xfrm>
            <a:off x="7252130" y="1875692"/>
            <a:ext cx="1880147" cy="422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entury Gothic"/>
                <a:cs typeface="Century Gothic"/>
              </a:rPr>
              <a:t>Transactional</a:t>
            </a:r>
            <a:endParaRPr lang="en-US" sz="1400" dirty="0">
              <a:latin typeface="Century Gothic"/>
              <a:cs typeface="Century Gothic"/>
            </a:endParaRPr>
          </a:p>
        </p:txBody>
      </p:sp>
      <p:sp>
        <p:nvSpPr>
          <p:cNvPr id="21" name="Left Arrow 20"/>
          <p:cNvSpPr/>
          <p:nvPr/>
        </p:nvSpPr>
        <p:spPr>
          <a:xfrm>
            <a:off x="7252129" y="2801815"/>
            <a:ext cx="1880147" cy="422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entury Gothic"/>
                <a:cs typeface="Century Gothic"/>
              </a:rPr>
              <a:t>Transactional</a:t>
            </a:r>
            <a:endParaRPr lang="en-US" sz="1400" dirty="0">
              <a:latin typeface="Century Gothic"/>
              <a:cs typeface="Century Gothic"/>
            </a:endParaRPr>
          </a:p>
        </p:txBody>
      </p:sp>
      <p:sp>
        <p:nvSpPr>
          <p:cNvPr id="22" name="Left Arrow 21"/>
          <p:cNvSpPr/>
          <p:nvPr/>
        </p:nvSpPr>
        <p:spPr>
          <a:xfrm>
            <a:off x="7228683" y="3892062"/>
            <a:ext cx="1880147" cy="422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entury Gothic"/>
                <a:cs typeface="Century Gothic"/>
              </a:rPr>
              <a:t>Transactional</a:t>
            </a:r>
            <a:endParaRPr lang="en-US" sz="1400" dirty="0">
              <a:latin typeface="Century Gothic"/>
              <a:cs typeface="Century Gothic"/>
            </a:endParaRPr>
          </a:p>
        </p:txBody>
      </p:sp>
      <p:sp>
        <p:nvSpPr>
          <p:cNvPr id="23" name="Left Arrow 22"/>
          <p:cNvSpPr/>
          <p:nvPr/>
        </p:nvSpPr>
        <p:spPr>
          <a:xfrm>
            <a:off x="7240407" y="3352799"/>
            <a:ext cx="1880147"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latin typeface="Century Gothic"/>
                <a:cs typeface="Century Gothic"/>
              </a:rPr>
              <a:t>Informational</a:t>
            </a:r>
            <a:endParaRPr lang="en-US" sz="1400" dirty="0">
              <a:latin typeface="Century Gothic"/>
              <a:cs typeface="Century Gothic"/>
            </a:endParaRPr>
          </a:p>
        </p:txBody>
      </p:sp>
      <p:sp>
        <p:nvSpPr>
          <p:cNvPr id="24" name="Left Arrow 23"/>
          <p:cNvSpPr/>
          <p:nvPr/>
        </p:nvSpPr>
        <p:spPr>
          <a:xfrm>
            <a:off x="7216962" y="4396152"/>
            <a:ext cx="1880147" cy="42203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latin typeface="Century Gothic"/>
                <a:cs typeface="Century Gothic"/>
              </a:rPr>
              <a:t>Informational</a:t>
            </a:r>
            <a:endParaRPr lang="en-US" sz="1400" dirty="0">
              <a:latin typeface="Century Gothic"/>
              <a:cs typeface="Century Gothic"/>
            </a:endParaRPr>
          </a:p>
        </p:txBody>
      </p:sp>
      <p:graphicFrame>
        <p:nvGraphicFramePr>
          <p:cNvPr id="25" name="Diagram 24"/>
          <p:cNvGraphicFramePr/>
          <p:nvPr>
            <p:extLst>
              <p:ext uri="{D42A27DB-BD31-4B8C-83A1-F6EECF244321}">
                <p14:modId xmlns:p14="http://schemas.microsoft.com/office/powerpoint/2010/main" val="140749796"/>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5649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Adjust the Number for Searcher Intent</a:t>
            </a:r>
          </a:p>
        </p:txBody>
      </p:sp>
      <p:sp>
        <p:nvSpPr>
          <p:cNvPr id="8" name="Rounded Rectangle 7"/>
          <p:cNvSpPr/>
          <p:nvPr/>
        </p:nvSpPr>
        <p:spPr>
          <a:xfrm>
            <a:off x="2493817" y="1604815"/>
            <a:ext cx="6165273" cy="1223818"/>
          </a:xfrm>
          <a:prstGeom prst="roundRect">
            <a:avLst/>
          </a:prstGeom>
          <a:solidFill>
            <a:schemeClr val="lt1">
              <a:alpha val="64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b="1" dirty="0">
                <a:solidFill>
                  <a:schemeClr val="tx1">
                    <a:lumMod val="85000"/>
                    <a:lumOff val="15000"/>
                  </a:schemeClr>
                </a:solidFill>
              </a:rPr>
              <a:t>Back of the Napkin Calculation</a:t>
            </a:r>
            <a:r>
              <a:rPr lang="en-US" b="1" dirty="0" smtClean="0">
                <a:solidFill>
                  <a:schemeClr val="tx1">
                    <a:lumMod val="85000"/>
                    <a:lumOff val="15000"/>
                  </a:schemeClr>
                </a:solidFill>
              </a:rPr>
              <a:t>:</a:t>
            </a:r>
          </a:p>
          <a:p>
            <a:endParaRPr lang="en-US" b="1" dirty="0" smtClean="0">
              <a:solidFill>
                <a:schemeClr val="tx1">
                  <a:lumMod val="85000"/>
                  <a:lumOff val="15000"/>
                </a:schemeClr>
              </a:solidFill>
            </a:endParaRPr>
          </a:p>
          <a:p>
            <a:endParaRPr lang="en-US" b="1" dirty="0">
              <a:solidFill>
                <a:schemeClr val="tx1">
                  <a:lumMod val="85000"/>
                  <a:lumOff val="15000"/>
                </a:schemeClr>
              </a:solidFill>
            </a:endParaRPr>
          </a:p>
          <a:p>
            <a:endParaRPr lang="en-US" dirty="0">
              <a:solidFill>
                <a:schemeClr val="tx1">
                  <a:lumMod val="85000"/>
                  <a:lumOff val="15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407256359"/>
              </p:ext>
            </p:extLst>
          </p:nvPr>
        </p:nvGraphicFramePr>
        <p:xfrm>
          <a:off x="2782455" y="2063748"/>
          <a:ext cx="5668818" cy="518159"/>
        </p:xfrm>
        <a:graphic>
          <a:graphicData uri="http://schemas.openxmlformats.org/drawingml/2006/table">
            <a:tbl>
              <a:tblPr firstRow="1" bandRow="1">
                <a:tableStyleId>{2D5ABB26-0587-4C30-8999-92F81FD0307C}</a:tableStyleId>
              </a:tblPr>
              <a:tblGrid>
                <a:gridCol w="889000"/>
                <a:gridCol w="357908"/>
                <a:gridCol w="2112819"/>
                <a:gridCol w="323272"/>
                <a:gridCol w="1985819"/>
              </a:tblGrid>
              <a:tr h="370840">
                <a:tc>
                  <a:txBody>
                    <a:bodyPr/>
                    <a:lstStyle/>
                    <a:p>
                      <a:pPr algn="ctr"/>
                      <a:r>
                        <a:rPr lang="en-US" sz="1400" dirty="0" smtClean="0">
                          <a:latin typeface="Century Gothic"/>
                          <a:cs typeface="Century Gothic"/>
                        </a:rPr>
                        <a:t>Search</a:t>
                      </a:r>
                      <a:br>
                        <a:rPr lang="en-US" sz="1400" dirty="0" smtClean="0">
                          <a:latin typeface="Century Gothic"/>
                          <a:cs typeface="Century Gothic"/>
                        </a:rPr>
                      </a:br>
                      <a:r>
                        <a:rPr lang="en-US" sz="1400" dirty="0" smtClean="0">
                          <a:latin typeface="Century Gothic"/>
                          <a:cs typeface="Century Gothic"/>
                        </a:rPr>
                        <a:t>Volume</a:t>
                      </a:r>
                      <a:endParaRPr lang="en-US" sz="1400" dirty="0">
                        <a:latin typeface="Century Gothic"/>
                        <a:cs typeface="Century Gothic"/>
                      </a:endParaRPr>
                    </a:p>
                  </a:txBody>
                  <a:tcPr/>
                </a:tc>
                <a:tc>
                  <a:txBody>
                    <a:bodyPr/>
                    <a:lstStyle/>
                    <a:p>
                      <a:pPr algn="ctr"/>
                      <a:r>
                        <a:rPr lang="en-US" sz="1400" dirty="0" smtClean="0">
                          <a:solidFill>
                            <a:schemeClr val="tx1">
                              <a:lumMod val="85000"/>
                              <a:lumOff val="15000"/>
                            </a:schemeClr>
                          </a:solidFill>
                          <a:latin typeface="Century Gothic"/>
                          <a:cs typeface="Century Gothic"/>
                        </a:rPr>
                        <a:t>x</a:t>
                      </a:r>
                      <a:endParaRPr lang="en-US" sz="1400" dirty="0">
                        <a:latin typeface="Century Gothic"/>
                        <a:cs typeface="Century Gothic"/>
                      </a:endParaRPr>
                    </a:p>
                  </a:txBody>
                  <a:tcPr/>
                </a:tc>
                <a:tc>
                  <a:txBody>
                    <a:bodyPr/>
                    <a:lstStyle/>
                    <a:p>
                      <a:pPr algn="ctr"/>
                      <a:r>
                        <a:rPr lang="en-US" sz="1400" dirty="0" smtClean="0">
                          <a:solidFill>
                            <a:schemeClr val="tx1">
                              <a:lumMod val="85000"/>
                              <a:lumOff val="15000"/>
                            </a:schemeClr>
                          </a:solidFill>
                          <a:latin typeface="Century Gothic"/>
                          <a:cs typeface="Century Gothic"/>
                        </a:rPr>
                        <a:t>Proportion of sites with your searcher intent</a:t>
                      </a:r>
                      <a:endParaRPr lang="en-US" sz="1400" dirty="0">
                        <a:latin typeface="Century Gothic"/>
                        <a:cs typeface="Century Gothic"/>
                      </a:endParaRPr>
                    </a:p>
                  </a:txBody>
                  <a:tcPr/>
                </a:tc>
                <a:tc>
                  <a:txBody>
                    <a:bodyPr/>
                    <a:lstStyle/>
                    <a:p>
                      <a:pPr algn="ctr"/>
                      <a:r>
                        <a:rPr lang="en-US" sz="1400" dirty="0" smtClean="0">
                          <a:latin typeface="Century Gothic"/>
                          <a:cs typeface="Century Gothic"/>
                        </a:rPr>
                        <a:t>=</a:t>
                      </a:r>
                      <a:endParaRPr lang="en-US" sz="1400" dirty="0">
                        <a:latin typeface="Century Gothic"/>
                        <a:cs typeface="Century Gothic"/>
                      </a:endParaRPr>
                    </a:p>
                  </a:txBody>
                  <a:tcPr/>
                </a:tc>
                <a:tc>
                  <a:txBody>
                    <a:bodyPr/>
                    <a:lstStyle/>
                    <a:p>
                      <a:pPr algn="ctr"/>
                      <a:r>
                        <a:rPr lang="en-US" sz="1400" dirty="0" smtClean="0">
                          <a:latin typeface="Century Gothic"/>
                          <a:cs typeface="Century Gothic"/>
                        </a:rPr>
                        <a:t>Adjusted Search Volume</a:t>
                      </a:r>
                      <a:endParaRPr lang="en-US" sz="1400" dirty="0">
                        <a:latin typeface="Century Gothic"/>
                        <a:cs typeface="Century Gothic"/>
                      </a:endParaRPr>
                    </a:p>
                  </a:txBody>
                  <a:tcPr/>
                </a:tc>
              </a:tr>
            </a:tbl>
          </a:graphicData>
        </a:graphic>
      </p:graphicFrame>
      <p:grpSp>
        <p:nvGrpSpPr>
          <p:cNvPr id="14" name="Group 13"/>
          <p:cNvGrpSpPr/>
          <p:nvPr/>
        </p:nvGrpSpPr>
        <p:grpSpPr>
          <a:xfrm>
            <a:off x="2493819" y="2586182"/>
            <a:ext cx="6165272" cy="2158999"/>
            <a:chOff x="2493819" y="2586182"/>
            <a:chExt cx="6165272" cy="2158999"/>
          </a:xfrm>
        </p:grpSpPr>
        <p:cxnSp>
          <p:nvCxnSpPr>
            <p:cNvPr id="12" name="Straight Arrow Connector 11"/>
            <p:cNvCxnSpPr/>
            <p:nvPr/>
          </p:nvCxnSpPr>
          <p:spPr>
            <a:xfrm flipV="1">
              <a:off x="4052455" y="2586182"/>
              <a:ext cx="484909" cy="842818"/>
            </a:xfrm>
            <a:prstGeom prst="straightConnector1">
              <a:avLst/>
            </a:prstGeom>
            <a:ln w="7620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ounded Rectangular Callout 9"/>
            <p:cNvSpPr/>
            <p:nvPr/>
          </p:nvSpPr>
          <p:spPr>
            <a:xfrm>
              <a:off x="2493819" y="3342411"/>
              <a:ext cx="6165272" cy="1402770"/>
            </a:xfrm>
            <a:prstGeom prst="wedgeRoundRectCallout">
              <a:avLst>
                <a:gd name="adj1" fmla="val -7632"/>
                <a:gd name="adj2" fmla="val -49847"/>
                <a:gd name="adj3" fmla="val 16667"/>
              </a:avLst>
            </a:prstGeom>
            <a:solidFill>
              <a:schemeClr val="accent3">
                <a:lumMod val="60000"/>
                <a:lumOff val="40000"/>
              </a:schemeClr>
            </a:solidFill>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1">
                      <a:lumMod val="85000"/>
                      <a:lumOff val="15000"/>
                    </a:schemeClr>
                  </a:solidFill>
                  <a:latin typeface="Century Gothic"/>
                  <a:cs typeface="Century Gothic"/>
                </a:rPr>
                <a:t>Example: </a:t>
              </a:r>
            </a:p>
            <a:p>
              <a:r>
                <a:rPr lang="en-US" sz="1200" dirty="0" smtClean="0">
                  <a:solidFill>
                    <a:schemeClr val="tx1">
                      <a:lumMod val="85000"/>
                      <a:lumOff val="15000"/>
                    </a:schemeClr>
                  </a:solidFill>
                  <a:latin typeface="Century Gothic"/>
                  <a:cs typeface="Century Gothic"/>
                </a:rPr>
                <a:t>8 </a:t>
              </a:r>
              <a:r>
                <a:rPr lang="en-US" sz="1200" dirty="0">
                  <a:solidFill>
                    <a:schemeClr val="tx1">
                      <a:lumMod val="85000"/>
                      <a:lumOff val="15000"/>
                    </a:schemeClr>
                  </a:solidFill>
                  <a:latin typeface="Century Gothic"/>
                  <a:cs typeface="Century Gothic"/>
                </a:rPr>
                <a:t>of 10 pages are transactional, assume 80% of the search volume as transactional search intent.</a:t>
              </a:r>
            </a:p>
            <a:p>
              <a:endParaRPr lang="en-US" sz="1200" dirty="0">
                <a:solidFill>
                  <a:schemeClr val="tx1">
                    <a:lumMod val="85000"/>
                    <a:lumOff val="15000"/>
                  </a:schemeClr>
                </a:solidFill>
                <a:latin typeface="Century Gothic"/>
                <a:cs typeface="Century Gothic"/>
              </a:endParaRPr>
            </a:p>
            <a:p>
              <a:r>
                <a:rPr lang="en-US" sz="1200" dirty="0">
                  <a:solidFill>
                    <a:schemeClr val="tx1">
                      <a:lumMod val="85000"/>
                      <a:lumOff val="15000"/>
                    </a:schemeClr>
                  </a:solidFill>
                  <a:latin typeface="Century Gothic"/>
                  <a:cs typeface="Century Gothic"/>
                </a:rPr>
                <a:t>5 of 10 pages is relevant to your searcher intent, assume 50% of the traffic will be looking for what you offer</a:t>
              </a:r>
              <a:r>
                <a:rPr lang="en-US" sz="1200" dirty="0" smtClean="0">
                  <a:solidFill>
                    <a:schemeClr val="tx1">
                      <a:lumMod val="85000"/>
                      <a:lumOff val="15000"/>
                    </a:schemeClr>
                  </a:solidFill>
                  <a:latin typeface="Century Gothic"/>
                  <a:cs typeface="Century Gothic"/>
                </a:rPr>
                <a:t>.</a:t>
              </a:r>
              <a:endParaRPr lang="en-US" sz="1200" dirty="0">
                <a:solidFill>
                  <a:schemeClr val="tx1">
                    <a:lumMod val="85000"/>
                    <a:lumOff val="15000"/>
                  </a:schemeClr>
                </a:solidFill>
                <a:latin typeface="Century Gothic"/>
                <a:cs typeface="Century Gothic"/>
              </a:endParaRPr>
            </a:p>
          </p:txBody>
        </p:sp>
      </p:grpSp>
      <p:graphicFrame>
        <p:nvGraphicFramePr>
          <p:cNvPr id="15" name="Diagram 14"/>
          <p:cNvGraphicFramePr/>
          <p:nvPr>
            <p:extLst>
              <p:ext uri="{D42A27DB-BD31-4B8C-83A1-F6EECF244321}">
                <p14:modId xmlns:p14="http://schemas.microsoft.com/office/powerpoint/2010/main" val="140749796"/>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9592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000" dirty="0" smtClean="0"/>
              <a:t>Enter Data in the Worksheet</a:t>
            </a:r>
            <a:endParaRPr lang="en-US" sz="2000" dirty="0"/>
          </a:p>
        </p:txBody>
      </p:sp>
      <p:pic>
        <p:nvPicPr>
          <p:cNvPr id="6" name="Picture 5"/>
          <p:cNvPicPr>
            <a:picLocks noChangeAspect="1"/>
          </p:cNvPicPr>
          <p:nvPr/>
        </p:nvPicPr>
        <p:blipFill rotWithShape="1">
          <a:blip r:embed="rId3"/>
          <a:srcRect b="14088"/>
          <a:stretch/>
        </p:blipFill>
        <p:spPr>
          <a:xfrm>
            <a:off x="103908" y="1701801"/>
            <a:ext cx="2766744" cy="976744"/>
          </a:xfrm>
          <a:prstGeom prst="rect">
            <a:avLst/>
          </a:prstGeom>
          <a:ln>
            <a:solidFill>
              <a:schemeClr val="bg1">
                <a:lumMod val="50000"/>
              </a:schemeClr>
            </a:solidFill>
          </a:ln>
        </p:spPr>
      </p:pic>
      <p:sp>
        <p:nvSpPr>
          <p:cNvPr id="7" name="Rectangle 6"/>
          <p:cNvSpPr/>
          <p:nvPr/>
        </p:nvSpPr>
        <p:spPr>
          <a:xfrm>
            <a:off x="637310" y="1687945"/>
            <a:ext cx="955963" cy="378692"/>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p:cNvPicPr>
            <a:picLocks noChangeAspect="1" noChangeArrowheads="1"/>
          </p:cNvPicPr>
          <p:nvPr/>
        </p:nvPicPr>
        <p:blipFill rotWithShape="1">
          <a:blip r:embed="rId4"/>
          <a:srcRect l="33180" t="28848" r="14994" b="31801"/>
          <a:stretch/>
        </p:blipFill>
        <p:spPr bwMode="auto">
          <a:xfrm>
            <a:off x="2274454" y="2193636"/>
            <a:ext cx="6026727" cy="2572730"/>
          </a:xfrm>
          <a:prstGeom prst="rect">
            <a:avLst/>
          </a:prstGeom>
          <a:noFill/>
          <a:ln w="9525">
            <a:solidFill>
              <a:srgbClr val="7F7F7F"/>
            </a:solidFill>
            <a:prstDash val="dash"/>
            <a:miter lim="800000"/>
            <a:headEnd/>
            <a:tailEnd/>
          </a:ln>
        </p:spPr>
      </p:pic>
      <p:sp>
        <p:nvSpPr>
          <p:cNvPr id="9" name="Rectangle 8"/>
          <p:cNvSpPr/>
          <p:nvPr/>
        </p:nvSpPr>
        <p:spPr>
          <a:xfrm>
            <a:off x="2676066" y="3199565"/>
            <a:ext cx="1430843" cy="1190049"/>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474926" y="3262836"/>
            <a:ext cx="751155" cy="1190049"/>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00047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Part II: Predict </a:t>
            </a:r>
            <a:r>
              <a:rPr lang="en-US" dirty="0" smtClean="0"/>
              <a:t>Your Average Ranking Position</a:t>
            </a:r>
            <a:endParaRPr lang="en-US" dirty="0"/>
          </a:p>
        </p:txBody>
      </p:sp>
      <p:sp>
        <p:nvSpPr>
          <p:cNvPr id="4" name="Rectangle 3"/>
          <p:cNvSpPr/>
          <p:nvPr/>
        </p:nvSpPr>
        <p:spPr>
          <a:xfrm>
            <a:off x="0" y="1"/>
            <a:ext cx="9144000" cy="723900"/>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101621" tIns="50812" rIns="101621" bIns="50812" rtlCol="0" anchor="ctr"/>
          <a:lstStyle/>
          <a:p>
            <a:pPr algn="ctr"/>
            <a:endParaRPr lang="en-US" dirty="0"/>
          </a:p>
        </p:txBody>
      </p:sp>
      <p:pic>
        <p:nvPicPr>
          <p:cNvPr id="5" name="Picture 4" descr="SEO-Inhouse-Logo-all-white-j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819" y="88901"/>
            <a:ext cx="2299681" cy="580090"/>
          </a:xfrm>
          <a:prstGeom prst="rect">
            <a:avLst/>
          </a:prstGeom>
        </p:spPr>
      </p:pic>
    </p:spTree>
    <p:extLst>
      <p:ext uri="{BB962C8B-B14F-4D97-AF65-F5344CB8AC3E}">
        <p14:creationId xmlns:p14="http://schemas.microsoft.com/office/powerpoint/2010/main" val="9410144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Ask yourself…</a:t>
            </a:r>
            <a:endParaRPr lang="en-US" dirty="0"/>
          </a:p>
        </p:txBody>
      </p:sp>
      <p:sp>
        <p:nvSpPr>
          <p:cNvPr id="5" name="Content Placeholder 4"/>
          <p:cNvSpPr>
            <a:spLocks noGrp="1"/>
          </p:cNvSpPr>
          <p:nvPr>
            <p:ph idx="1"/>
          </p:nvPr>
        </p:nvSpPr>
        <p:spPr>
          <a:xfrm>
            <a:off x="4802229" y="1858894"/>
            <a:ext cx="4176670" cy="2865506"/>
          </a:xfrm>
        </p:spPr>
        <p:txBody>
          <a:bodyPr/>
          <a:lstStyle/>
          <a:p>
            <a:pPr marL="0" indent="0">
              <a:buNone/>
            </a:pPr>
            <a:endParaRPr lang="en-US" dirty="0" smtClean="0"/>
          </a:p>
          <a:p>
            <a:pPr marL="0" indent="0">
              <a:buNone/>
            </a:pPr>
            <a:endParaRPr lang="en-US" dirty="0"/>
          </a:p>
          <a:p>
            <a:pPr marL="0" indent="0">
              <a:buNone/>
            </a:pPr>
            <a:r>
              <a:rPr lang="en-US" dirty="0" smtClean="0">
                <a:solidFill>
                  <a:schemeClr val="tx1"/>
                </a:solidFill>
              </a:rPr>
              <a:t>“How competitive </a:t>
            </a:r>
            <a:r>
              <a:rPr lang="en-US" dirty="0" smtClean="0">
                <a:solidFill>
                  <a:schemeClr val="tx1"/>
                </a:solidFill>
              </a:rPr>
              <a:t>is the keyword</a:t>
            </a:r>
            <a:r>
              <a:rPr lang="en-US" dirty="0" smtClean="0">
                <a:solidFill>
                  <a:schemeClr val="tx1"/>
                </a:solidFill>
              </a:rPr>
              <a:t>?”</a:t>
            </a:r>
          </a:p>
          <a:p>
            <a:pPr marL="0" indent="0">
              <a:buNone/>
            </a:pPr>
            <a:endParaRPr lang="en-US" dirty="0"/>
          </a:p>
          <a:p>
            <a:pPr marL="0" indent="0">
              <a:buNone/>
            </a:pPr>
            <a:r>
              <a:rPr lang="en-US" sz="1200" dirty="0" smtClean="0"/>
              <a:t>This step has the least amount of data to back it up.</a:t>
            </a:r>
          </a:p>
          <a:p>
            <a:pPr marL="0" indent="0">
              <a:buNone/>
            </a:pPr>
            <a:endParaRPr lang="en-US" sz="1200" dirty="0" smtClean="0"/>
          </a:p>
          <a:p>
            <a:pPr marL="0" indent="0">
              <a:buNone/>
            </a:pPr>
            <a:r>
              <a:rPr lang="en-US" sz="1200" dirty="0" smtClean="0"/>
              <a:t>This step uses a couple of tools, past experience, and intuition.</a:t>
            </a:r>
            <a:r>
              <a:rPr lang="en-US" sz="1200" dirty="0" smtClean="0"/>
              <a:t>  </a:t>
            </a:r>
            <a:endParaRPr lang="en-US" sz="1200" dirty="0" smtClean="0"/>
          </a:p>
          <a:p>
            <a:pPr marL="0" indent="0">
              <a:buNone/>
            </a:pPr>
            <a:endParaRPr lang="en-US" dirty="0" smtClean="0"/>
          </a:p>
          <a:p>
            <a:endParaRPr lang="en-US" dirty="0" smtClean="0"/>
          </a:p>
          <a:p>
            <a:endParaRPr lang="en-US" dirty="0"/>
          </a:p>
        </p:txBody>
      </p:sp>
      <p:pic>
        <p:nvPicPr>
          <p:cNvPr id="8" name="Picture 7" descr="geek-in-thought-wondering.jpg"/>
          <p:cNvPicPr>
            <a:picLocks noChangeAspect="1"/>
          </p:cNvPicPr>
          <p:nvPr/>
        </p:nvPicPr>
        <p:blipFill rotWithShape="1">
          <a:blip r:embed="rId3">
            <a:extLst>
              <a:ext uri="{28A0092B-C50C-407E-A947-70E740481C1C}">
                <a14:useLocalDpi xmlns:a14="http://schemas.microsoft.com/office/drawing/2010/main" val="0"/>
              </a:ext>
            </a:extLst>
          </a:blip>
          <a:srcRect l="-654" t="9877" r="654" b="10212"/>
          <a:stretch/>
        </p:blipFill>
        <p:spPr>
          <a:xfrm>
            <a:off x="2494936" y="1455151"/>
            <a:ext cx="2375832" cy="2765109"/>
          </a:xfrm>
          <a:prstGeom prst="rect">
            <a:avLst/>
          </a:prstGeom>
        </p:spPr>
      </p:pic>
      <p:graphicFrame>
        <p:nvGraphicFramePr>
          <p:cNvPr id="10" name="Diagram 9"/>
          <p:cNvGraphicFramePr/>
          <p:nvPr>
            <p:extLst>
              <p:ext uri="{D42A27DB-BD31-4B8C-83A1-F6EECF244321}">
                <p14:modId xmlns:p14="http://schemas.microsoft.com/office/powerpoint/2010/main" val="3534048553"/>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62349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Competitive is the Keyword?</a:t>
            </a:r>
            <a:endParaRPr lang="en-US" dirty="0"/>
          </a:p>
        </p:txBody>
      </p:sp>
      <p:pic>
        <p:nvPicPr>
          <p:cNvPr id="9" name="Picture 2"/>
          <p:cNvPicPr>
            <a:picLocks noChangeAspect="1" noChangeArrowheads="1"/>
          </p:cNvPicPr>
          <p:nvPr/>
        </p:nvPicPr>
        <p:blipFill>
          <a:blip r:embed="rId3"/>
          <a:srcRect l="10446" r="12852" b="51040"/>
          <a:stretch>
            <a:fillRect/>
          </a:stretch>
        </p:blipFill>
        <p:spPr bwMode="auto">
          <a:xfrm>
            <a:off x="4741707" y="1429920"/>
            <a:ext cx="4035443" cy="3410322"/>
          </a:xfrm>
          <a:prstGeom prst="rect">
            <a:avLst/>
          </a:prstGeom>
          <a:noFill/>
          <a:ln w="9525">
            <a:solidFill>
              <a:schemeClr val="bg1">
                <a:lumMod val="50000"/>
              </a:schemeClr>
            </a:solidFill>
            <a:miter lim="800000"/>
            <a:headEnd/>
            <a:tailEnd/>
          </a:ln>
        </p:spPr>
      </p:pic>
      <p:sp>
        <p:nvSpPr>
          <p:cNvPr id="2" name="Right Arrow 1"/>
          <p:cNvSpPr/>
          <p:nvPr/>
        </p:nvSpPr>
        <p:spPr>
          <a:xfrm rot="731748">
            <a:off x="4247155" y="3465449"/>
            <a:ext cx="790559"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rot="731748">
            <a:off x="4399554" y="2574856"/>
            <a:ext cx="790559"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0"/>
          <p:cNvSpPr/>
          <p:nvPr/>
        </p:nvSpPr>
        <p:spPr>
          <a:xfrm rot="8716301">
            <a:off x="8143110" y="3248752"/>
            <a:ext cx="790559"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2" name="Diagram 11"/>
          <p:cNvGraphicFramePr/>
          <p:nvPr>
            <p:extLst>
              <p:ext uri="{D42A27DB-BD31-4B8C-83A1-F6EECF244321}">
                <p14:modId xmlns:p14="http://schemas.microsoft.com/office/powerpoint/2010/main" val="3676497362"/>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ontent Placeholder 4"/>
          <p:cNvSpPr txBox="1">
            <a:spLocks/>
          </p:cNvSpPr>
          <p:nvPr/>
        </p:nvSpPr>
        <p:spPr>
          <a:xfrm>
            <a:off x="2253822" y="1371600"/>
            <a:ext cx="2127897" cy="756456"/>
          </a:xfrm>
          <a:prstGeom prst="rect">
            <a:avLst/>
          </a:prstGeom>
        </p:spPr>
        <p:txBody>
          <a:bodyPr/>
          <a:lstStyle>
            <a:lvl1pPr marL="342900" indent="-342900" algn="l" defTabSz="457200" rtl="0" eaLnBrk="1" latinLnBrk="0" hangingPunct="1">
              <a:spcBef>
                <a:spcPct val="20000"/>
              </a:spcBef>
              <a:buFont typeface="Arial"/>
              <a:buChar char="•"/>
              <a:defRPr sz="1600" kern="1200">
                <a:solidFill>
                  <a:schemeClr val="bg1">
                    <a:lumMod val="50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400" kern="1200">
                <a:solidFill>
                  <a:schemeClr val="bg1">
                    <a:lumMod val="50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200" kern="1200">
                <a:solidFill>
                  <a:schemeClr val="bg1">
                    <a:lumMod val="50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100" kern="1200">
                <a:solidFill>
                  <a:schemeClr val="bg1">
                    <a:lumMod val="50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100" kern="1200">
                <a:solidFill>
                  <a:schemeClr val="bg1">
                    <a:lumMod val="50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dirty="0" smtClean="0"/>
              <a:t>Look at SEOmoz’s </a:t>
            </a:r>
          </a:p>
          <a:p>
            <a:pPr marL="0" indent="0">
              <a:buFont typeface="Arial"/>
              <a:buNone/>
            </a:pPr>
            <a:r>
              <a:rPr lang="en-US" sz="1200" dirty="0" smtClean="0"/>
              <a:t>Keyword Difficulty Tool</a:t>
            </a:r>
          </a:p>
          <a:p>
            <a:pPr marL="0" indent="0">
              <a:buFont typeface="Arial"/>
              <a:buNone/>
            </a:pPr>
            <a:endParaRPr lang="en-US" sz="1200" dirty="0" smtClean="0"/>
          </a:p>
          <a:p>
            <a:pPr marL="0" indent="0">
              <a:buFont typeface="Arial"/>
              <a:buNone/>
            </a:pPr>
            <a:r>
              <a:rPr lang="en-US" sz="1200" dirty="0" smtClean="0"/>
              <a:t>Look at competing websites</a:t>
            </a:r>
          </a:p>
          <a:p>
            <a:pPr marL="0" indent="0">
              <a:buFont typeface="Arial"/>
              <a:buNone/>
            </a:pPr>
            <a:endParaRPr lang="en-US" sz="1200" dirty="0" smtClean="0"/>
          </a:p>
          <a:p>
            <a:pPr marL="0" indent="0">
              <a:buFont typeface="Arial"/>
              <a:buNone/>
            </a:pPr>
            <a:r>
              <a:rPr lang="en-US" sz="1200" dirty="0" smtClean="0"/>
              <a:t>Look at social signals</a:t>
            </a:r>
          </a:p>
          <a:p>
            <a:pPr marL="0" indent="0">
              <a:buFont typeface="Arial"/>
              <a:buNone/>
            </a:pPr>
            <a:endParaRPr lang="en-US" sz="1200" dirty="0" smtClean="0"/>
          </a:p>
          <a:p>
            <a:pPr marL="0" indent="0">
              <a:buFont typeface="Arial"/>
              <a:buNone/>
            </a:pPr>
            <a:r>
              <a:rPr lang="en-US" sz="1200" b="1" dirty="0" smtClean="0"/>
              <a:t>Assumption: This was</a:t>
            </a:r>
            <a:br>
              <a:rPr lang="en-US" sz="1200" b="1" dirty="0" smtClean="0"/>
            </a:br>
            <a:r>
              <a:rPr lang="en-US" sz="1200" b="1" dirty="0" smtClean="0"/>
              <a:t>completed during keyword research</a:t>
            </a:r>
          </a:p>
          <a:p>
            <a:endParaRPr lang="en-US" sz="1200" dirty="0"/>
          </a:p>
        </p:txBody>
      </p:sp>
    </p:spTree>
    <p:extLst>
      <p:ext uri="{BB962C8B-B14F-4D97-AF65-F5344CB8AC3E}">
        <p14:creationId xmlns:p14="http://schemas.microsoft.com/office/powerpoint/2010/main" val="371533322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l="9860" t="48960" r="10699"/>
          <a:stretch>
            <a:fillRect/>
          </a:stretch>
        </p:blipFill>
        <p:spPr bwMode="auto">
          <a:xfrm>
            <a:off x="4684478" y="1389963"/>
            <a:ext cx="4062131" cy="3455310"/>
          </a:xfrm>
          <a:prstGeom prst="rect">
            <a:avLst/>
          </a:prstGeom>
          <a:noFill/>
          <a:ln w="9525">
            <a:solidFill>
              <a:srgbClr val="7F7F7F"/>
            </a:solidFill>
            <a:miter lim="800000"/>
            <a:headEnd/>
            <a:tailEnd/>
          </a:ln>
        </p:spPr>
      </p:pic>
      <p:sp>
        <p:nvSpPr>
          <p:cNvPr id="4" name="Title 3"/>
          <p:cNvSpPr>
            <a:spLocks noGrp="1"/>
          </p:cNvSpPr>
          <p:nvPr>
            <p:ph type="title"/>
          </p:nvPr>
        </p:nvSpPr>
        <p:spPr/>
        <p:txBody>
          <a:bodyPr/>
          <a:lstStyle/>
          <a:p>
            <a:r>
              <a:rPr lang="en-US" dirty="0"/>
              <a:t>How Competitive is the Keyword?</a:t>
            </a:r>
            <a:endParaRPr lang="en-US" dirty="0"/>
          </a:p>
        </p:txBody>
      </p:sp>
      <p:sp>
        <p:nvSpPr>
          <p:cNvPr id="11" name="Right Arrow 10"/>
          <p:cNvSpPr/>
          <p:nvPr/>
        </p:nvSpPr>
        <p:spPr>
          <a:xfrm rot="6846749">
            <a:off x="6726538" y="1364637"/>
            <a:ext cx="529155"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5"/>
          <p:cNvSpPr/>
          <p:nvPr/>
        </p:nvSpPr>
        <p:spPr>
          <a:xfrm rot="6846749">
            <a:off x="7164885" y="1365633"/>
            <a:ext cx="529155"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ight Arrow 16"/>
          <p:cNvSpPr/>
          <p:nvPr/>
        </p:nvSpPr>
        <p:spPr>
          <a:xfrm rot="6846749">
            <a:off x="7576985" y="1357226"/>
            <a:ext cx="529155"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rot="6846749">
            <a:off x="8015332" y="1358222"/>
            <a:ext cx="529155" cy="395330"/>
          </a:xfrm>
          <a:prstGeom prst="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0" name="Diagram 19"/>
          <p:cNvGraphicFramePr/>
          <p:nvPr>
            <p:extLst>
              <p:ext uri="{D42A27DB-BD31-4B8C-83A1-F6EECF244321}">
                <p14:modId xmlns:p14="http://schemas.microsoft.com/office/powerpoint/2010/main" val="3676497362"/>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ontent Placeholder 4"/>
          <p:cNvSpPr txBox="1">
            <a:spLocks/>
          </p:cNvSpPr>
          <p:nvPr/>
        </p:nvSpPr>
        <p:spPr>
          <a:xfrm>
            <a:off x="2253822" y="1371600"/>
            <a:ext cx="2127897" cy="756456"/>
          </a:xfrm>
          <a:prstGeom prst="rect">
            <a:avLst/>
          </a:prstGeom>
        </p:spPr>
        <p:txBody>
          <a:bodyPr/>
          <a:lstStyle>
            <a:lvl1pPr marL="342900" indent="-342900" algn="l" defTabSz="457200" rtl="0" eaLnBrk="1" latinLnBrk="0" hangingPunct="1">
              <a:spcBef>
                <a:spcPct val="20000"/>
              </a:spcBef>
              <a:buFont typeface="Arial"/>
              <a:buChar char="•"/>
              <a:defRPr sz="1600" kern="1200">
                <a:solidFill>
                  <a:schemeClr val="bg1">
                    <a:lumMod val="50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400" kern="1200">
                <a:solidFill>
                  <a:schemeClr val="bg1">
                    <a:lumMod val="50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200" kern="1200">
                <a:solidFill>
                  <a:schemeClr val="bg1">
                    <a:lumMod val="50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100" kern="1200">
                <a:solidFill>
                  <a:schemeClr val="bg1">
                    <a:lumMod val="50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100" kern="1200">
                <a:solidFill>
                  <a:schemeClr val="bg1">
                    <a:lumMod val="50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dirty="0" smtClean="0"/>
              <a:t>Look at SEOmoz’s </a:t>
            </a:r>
          </a:p>
          <a:p>
            <a:pPr marL="0" indent="0">
              <a:buFont typeface="Arial"/>
              <a:buNone/>
            </a:pPr>
            <a:r>
              <a:rPr lang="en-US" sz="1200" dirty="0" smtClean="0"/>
              <a:t>Keyword Difficulty Tool</a:t>
            </a:r>
          </a:p>
          <a:p>
            <a:pPr marL="0" indent="0">
              <a:buFont typeface="Arial"/>
              <a:buNone/>
            </a:pPr>
            <a:endParaRPr lang="en-US" sz="1200" dirty="0" smtClean="0"/>
          </a:p>
          <a:p>
            <a:pPr marL="0" indent="0">
              <a:buFont typeface="Arial"/>
              <a:buNone/>
            </a:pPr>
            <a:r>
              <a:rPr lang="en-US" sz="1200" dirty="0" smtClean="0"/>
              <a:t>Look at competing websites</a:t>
            </a:r>
          </a:p>
          <a:p>
            <a:pPr marL="0" indent="0">
              <a:buFont typeface="Arial"/>
              <a:buNone/>
            </a:pPr>
            <a:endParaRPr lang="en-US" sz="1200" dirty="0" smtClean="0"/>
          </a:p>
          <a:p>
            <a:pPr marL="0" indent="0">
              <a:buFont typeface="Arial"/>
              <a:buNone/>
            </a:pPr>
            <a:r>
              <a:rPr lang="en-US" sz="1200" dirty="0" smtClean="0"/>
              <a:t>Look at social signals</a:t>
            </a:r>
          </a:p>
          <a:p>
            <a:pPr marL="0" indent="0">
              <a:buFont typeface="Arial"/>
              <a:buNone/>
            </a:pPr>
            <a:endParaRPr lang="en-US" sz="1200" dirty="0" smtClean="0"/>
          </a:p>
          <a:p>
            <a:pPr marL="0" indent="0">
              <a:buFont typeface="Arial"/>
              <a:buNone/>
            </a:pPr>
            <a:r>
              <a:rPr lang="en-US" sz="1200" b="1" dirty="0" smtClean="0"/>
              <a:t>Assumption: This was</a:t>
            </a:r>
            <a:br>
              <a:rPr lang="en-US" sz="1200" b="1" dirty="0" smtClean="0"/>
            </a:br>
            <a:r>
              <a:rPr lang="en-US" sz="1200" b="1" dirty="0" smtClean="0"/>
              <a:t>completed during keyword research</a:t>
            </a:r>
          </a:p>
          <a:p>
            <a:endParaRPr lang="en-US" sz="1200" dirty="0"/>
          </a:p>
        </p:txBody>
      </p:sp>
    </p:spTree>
    <p:extLst>
      <p:ext uri="{BB962C8B-B14F-4D97-AF65-F5344CB8AC3E}">
        <p14:creationId xmlns:p14="http://schemas.microsoft.com/office/powerpoint/2010/main" val="30083347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 Where You Will Rank</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Define a High Position (position 1-10)</a:t>
            </a:r>
          </a:p>
          <a:p>
            <a:pPr marL="0" indent="0">
              <a:buNone/>
            </a:pPr>
            <a:endParaRPr lang="en-US" dirty="0" smtClean="0"/>
          </a:p>
          <a:p>
            <a:pPr marL="0" indent="0">
              <a:buNone/>
            </a:pPr>
            <a:r>
              <a:rPr lang="en-US" dirty="0" smtClean="0"/>
              <a:t>Define a Low Position (position 1-10)</a:t>
            </a:r>
            <a:endParaRPr lang="en-US" dirty="0"/>
          </a:p>
        </p:txBody>
      </p:sp>
      <p:graphicFrame>
        <p:nvGraphicFramePr>
          <p:cNvPr id="6" name="Diagram 5"/>
          <p:cNvGraphicFramePr/>
          <p:nvPr>
            <p:extLst>
              <p:ext uri="{D42A27DB-BD31-4B8C-83A1-F6EECF244321}">
                <p14:modId xmlns:p14="http://schemas.microsoft.com/office/powerpoint/2010/main" val="3801545653"/>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1819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3679" y="1552334"/>
            <a:ext cx="3132864" cy="1095686"/>
          </a:xfrm>
          <a:prstGeom prst="rect">
            <a:avLst/>
          </a:prstGeom>
          <a:ln>
            <a:solidFill>
              <a:srgbClr val="7F7F7F"/>
            </a:solidFill>
          </a:ln>
        </p:spPr>
      </p:pic>
      <p:sp>
        <p:nvSpPr>
          <p:cNvPr id="2" name="Title 1"/>
          <p:cNvSpPr>
            <a:spLocks noGrp="1"/>
          </p:cNvSpPr>
          <p:nvPr>
            <p:ph type="title"/>
          </p:nvPr>
        </p:nvSpPr>
        <p:spPr/>
        <p:txBody>
          <a:bodyPr anchor="ctr"/>
          <a:lstStyle/>
          <a:p>
            <a:r>
              <a:rPr lang="en-US" sz="2000" dirty="0" smtClean="0"/>
              <a:t>Enter Data in the Worksheet</a:t>
            </a:r>
            <a:endParaRPr lang="en-US" sz="2000" dirty="0"/>
          </a:p>
        </p:txBody>
      </p:sp>
      <p:sp>
        <p:nvSpPr>
          <p:cNvPr id="7" name="Rectangle 6"/>
          <p:cNvSpPr/>
          <p:nvPr/>
        </p:nvSpPr>
        <p:spPr>
          <a:xfrm>
            <a:off x="1804664" y="1577519"/>
            <a:ext cx="400244" cy="378692"/>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3777083" y="1572828"/>
            <a:ext cx="2349500" cy="2921000"/>
          </a:xfrm>
          <a:prstGeom prst="rect">
            <a:avLst/>
          </a:prstGeom>
          <a:ln>
            <a:solidFill>
              <a:srgbClr val="7F7F7F"/>
            </a:solidFill>
            <a:prstDash val="dash"/>
          </a:ln>
        </p:spPr>
      </p:pic>
    </p:spTree>
    <p:extLst>
      <p:ext uri="{BB962C8B-B14F-4D97-AF65-F5344CB8AC3E}">
        <p14:creationId xmlns:p14="http://schemas.microsoft.com/office/powerpoint/2010/main" val="3082220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keptical-old-man.jpg"/>
          <p:cNvPicPr>
            <a:picLocks noChangeAspect="1"/>
          </p:cNvPicPr>
          <p:nvPr/>
        </p:nvPicPr>
        <p:blipFill rotWithShape="1">
          <a:blip r:embed="rId3">
            <a:extLst>
              <a:ext uri="{28A0092B-C50C-407E-A947-70E740481C1C}">
                <a14:useLocalDpi xmlns:a14="http://schemas.microsoft.com/office/drawing/2010/main" val="0"/>
              </a:ext>
            </a:extLst>
          </a:blip>
          <a:srcRect l="19403" t="5007" b="1316"/>
          <a:stretch/>
        </p:blipFill>
        <p:spPr>
          <a:xfrm>
            <a:off x="-1" y="1266110"/>
            <a:ext cx="4285939" cy="3589619"/>
          </a:xfrm>
          <a:prstGeom prst="rect">
            <a:avLst/>
          </a:prstGeom>
        </p:spPr>
      </p:pic>
      <p:sp>
        <p:nvSpPr>
          <p:cNvPr id="2" name="Title 1"/>
          <p:cNvSpPr>
            <a:spLocks noGrp="1"/>
          </p:cNvSpPr>
          <p:nvPr>
            <p:ph type="title"/>
          </p:nvPr>
        </p:nvSpPr>
        <p:spPr/>
        <p:txBody>
          <a:bodyPr/>
          <a:lstStyle/>
          <a:p>
            <a:r>
              <a:rPr lang="en-US" dirty="0" smtClean="0"/>
              <a:t>Why Predict Lift?</a:t>
            </a:r>
            <a:endParaRPr lang="en-US" dirty="0"/>
          </a:p>
        </p:txBody>
      </p:sp>
      <p:pic>
        <p:nvPicPr>
          <p:cNvPr id="5" name="Picture 4" descr="serious-conversation.jpg"/>
          <p:cNvPicPr>
            <a:picLocks noChangeAspect="1"/>
          </p:cNvPicPr>
          <p:nvPr/>
        </p:nvPicPr>
        <p:blipFill rotWithShape="1">
          <a:blip r:embed="rId4">
            <a:extLst>
              <a:ext uri="{28A0092B-C50C-407E-A947-70E740481C1C}">
                <a14:useLocalDpi xmlns:a14="http://schemas.microsoft.com/office/drawing/2010/main" val="0"/>
              </a:ext>
            </a:extLst>
          </a:blip>
          <a:srcRect l="13976" t="14288" r="20317" b="5053"/>
          <a:stretch/>
        </p:blipFill>
        <p:spPr>
          <a:xfrm>
            <a:off x="7182917" y="1270163"/>
            <a:ext cx="1961084" cy="3585566"/>
          </a:xfrm>
          <a:prstGeom prst="rect">
            <a:avLst/>
          </a:prstGeom>
          <a:ln>
            <a:solidFill>
              <a:srgbClr val="7F7F7F"/>
            </a:solidFill>
          </a:ln>
        </p:spPr>
      </p:pic>
      <p:pic>
        <p:nvPicPr>
          <p:cNvPr id="6" name="Picture 5" descr="serious-conversation-guys.jpg"/>
          <p:cNvPicPr>
            <a:picLocks noChangeAspect="1"/>
          </p:cNvPicPr>
          <p:nvPr/>
        </p:nvPicPr>
        <p:blipFill rotWithShape="1">
          <a:blip r:embed="rId5">
            <a:extLst>
              <a:ext uri="{28A0092B-C50C-407E-A947-70E740481C1C}">
                <a14:useLocalDpi xmlns:a14="http://schemas.microsoft.com/office/drawing/2010/main" val="0"/>
              </a:ext>
            </a:extLst>
          </a:blip>
          <a:srcRect r="17074"/>
          <a:stretch/>
        </p:blipFill>
        <p:spPr>
          <a:xfrm>
            <a:off x="2696472" y="1277013"/>
            <a:ext cx="4499674" cy="3591946"/>
          </a:xfrm>
          <a:prstGeom prst="rect">
            <a:avLst/>
          </a:prstGeom>
          <a:ln>
            <a:solidFill>
              <a:schemeClr val="bg1">
                <a:lumMod val="50000"/>
              </a:schemeClr>
            </a:solidFill>
          </a:ln>
        </p:spPr>
      </p:pic>
    </p:spTree>
    <p:extLst>
      <p:ext uri="{BB962C8B-B14F-4D97-AF65-F5344CB8AC3E}">
        <p14:creationId xmlns:p14="http://schemas.microsoft.com/office/powerpoint/2010/main" val="29018997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Part III: Predict </a:t>
            </a:r>
            <a:r>
              <a:rPr lang="en-US" dirty="0" smtClean="0"/>
              <a:t>Average Click-thru Rate</a:t>
            </a:r>
            <a:endParaRPr lang="en-US" dirty="0"/>
          </a:p>
        </p:txBody>
      </p:sp>
    </p:spTree>
    <p:extLst>
      <p:ext uri="{BB962C8B-B14F-4D97-AF65-F5344CB8AC3E}">
        <p14:creationId xmlns:p14="http://schemas.microsoft.com/office/powerpoint/2010/main" val="29998142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BEST </a:t>
            </a:r>
            <a:r>
              <a:rPr lang="en-US" dirty="0" smtClean="0"/>
              <a:t>Data is Your Data</a:t>
            </a:r>
            <a:endParaRPr lang="en-US" dirty="0"/>
          </a:p>
        </p:txBody>
      </p:sp>
      <p:graphicFrame>
        <p:nvGraphicFramePr>
          <p:cNvPr id="7" name="Diagram 6"/>
          <p:cNvGraphicFramePr/>
          <p:nvPr>
            <p:extLst>
              <p:ext uri="{D42A27DB-BD31-4B8C-83A1-F6EECF244321}">
                <p14:modId xmlns:p14="http://schemas.microsoft.com/office/powerpoint/2010/main" val="8012897"/>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5763037" y="1663747"/>
            <a:ext cx="3148882" cy="2614457"/>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1400" b="1" dirty="0" smtClean="0">
                <a:latin typeface="Century Gothic"/>
                <a:cs typeface="Century Gothic"/>
              </a:rPr>
              <a:t>Downside of the Data</a:t>
            </a:r>
          </a:p>
          <a:p>
            <a:endParaRPr lang="en-US" sz="1400" b="1" dirty="0" smtClean="0">
              <a:latin typeface="Century Gothic"/>
              <a:cs typeface="Century Gothic"/>
            </a:endParaRPr>
          </a:p>
          <a:p>
            <a:pPr marL="342900" indent="-342900">
              <a:buFont typeface="+mj-lt"/>
              <a:buAutoNum type="arabicPeriod"/>
            </a:pPr>
            <a:r>
              <a:rPr lang="en-US" sz="1200" dirty="0" smtClean="0">
                <a:latin typeface="Century Gothic"/>
                <a:cs typeface="Century Gothic"/>
              </a:rPr>
              <a:t>It’s only good for keywords with high rankings</a:t>
            </a:r>
            <a:endParaRPr lang="en-US" sz="1200" dirty="0">
              <a:latin typeface="Century Gothic"/>
              <a:cs typeface="Century Gothic"/>
            </a:endParaRPr>
          </a:p>
          <a:p>
            <a:pPr marL="342900" indent="-342900">
              <a:buFont typeface="+mj-lt"/>
              <a:buAutoNum type="arabicPeriod"/>
            </a:pPr>
            <a:endParaRPr lang="en-US" sz="1200" dirty="0">
              <a:latin typeface="Century Gothic"/>
              <a:cs typeface="Century Gothic"/>
            </a:endParaRPr>
          </a:p>
          <a:p>
            <a:pPr marL="342900" indent="-342900">
              <a:buFont typeface="+mj-lt"/>
              <a:buAutoNum type="arabicPeriod"/>
            </a:pPr>
            <a:r>
              <a:rPr lang="en-US" sz="1200" dirty="0" smtClean="0">
                <a:latin typeface="Century Gothic"/>
                <a:cs typeface="Century Gothic"/>
              </a:rPr>
              <a:t>Does not work for keywords you are not currently targeting</a:t>
            </a:r>
            <a:endParaRPr lang="en-US" sz="1200" dirty="0">
              <a:latin typeface="Century Gothic"/>
              <a:cs typeface="Century Gothic"/>
            </a:endParaRPr>
          </a:p>
          <a:p>
            <a:pPr marL="342900" indent="-342900">
              <a:buFont typeface="+mj-lt"/>
              <a:buAutoNum type="arabicPeriod"/>
            </a:pPr>
            <a:endParaRPr lang="en-US" sz="1200" dirty="0">
              <a:latin typeface="Century Gothic"/>
              <a:cs typeface="Century Gothic"/>
            </a:endParaRPr>
          </a:p>
        </p:txBody>
      </p:sp>
      <p:sp>
        <p:nvSpPr>
          <p:cNvPr id="8" name="Rounded Rectangle 7"/>
          <p:cNvSpPr/>
          <p:nvPr/>
        </p:nvSpPr>
        <p:spPr>
          <a:xfrm>
            <a:off x="2450786" y="1663747"/>
            <a:ext cx="3054993" cy="2614458"/>
          </a:xfrm>
          <a:prstGeom prst="roundRect">
            <a:avLst/>
          </a:prstGeom>
          <a:solidFill>
            <a:schemeClr val="accent3">
              <a:lumMod val="60000"/>
              <a:lumOff val="4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1400" b="1" dirty="0" smtClean="0">
                <a:latin typeface="Century Gothic"/>
                <a:cs typeface="Century Gothic"/>
              </a:rPr>
              <a:t>The Best Data is Your Data</a:t>
            </a:r>
            <a:endParaRPr lang="en-US" sz="1100" b="1" dirty="0" smtClean="0">
              <a:latin typeface="Century Gothic"/>
              <a:cs typeface="Century Gothic"/>
            </a:endParaRPr>
          </a:p>
          <a:p>
            <a:endParaRPr lang="en-US" sz="1100" dirty="0" smtClean="0">
              <a:latin typeface="Century Gothic"/>
              <a:cs typeface="Century Gothic"/>
            </a:endParaRPr>
          </a:p>
          <a:p>
            <a:pPr marL="342900" indent="-342900">
              <a:buFont typeface="+mj-lt"/>
              <a:buAutoNum type="arabicPeriod"/>
            </a:pPr>
            <a:r>
              <a:rPr lang="en-US" sz="1200" dirty="0" smtClean="0">
                <a:latin typeface="Century Gothic"/>
                <a:cs typeface="Century Gothic"/>
              </a:rPr>
              <a:t>Google Webmaster Tools</a:t>
            </a:r>
            <a:endParaRPr lang="en-US" sz="1200" dirty="0">
              <a:latin typeface="Century Gothic"/>
              <a:cs typeface="Century Gothic"/>
            </a:endParaRPr>
          </a:p>
          <a:p>
            <a:endParaRPr lang="en-US" sz="1200" dirty="0" smtClean="0">
              <a:latin typeface="Century Gothic"/>
              <a:cs typeface="Century Gothic"/>
            </a:endParaRPr>
          </a:p>
          <a:p>
            <a:pPr marL="342900" indent="-342900">
              <a:buFont typeface="+mj-lt"/>
              <a:buAutoNum type="arabicPeriod"/>
            </a:pPr>
            <a:r>
              <a:rPr lang="en-US" sz="1200" dirty="0" smtClean="0">
                <a:latin typeface="Century Gothic"/>
                <a:cs typeface="Century Gothic"/>
              </a:rPr>
              <a:t>Bing Webmaster Tools</a:t>
            </a:r>
          </a:p>
          <a:p>
            <a:pPr marL="342900" indent="-342900">
              <a:buFont typeface="+mj-lt"/>
              <a:buAutoNum type="arabicPeriod"/>
            </a:pPr>
            <a:endParaRPr lang="en-US" sz="1200" dirty="0">
              <a:latin typeface="Century Gothic"/>
              <a:cs typeface="Century Gothic"/>
            </a:endParaRPr>
          </a:p>
          <a:p>
            <a:pPr marL="342900" indent="-342900">
              <a:buFont typeface="+mj-lt"/>
              <a:buAutoNum type="arabicPeriod"/>
            </a:pPr>
            <a:endParaRPr lang="en-US" sz="1200" dirty="0" smtClean="0">
              <a:latin typeface="Century Gothic"/>
              <a:cs typeface="Century Gothic"/>
            </a:endParaRPr>
          </a:p>
          <a:p>
            <a:pPr marL="342900" indent="-342900">
              <a:buFont typeface="+mj-lt"/>
              <a:buAutoNum type="arabicPeriod"/>
            </a:pPr>
            <a:endParaRPr lang="en-US" sz="1050" dirty="0">
              <a:latin typeface="Century Gothic"/>
              <a:cs typeface="Century Gothic"/>
            </a:endParaRPr>
          </a:p>
        </p:txBody>
      </p:sp>
    </p:spTree>
    <p:extLst>
      <p:ext uri="{BB962C8B-B14F-4D97-AF65-F5344CB8AC3E}">
        <p14:creationId xmlns:p14="http://schemas.microsoft.com/office/powerpoint/2010/main" val="17074172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8060" y="758250"/>
            <a:ext cx="6935940" cy="505221"/>
          </a:xfrm>
        </p:spPr>
        <p:txBody>
          <a:bodyPr/>
          <a:lstStyle/>
          <a:p>
            <a:r>
              <a:rPr lang="en-US" sz="2000" dirty="0" smtClean="0"/>
              <a:t>Best Data Source: Google </a:t>
            </a:r>
            <a:r>
              <a:rPr lang="en-US" sz="2000" dirty="0" smtClean="0"/>
              <a:t>&amp; Bing Webmaster Data</a:t>
            </a:r>
            <a:endParaRPr lang="en-US" sz="2000" dirty="0"/>
          </a:p>
        </p:txBody>
      </p:sp>
      <p:graphicFrame>
        <p:nvGraphicFramePr>
          <p:cNvPr id="13" name="Diagram 12"/>
          <p:cNvGraphicFramePr/>
          <p:nvPr>
            <p:extLst>
              <p:ext uri="{D42A27DB-BD31-4B8C-83A1-F6EECF244321}">
                <p14:modId xmlns:p14="http://schemas.microsoft.com/office/powerpoint/2010/main" val="2668652327"/>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2696914" y="1574615"/>
            <a:ext cx="4513437" cy="2807571"/>
          </a:xfrm>
          <a:prstGeom prst="rect">
            <a:avLst/>
          </a:prstGeom>
          <a:ln>
            <a:solidFill>
              <a:srgbClr val="7F7F7F"/>
            </a:solidFill>
          </a:ln>
        </p:spPr>
      </p:pic>
      <p:sp>
        <p:nvSpPr>
          <p:cNvPr id="9" name="Rectangle 8"/>
          <p:cNvSpPr/>
          <p:nvPr/>
        </p:nvSpPr>
        <p:spPr>
          <a:xfrm>
            <a:off x="5688130" y="3624589"/>
            <a:ext cx="1211180" cy="779881"/>
          </a:xfrm>
          <a:prstGeom prst="rect">
            <a:avLst/>
          </a:prstGeom>
          <a:noFill/>
          <a:ln w="57150" cmpd="sng">
            <a:solidFill>
              <a:srgbClr val="9BBB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ular Callout 19"/>
          <p:cNvSpPr/>
          <p:nvPr/>
        </p:nvSpPr>
        <p:spPr>
          <a:xfrm>
            <a:off x="7920622" y="3843836"/>
            <a:ext cx="1143696" cy="727889"/>
          </a:xfrm>
          <a:prstGeom prst="wedgeRoundRectCallout">
            <a:avLst>
              <a:gd name="adj1" fmla="val -125379"/>
              <a:gd name="adj2" fmla="val 7398"/>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100" dirty="0" smtClean="0">
                <a:latin typeface="Century Gothic"/>
                <a:cs typeface="Century Gothic"/>
              </a:rPr>
              <a:t>Look at the Impressions and </a:t>
            </a:r>
            <a:br>
              <a:rPr lang="en-US" sz="1100" dirty="0" smtClean="0">
                <a:latin typeface="Century Gothic"/>
                <a:cs typeface="Century Gothic"/>
              </a:rPr>
            </a:br>
            <a:r>
              <a:rPr lang="en-US" sz="1100" dirty="0" smtClean="0">
                <a:latin typeface="Century Gothic"/>
                <a:cs typeface="Century Gothic"/>
              </a:rPr>
              <a:t>Click Data</a:t>
            </a:r>
            <a:endParaRPr lang="en-US" sz="1100" dirty="0">
              <a:latin typeface="Century Gothic"/>
              <a:cs typeface="Century Gothic"/>
            </a:endParaRPr>
          </a:p>
        </p:txBody>
      </p:sp>
    </p:spTree>
    <p:extLst>
      <p:ext uri="{BB962C8B-B14F-4D97-AF65-F5344CB8AC3E}">
        <p14:creationId xmlns:p14="http://schemas.microsoft.com/office/powerpoint/2010/main" val="31749559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smtClean="0"/>
              <a:t>Use Prior </a:t>
            </a:r>
            <a:r>
              <a:rPr lang="en-US" sz="2000" dirty="0" smtClean="0"/>
              <a:t>Studies on Click Through</a:t>
            </a:r>
            <a:endParaRPr lang="en-US" sz="2000" dirty="0"/>
          </a:p>
        </p:txBody>
      </p:sp>
      <p:graphicFrame>
        <p:nvGraphicFramePr>
          <p:cNvPr id="7" name="Diagram 6"/>
          <p:cNvGraphicFramePr/>
          <p:nvPr>
            <p:extLst>
              <p:ext uri="{D42A27DB-BD31-4B8C-83A1-F6EECF244321}">
                <p14:modId xmlns:p14="http://schemas.microsoft.com/office/powerpoint/2010/main" val="1440506759"/>
              </p:ext>
            </p:extLst>
          </p:nvPr>
        </p:nvGraphicFramePr>
        <p:xfrm>
          <a:off x="279656" y="561372"/>
          <a:ext cx="1602253" cy="418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045252" y="4399511"/>
            <a:ext cx="2987349" cy="289421"/>
          </a:xfrm>
          <a:prstGeom prst="rect">
            <a:avLst/>
          </a:prstGeom>
          <a:noFill/>
        </p:spPr>
        <p:txBody>
          <a:bodyPr wrap="square" lIns="73262" tIns="36631" rIns="73262" bIns="36631" rtlCol="0">
            <a:spAutoFit/>
          </a:bodyPr>
          <a:lstStyle/>
          <a:p>
            <a:r>
              <a:rPr lang="en-US" sz="700" dirty="0" smtClean="0">
                <a:solidFill>
                  <a:srgbClr val="7F7F7F"/>
                </a:solidFill>
                <a:latin typeface="Century Gothic"/>
                <a:cs typeface="Century Gothic"/>
              </a:rPr>
              <a:t>Source: http://www.slingshotseo.com/resources/white-papers/google-ctr-study/ (2011)</a:t>
            </a:r>
            <a:endParaRPr lang="en-US" sz="700" dirty="0">
              <a:solidFill>
                <a:srgbClr val="7F7F7F"/>
              </a:solidFill>
              <a:latin typeface="Century Gothic"/>
              <a:cs typeface="Century Gothic"/>
            </a:endParaRPr>
          </a:p>
        </p:txBody>
      </p:sp>
      <p:pic>
        <p:nvPicPr>
          <p:cNvPr id="10" name="Picture 2"/>
          <p:cNvPicPr>
            <a:picLocks noChangeAspect="1" noChangeArrowheads="1"/>
          </p:cNvPicPr>
          <p:nvPr/>
        </p:nvPicPr>
        <p:blipFill>
          <a:blip r:embed="rId8"/>
          <a:srcRect l="21497" t="11826" r="37714" b="27390"/>
          <a:stretch>
            <a:fillRect/>
          </a:stretch>
        </p:blipFill>
        <p:spPr bwMode="auto">
          <a:xfrm>
            <a:off x="6005465" y="1686083"/>
            <a:ext cx="2854467" cy="2391580"/>
          </a:xfrm>
          <a:prstGeom prst="rect">
            <a:avLst/>
          </a:prstGeom>
          <a:noFill/>
          <a:ln w="9525">
            <a:solidFill>
              <a:srgbClr val="7F7F7F"/>
            </a:solidFill>
            <a:miter lim="800000"/>
            <a:headEnd/>
            <a:tailEnd/>
          </a:ln>
        </p:spPr>
      </p:pic>
      <p:sp>
        <p:nvSpPr>
          <p:cNvPr id="13" name="TextBox 12"/>
          <p:cNvSpPr txBox="1"/>
          <p:nvPr/>
        </p:nvSpPr>
        <p:spPr>
          <a:xfrm>
            <a:off x="2686954" y="4424519"/>
            <a:ext cx="2838436" cy="415498"/>
          </a:xfrm>
          <a:prstGeom prst="rect">
            <a:avLst/>
          </a:prstGeom>
          <a:noFill/>
        </p:spPr>
        <p:txBody>
          <a:bodyPr wrap="square" rtlCol="0">
            <a:spAutoFit/>
          </a:bodyPr>
          <a:lstStyle/>
          <a:p>
            <a:r>
              <a:rPr lang="en-US" sz="700" dirty="0" smtClean="0">
                <a:solidFill>
                  <a:schemeClr val="bg1">
                    <a:lumMod val="50000"/>
                  </a:schemeClr>
                </a:solidFill>
                <a:latin typeface="Century Gothic"/>
                <a:cs typeface="Century Gothic"/>
              </a:rPr>
              <a:t>Source: http</a:t>
            </a:r>
            <a:r>
              <a:rPr lang="en-US" sz="700" dirty="0" smtClean="0">
                <a:solidFill>
                  <a:schemeClr val="bg1">
                    <a:lumMod val="50000"/>
                  </a:schemeClr>
                </a:solidFill>
                <a:latin typeface="Century Gothic"/>
                <a:cs typeface="Century Gothic"/>
              </a:rPr>
              <a:t>://www.optify.net/inbound-marketing-resources/new-study-how-the-new-face-of-serps-has-altered-the-ctr-curve/1 (2010)</a:t>
            </a:r>
            <a:endParaRPr lang="en-US" sz="700" dirty="0">
              <a:solidFill>
                <a:schemeClr val="bg1">
                  <a:lumMod val="50000"/>
                </a:schemeClr>
              </a:solidFill>
              <a:latin typeface="Century Gothic"/>
              <a:cs typeface="Century Gothic"/>
            </a:endParaRPr>
          </a:p>
        </p:txBody>
      </p:sp>
      <p:pic>
        <p:nvPicPr>
          <p:cNvPr id="14" name="Picture 2" descr="optify-ctr"/>
          <p:cNvPicPr>
            <a:picLocks noChangeAspect="1" noChangeArrowheads="1"/>
          </p:cNvPicPr>
          <p:nvPr/>
        </p:nvPicPr>
        <p:blipFill>
          <a:blip r:embed="rId9"/>
          <a:srcRect/>
          <a:stretch>
            <a:fillRect/>
          </a:stretch>
        </p:blipFill>
        <p:spPr bwMode="auto">
          <a:xfrm>
            <a:off x="2404743" y="1867691"/>
            <a:ext cx="3363130" cy="2024285"/>
          </a:xfrm>
          <a:prstGeom prst="rect">
            <a:avLst/>
          </a:prstGeom>
          <a:noFill/>
        </p:spPr>
      </p:pic>
      <p:sp>
        <p:nvSpPr>
          <p:cNvPr id="15" name="Rounded Rectangular Callout 14"/>
          <p:cNvSpPr/>
          <p:nvPr/>
        </p:nvSpPr>
        <p:spPr>
          <a:xfrm>
            <a:off x="7827634" y="846728"/>
            <a:ext cx="1143696" cy="727889"/>
          </a:xfrm>
          <a:prstGeom prst="wedgeRoundRectCallout">
            <a:avLst>
              <a:gd name="adj1" fmla="val -88366"/>
              <a:gd name="adj2" fmla="val 9821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100" dirty="0" smtClean="0">
                <a:latin typeface="Century Gothic"/>
                <a:cs typeface="Century Gothic"/>
              </a:rPr>
              <a:t>Accounts for universal search</a:t>
            </a:r>
            <a:endParaRPr lang="en-US" sz="1100" dirty="0">
              <a:latin typeface="Century Gothic"/>
              <a:cs typeface="Century Gothic"/>
            </a:endParaRPr>
          </a:p>
        </p:txBody>
      </p:sp>
    </p:spTree>
    <p:extLst>
      <p:ext uri="{BB962C8B-B14F-4D97-AF65-F5344CB8AC3E}">
        <p14:creationId xmlns:p14="http://schemas.microsoft.com/office/powerpoint/2010/main" val="34374672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33679" y="1552334"/>
            <a:ext cx="3132864" cy="1095686"/>
          </a:xfrm>
          <a:prstGeom prst="rect">
            <a:avLst/>
          </a:prstGeom>
          <a:ln>
            <a:solidFill>
              <a:srgbClr val="7F7F7F"/>
            </a:solidFill>
          </a:ln>
        </p:spPr>
      </p:pic>
      <p:sp>
        <p:nvSpPr>
          <p:cNvPr id="2" name="Title 1"/>
          <p:cNvSpPr>
            <a:spLocks noGrp="1"/>
          </p:cNvSpPr>
          <p:nvPr>
            <p:ph type="title"/>
          </p:nvPr>
        </p:nvSpPr>
        <p:spPr/>
        <p:txBody>
          <a:bodyPr anchor="ctr"/>
          <a:lstStyle/>
          <a:p>
            <a:r>
              <a:rPr lang="en-US" sz="2000" dirty="0" smtClean="0"/>
              <a:t>Enter Data in the Worksheet</a:t>
            </a:r>
            <a:endParaRPr lang="en-US" sz="2000" dirty="0"/>
          </a:p>
        </p:txBody>
      </p:sp>
      <p:sp>
        <p:nvSpPr>
          <p:cNvPr id="7" name="Rectangle 6"/>
          <p:cNvSpPr/>
          <p:nvPr/>
        </p:nvSpPr>
        <p:spPr>
          <a:xfrm>
            <a:off x="2272537" y="1555234"/>
            <a:ext cx="1017444" cy="378692"/>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3007771" y="2803188"/>
            <a:ext cx="5804235" cy="1645846"/>
          </a:xfrm>
          <a:prstGeom prst="rect">
            <a:avLst/>
          </a:prstGeom>
          <a:ln>
            <a:solidFill>
              <a:srgbClr val="7F7F7F"/>
            </a:solidFill>
            <a:prstDash val="dash"/>
          </a:ln>
        </p:spPr>
      </p:pic>
    </p:spTree>
    <p:extLst>
      <p:ext uri="{BB962C8B-B14F-4D97-AF65-F5344CB8AC3E}">
        <p14:creationId xmlns:p14="http://schemas.microsoft.com/office/powerpoint/2010/main" val="20825502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Calculate the Lift</a:t>
            </a:r>
            <a:endParaRPr lang="en-US" dirty="0"/>
          </a:p>
        </p:txBody>
      </p:sp>
    </p:spTree>
    <p:extLst>
      <p:ext uri="{BB962C8B-B14F-4D97-AF65-F5344CB8AC3E}">
        <p14:creationId xmlns:p14="http://schemas.microsoft.com/office/powerpoint/2010/main" val="21690575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000" dirty="0" smtClean="0"/>
              <a:t>Calculate the Lift</a:t>
            </a:r>
            <a:endParaRPr lang="en-US" sz="2000" dirty="0"/>
          </a:p>
        </p:txBody>
      </p:sp>
      <p:pic>
        <p:nvPicPr>
          <p:cNvPr id="9" name="Picture 8"/>
          <p:cNvPicPr>
            <a:picLocks noChangeAspect="1"/>
          </p:cNvPicPr>
          <p:nvPr/>
        </p:nvPicPr>
        <p:blipFill>
          <a:blip r:embed="rId3"/>
          <a:stretch>
            <a:fillRect/>
          </a:stretch>
        </p:blipFill>
        <p:spPr>
          <a:xfrm>
            <a:off x="66840" y="1728392"/>
            <a:ext cx="8904492" cy="1739722"/>
          </a:xfrm>
          <a:prstGeom prst="rect">
            <a:avLst/>
          </a:prstGeom>
          <a:ln>
            <a:solidFill>
              <a:srgbClr val="7F7F7F"/>
            </a:solidFill>
          </a:ln>
        </p:spPr>
      </p:pic>
      <p:grpSp>
        <p:nvGrpSpPr>
          <p:cNvPr id="17" name="Group 16"/>
          <p:cNvGrpSpPr/>
          <p:nvPr/>
        </p:nvGrpSpPr>
        <p:grpSpPr>
          <a:xfrm>
            <a:off x="3739756" y="2164284"/>
            <a:ext cx="5261281" cy="688124"/>
            <a:chOff x="3739756" y="2164284"/>
            <a:chExt cx="5261281" cy="688124"/>
          </a:xfrm>
        </p:grpSpPr>
        <p:sp>
          <p:nvSpPr>
            <p:cNvPr id="12" name="Rectangle 11"/>
            <p:cNvSpPr/>
            <p:nvPr/>
          </p:nvSpPr>
          <p:spPr>
            <a:xfrm>
              <a:off x="4099479" y="2164284"/>
              <a:ext cx="453026" cy="680424"/>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519237" y="2168134"/>
              <a:ext cx="453026" cy="680424"/>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968703" y="2171984"/>
              <a:ext cx="846324" cy="680424"/>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6212812" y="2168407"/>
              <a:ext cx="2788225" cy="680424"/>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3739756" y="2168408"/>
              <a:ext cx="337447" cy="680424"/>
            </a:xfrm>
            <a:prstGeom prst="rect">
              <a:avLst/>
            </a:prstGeom>
            <a:noFill/>
            <a:ln w="5715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Rectangle 17"/>
          <p:cNvSpPr/>
          <p:nvPr/>
        </p:nvSpPr>
        <p:spPr>
          <a:xfrm>
            <a:off x="973500" y="1908851"/>
            <a:ext cx="1202492" cy="1054696"/>
          </a:xfrm>
          <a:prstGeom prst="rect">
            <a:avLst/>
          </a:prstGeom>
          <a:noFill/>
          <a:ln w="76200" cmpd="sng">
            <a:solidFill>
              <a:schemeClr val="accent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2291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Tips from the Trenches on </a:t>
            </a:r>
            <a:br>
              <a:rPr lang="en-US" dirty="0" smtClean="0"/>
            </a:br>
            <a:r>
              <a:rPr lang="en-US" dirty="0" smtClean="0"/>
              <a:t>Communicating the Data</a:t>
            </a:r>
            <a:endParaRPr lang="en-US" dirty="0"/>
          </a:p>
        </p:txBody>
      </p:sp>
    </p:spTree>
    <p:extLst>
      <p:ext uri="{BB962C8B-B14F-4D97-AF65-F5344CB8AC3E}">
        <p14:creationId xmlns:p14="http://schemas.microsoft.com/office/powerpoint/2010/main" val="30073369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keptical-old-man.jpg"/>
          <p:cNvPicPr>
            <a:picLocks noChangeAspect="1"/>
          </p:cNvPicPr>
          <p:nvPr/>
        </p:nvPicPr>
        <p:blipFill rotWithShape="1">
          <a:blip r:embed="rId3">
            <a:extLst>
              <a:ext uri="{28A0092B-C50C-407E-A947-70E740481C1C}">
                <a14:useLocalDpi xmlns:a14="http://schemas.microsoft.com/office/drawing/2010/main" val="0"/>
              </a:ext>
            </a:extLst>
          </a:blip>
          <a:srcRect l="19403" t="5007" b="1316"/>
          <a:stretch/>
        </p:blipFill>
        <p:spPr>
          <a:xfrm>
            <a:off x="-1" y="1266110"/>
            <a:ext cx="4285939" cy="3589619"/>
          </a:xfrm>
          <a:prstGeom prst="rect">
            <a:avLst/>
          </a:prstGeom>
        </p:spPr>
      </p:pic>
      <p:sp>
        <p:nvSpPr>
          <p:cNvPr id="2" name="Title 1"/>
          <p:cNvSpPr>
            <a:spLocks noGrp="1"/>
          </p:cNvSpPr>
          <p:nvPr>
            <p:ph type="title"/>
          </p:nvPr>
        </p:nvSpPr>
        <p:spPr/>
        <p:txBody>
          <a:bodyPr/>
          <a:lstStyle/>
          <a:p>
            <a:r>
              <a:rPr lang="en-US" dirty="0" smtClean="0"/>
              <a:t>Remember These Guys…</a:t>
            </a:r>
            <a:endParaRPr lang="en-US" dirty="0"/>
          </a:p>
        </p:txBody>
      </p:sp>
      <p:pic>
        <p:nvPicPr>
          <p:cNvPr id="5" name="Picture 4" descr="serious-conversation.jpg"/>
          <p:cNvPicPr>
            <a:picLocks noChangeAspect="1"/>
          </p:cNvPicPr>
          <p:nvPr/>
        </p:nvPicPr>
        <p:blipFill rotWithShape="1">
          <a:blip r:embed="rId4">
            <a:extLst>
              <a:ext uri="{28A0092B-C50C-407E-A947-70E740481C1C}">
                <a14:useLocalDpi xmlns:a14="http://schemas.microsoft.com/office/drawing/2010/main" val="0"/>
              </a:ext>
            </a:extLst>
          </a:blip>
          <a:srcRect l="13976" t="14288" r="20317" b="5053"/>
          <a:stretch/>
        </p:blipFill>
        <p:spPr>
          <a:xfrm>
            <a:off x="7182917" y="1270163"/>
            <a:ext cx="1961084" cy="3585566"/>
          </a:xfrm>
          <a:prstGeom prst="rect">
            <a:avLst/>
          </a:prstGeom>
          <a:ln>
            <a:solidFill>
              <a:srgbClr val="7F7F7F"/>
            </a:solidFill>
          </a:ln>
        </p:spPr>
      </p:pic>
      <p:pic>
        <p:nvPicPr>
          <p:cNvPr id="6" name="Picture 5" descr="serious-conversation-guys.jpg"/>
          <p:cNvPicPr>
            <a:picLocks noChangeAspect="1"/>
          </p:cNvPicPr>
          <p:nvPr/>
        </p:nvPicPr>
        <p:blipFill rotWithShape="1">
          <a:blip r:embed="rId5">
            <a:extLst>
              <a:ext uri="{28A0092B-C50C-407E-A947-70E740481C1C}">
                <a14:useLocalDpi xmlns:a14="http://schemas.microsoft.com/office/drawing/2010/main" val="0"/>
              </a:ext>
            </a:extLst>
          </a:blip>
          <a:srcRect r="17074"/>
          <a:stretch/>
        </p:blipFill>
        <p:spPr>
          <a:xfrm>
            <a:off x="2696472" y="1277013"/>
            <a:ext cx="4499674" cy="3591946"/>
          </a:xfrm>
          <a:prstGeom prst="rect">
            <a:avLst/>
          </a:prstGeom>
          <a:ln>
            <a:solidFill>
              <a:schemeClr val="bg1">
                <a:lumMod val="50000"/>
              </a:schemeClr>
            </a:solidFill>
          </a:ln>
        </p:spPr>
      </p:pic>
    </p:spTree>
    <p:extLst>
      <p:ext uri="{BB962C8B-B14F-4D97-AF65-F5344CB8AC3E}">
        <p14:creationId xmlns:p14="http://schemas.microsoft.com/office/powerpoint/2010/main" val="155882543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Tips for Communicating this Information</a:t>
            </a:r>
            <a:endParaRPr lang="en-US" dirty="0"/>
          </a:p>
        </p:txBody>
      </p:sp>
      <p:sp>
        <p:nvSpPr>
          <p:cNvPr id="5" name="Content Placeholder 4"/>
          <p:cNvSpPr>
            <a:spLocks noGrp="1"/>
          </p:cNvSpPr>
          <p:nvPr>
            <p:ph idx="1"/>
          </p:nvPr>
        </p:nvSpPr>
        <p:spPr>
          <a:xfrm>
            <a:off x="127000" y="2082021"/>
            <a:ext cx="8851900" cy="2642379"/>
          </a:xfrm>
        </p:spPr>
        <p:txBody>
          <a:bodyPr/>
          <a:lstStyle/>
          <a:p>
            <a:pPr marL="0" indent="0" algn="ctr">
              <a:buNone/>
            </a:pPr>
            <a:r>
              <a:rPr lang="en-US" sz="2400" dirty="0" smtClean="0"/>
              <a:t>Emphasize it is not easy, </a:t>
            </a:r>
            <a:br>
              <a:rPr lang="en-US" sz="2400" dirty="0" smtClean="0"/>
            </a:br>
            <a:r>
              <a:rPr lang="en-US" sz="2400" dirty="0" smtClean="0"/>
              <a:t>and </a:t>
            </a:r>
            <a:r>
              <a:rPr lang="en-US" sz="2400" dirty="0" smtClean="0"/>
              <a:t>explain how you came to the numbers</a:t>
            </a:r>
            <a:endParaRPr lang="en-US" sz="1800" dirty="0" smtClean="0"/>
          </a:p>
          <a:p>
            <a:pPr lvl="1"/>
            <a:endParaRPr lang="en-US" sz="1800" dirty="0" smtClean="0"/>
          </a:p>
          <a:p>
            <a:pPr lvl="1"/>
            <a:endParaRPr lang="en-US" sz="1800" dirty="0"/>
          </a:p>
        </p:txBody>
      </p:sp>
    </p:spTree>
    <p:extLst>
      <p:ext uri="{BB962C8B-B14F-4D97-AF65-F5344CB8AC3E}">
        <p14:creationId xmlns:p14="http://schemas.microsoft.com/office/powerpoint/2010/main" val="13638037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Most keyword research initiatives do not make the leap beyond total search volume.</a:t>
            </a:r>
          </a:p>
          <a:p>
            <a:pPr marL="0" indent="0">
              <a:buNone/>
            </a:pPr>
            <a:endParaRPr lang="en-US" dirty="0"/>
          </a:p>
        </p:txBody>
      </p:sp>
      <p:graphicFrame>
        <p:nvGraphicFramePr>
          <p:cNvPr id="6" name="Diagram 5"/>
          <p:cNvGraphicFramePr/>
          <p:nvPr>
            <p:extLst>
              <p:ext uri="{D42A27DB-BD31-4B8C-83A1-F6EECF244321}">
                <p14:modId xmlns:p14="http://schemas.microsoft.com/office/powerpoint/2010/main" val="3703599036"/>
              </p:ext>
            </p:extLst>
          </p:nvPr>
        </p:nvGraphicFramePr>
        <p:xfrm>
          <a:off x="357161" y="1720012"/>
          <a:ext cx="8413141" cy="2897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59501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Tips for Communicating this Information</a:t>
            </a:r>
            <a:endParaRPr lang="en-US" dirty="0"/>
          </a:p>
        </p:txBody>
      </p:sp>
      <p:sp>
        <p:nvSpPr>
          <p:cNvPr id="5" name="Content Placeholder 4"/>
          <p:cNvSpPr>
            <a:spLocks noGrp="1"/>
          </p:cNvSpPr>
          <p:nvPr>
            <p:ph idx="1"/>
          </p:nvPr>
        </p:nvSpPr>
        <p:spPr>
          <a:xfrm>
            <a:off x="127000" y="2082021"/>
            <a:ext cx="8851900" cy="2642379"/>
          </a:xfrm>
        </p:spPr>
        <p:txBody>
          <a:bodyPr/>
          <a:lstStyle/>
          <a:p>
            <a:pPr marL="0" indent="0" algn="ctr">
              <a:buNone/>
            </a:pPr>
            <a:r>
              <a:rPr lang="en-US" sz="2400" dirty="0" smtClean="0"/>
              <a:t>Use </a:t>
            </a:r>
            <a:r>
              <a:rPr lang="en-US" sz="2400" dirty="0" smtClean="0"/>
              <a:t>a range, not a finite number</a:t>
            </a:r>
          </a:p>
          <a:p>
            <a:pPr marL="457200" lvl="1" indent="0" algn="ctr">
              <a:buNone/>
            </a:pPr>
            <a:endParaRPr lang="en-US" sz="1800" dirty="0"/>
          </a:p>
          <a:p>
            <a:pPr marL="457200" lvl="1" indent="0" algn="ctr">
              <a:buNone/>
            </a:pPr>
            <a:r>
              <a:rPr lang="en-US" sz="2000" dirty="0" smtClean="0">
                <a:solidFill>
                  <a:srgbClr val="7F7F7F"/>
                </a:solidFill>
              </a:rPr>
              <a:t>500,000 </a:t>
            </a:r>
            <a:r>
              <a:rPr lang="en-US" sz="2000" dirty="0">
                <a:solidFill>
                  <a:srgbClr val="7F7F7F"/>
                </a:solidFill>
              </a:rPr>
              <a:t>– 800,000 visits</a:t>
            </a:r>
          </a:p>
          <a:p>
            <a:pPr lvl="1" algn="ctr"/>
            <a:endParaRPr lang="en-US" sz="1800" dirty="0" smtClean="0"/>
          </a:p>
          <a:p>
            <a:pPr lvl="1"/>
            <a:endParaRPr lang="en-US" sz="1800" dirty="0" smtClean="0"/>
          </a:p>
          <a:p>
            <a:pPr lvl="1"/>
            <a:endParaRPr lang="en-US" sz="1800" dirty="0"/>
          </a:p>
        </p:txBody>
      </p:sp>
    </p:spTree>
    <p:extLst>
      <p:ext uri="{BB962C8B-B14F-4D97-AF65-F5344CB8AC3E}">
        <p14:creationId xmlns:p14="http://schemas.microsoft.com/office/powerpoint/2010/main" val="25460746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Tips for Communicating this Information</a:t>
            </a:r>
            <a:endParaRPr lang="en-US" dirty="0"/>
          </a:p>
        </p:txBody>
      </p:sp>
      <p:sp>
        <p:nvSpPr>
          <p:cNvPr id="5" name="Content Placeholder 4"/>
          <p:cNvSpPr>
            <a:spLocks noGrp="1"/>
          </p:cNvSpPr>
          <p:nvPr>
            <p:ph idx="1"/>
          </p:nvPr>
        </p:nvSpPr>
        <p:spPr>
          <a:xfrm>
            <a:off x="127000" y="1962942"/>
            <a:ext cx="8851900" cy="2642379"/>
          </a:xfrm>
        </p:spPr>
        <p:txBody>
          <a:bodyPr/>
          <a:lstStyle/>
          <a:p>
            <a:pPr marL="0" indent="0" algn="ctr">
              <a:buNone/>
            </a:pPr>
            <a:r>
              <a:rPr lang="en-US" sz="2400" dirty="0" smtClean="0"/>
              <a:t>Identify what must happen to achieve the metric</a:t>
            </a:r>
          </a:p>
          <a:p>
            <a:pPr marL="0" indent="0" algn="ctr">
              <a:buNone/>
            </a:pPr>
            <a:endParaRPr lang="en-US" sz="1800" dirty="0"/>
          </a:p>
          <a:p>
            <a:pPr marL="457200" lvl="1" indent="0" algn="ctr">
              <a:buNone/>
            </a:pPr>
            <a:r>
              <a:rPr lang="en-US" sz="1800" dirty="0" smtClean="0">
                <a:solidFill>
                  <a:srgbClr val="7F7F7F"/>
                </a:solidFill>
              </a:rPr>
              <a:t>The site speed must improve</a:t>
            </a:r>
          </a:p>
          <a:p>
            <a:pPr marL="457200" lvl="1" indent="0" algn="ctr">
              <a:buNone/>
            </a:pPr>
            <a:r>
              <a:rPr lang="en-US" sz="1800" dirty="0" smtClean="0">
                <a:solidFill>
                  <a:srgbClr val="7F7F7F"/>
                </a:solidFill>
              </a:rPr>
              <a:t>Copy must be optimized</a:t>
            </a:r>
          </a:p>
          <a:p>
            <a:pPr marL="457200" lvl="1" indent="0" algn="ctr">
              <a:buNone/>
            </a:pPr>
            <a:r>
              <a:rPr lang="en-US" sz="1800" dirty="0" smtClean="0">
                <a:solidFill>
                  <a:schemeClr val="bg1">
                    <a:lumMod val="50000"/>
                  </a:schemeClr>
                </a:solidFill>
              </a:rPr>
              <a:t>We </a:t>
            </a:r>
            <a:r>
              <a:rPr lang="en-US" sz="1800" dirty="0">
                <a:solidFill>
                  <a:schemeClr val="bg1">
                    <a:lumMod val="50000"/>
                  </a:schemeClr>
                </a:solidFill>
              </a:rPr>
              <a:t>will do a, b, c by October 2012</a:t>
            </a:r>
          </a:p>
          <a:p>
            <a:pPr marL="457200" lvl="1" indent="0" algn="ctr">
              <a:buNone/>
            </a:pPr>
            <a:r>
              <a:rPr lang="en-US" sz="1800" dirty="0" smtClean="0">
                <a:solidFill>
                  <a:schemeClr val="bg1">
                    <a:lumMod val="50000"/>
                  </a:schemeClr>
                </a:solidFill>
              </a:rPr>
              <a:t>Build </a:t>
            </a:r>
            <a:r>
              <a:rPr lang="en-US" sz="1800" dirty="0">
                <a:solidFill>
                  <a:schemeClr val="bg1">
                    <a:lumMod val="50000"/>
                  </a:schemeClr>
                </a:solidFill>
              </a:rPr>
              <a:t>X links a month</a:t>
            </a:r>
          </a:p>
          <a:p>
            <a:pPr marL="457200" lvl="1" indent="0" algn="ctr">
              <a:buNone/>
            </a:pPr>
            <a:r>
              <a:rPr lang="en-US" sz="1800" dirty="0" smtClean="0">
                <a:solidFill>
                  <a:schemeClr val="bg1">
                    <a:lumMod val="50000"/>
                  </a:schemeClr>
                </a:solidFill>
              </a:rPr>
              <a:t>Promote Y </a:t>
            </a:r>
            <a:r>
              <a:rPr lang="en-US" sz="1800" dirty="0">
                <a:solidFill>
                  <a:schemeClr val="bg1">
                    <a:lumMod val="50000"/>
                  </a:schemeClr>
                </a:solidFill>
              </a:rPr>
              <a:t>in social media</a:t>
            </a:r>
          </a:p>
          <a:p>
            <a:pPr marL="457200" lvl="1" indent="0" algn="ctr">
              <a:buNone/>
            </a:pPr>
            <a:r>
              <a:rPr lang="en-US" sz="1800" dirty="0" smtClean="0">
                <a:solidFill>
                  <a:schemeClr val="bg1">
                    <a:lumMod val="50000"/>
                  </a:schemeClr>
                </a:solidFill>
              </a:rPr>
              <a:t>Dedicated </a:t>
            </a:r>
            <a:r>
              <a:rPr lang="en-US" sz="1800" dirty="0">
                <a:solidFill>
                  <a:schemeClr val="bg1">
                    <a:lumMod val="50000"/>
                  </a:schemeClr>
                </a:solidFill>
              </a:rPr>
              <a:t>writer and launch </a:t>
            </a:r>
            <a:r>
              <a:rPr lang="en-US" sz="1800" dirty="0" smtClean="0">
                <a:solidFill>
                  <a:schemeClr val="bg1">
                    <a:lumMod val="50000"/>
                  </a:schemeClr>
                </a:solidFill>
              </a:rPr>
              <a:t>5 </a:t>
            </a:r>
            <a:r>
              <a:rPr lang="en-US" sz="1800" dirty="0">
                <a:solidFill>
                  <a:schemeClr val="bg1">
                    <a:lumMod val="50000"/>
                  </a:schemeClr>
                </a:solidFill>
              </a:rPr>
              <a:t>articles/blog posts a </a:t>
            </a:r>
            <a:r>
              <a:rPr lang="en-US" sz="1800" dirty="0" smtClean="0">
                <a:solidFill>
                  <a:schemeClr val="bg1">
                    <a:lumMod val="50000"/>
                  </a:schemeClr>
                </a:solidFill>
              </a:rPr>
              <a:t>week</a:t>
            </a:r>
            <a:endParaRPr lang="en-US" sz="1800" dirty="0" smtClean="0">
              <a:solidFill>
                <a:srgbClr val="7F7F7F"/>
              </a:solidFill>
            </a:endParaRPr>
          </a:p>
          <a:p>
            <a:pPr marL="457200" lvl="1" indent="0" algn="ctr">
              <a:buNone/>
            </a:pPr>
            <a:endParaRPr lang="en-US" sz="1800" dirty="0" smtClean="0">
              <a:solidFill>
                <a:srgbClr val="7F7F7F"/>
              </a:solidFill>
            </a:endParaRPr>
          </a:p>
          <a:p>
            <a:pPr marL="457200" lvl="1" indent="0" algn="ctr">
              <a:buNone/>
            </a:pPr>
            <a:endParaRPr lang="en-US" sz="1800" dirty="0" smtClean="0">
              <a:solidFill>
                <a:srgbClr val="7F7F7F"/>
              </a:solidFill>
            </a:endParaRPr>
          </a:p>
          <a:p>
            <a:pPr lvl="1"/>
            <a:endParaRPr lang="en-US" sz="1800" dirty="0" smtClean="0"/>
          </a:p>
          <a:p>
            <a:pPr lvl="1"/>
            <a:endParaRPr lang="en-US" sz="1800" dirty="0"/>
          </a:p>
        </p:txBody>
      </p:sp>
    </p:spTree>
    <p:extLst>
      <p:ext uri="{BB962C8B-B14F-4D97-AF65-F5344CB8AC3E}">
        <p14:creationId xmlns:p14="http://schemas.microsoft.com/office/powerpoint/2010/main" val="12660685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Tips for Communicating this Information</a:t>
            </a:r>
            <a:endParaRPr lang="en-US" dirty="0"/>
          </a:p>
        </p:txBody>
      </p:sp>
      <p:sp>
        <p:nvSpPr>
          <p:cNvPr id="5" name="Content Placeholder 4"/>
          <p:cNvSpPr>
            <a:spLocks noGrp="1"/>
          </p:cNvSpPr>
          <p:nvPr>
            <p:ph idx="1"/>
          </p:nvPr>
        </p:nvSpPr>
        <p:spPr>
          <a:xfrm>
            <a:off x="127000" y="2082021"/>
            <a:ext cx="8851900" cy="2642379"/>
          </a:xfrm>
        </p:spPr>
        <p:txBody>
          <a:bodyPr/>
          <a:lstStyle/>
          <a:p>
            <a:pPr marL="0" indent="0" algn="ctr">
              <a:buNone/>
            </a:pPr>
            <a:r>
              <a:rPr lang="en-US" sz="2400" dirty="0" smtClean="0"/>
              <a:t>Identify risks that will hinder achieving traffic goals</a:t>
            </a:r>
          </a:p>
          <a:p>
            <a:pPr marL="0" indent="0" algn="ctr">
              <a:buNone/>
            </a:pPr>
            <a:endParaRPr lang="en-US" sz="1800" dirty="0"/>
          </a:p>
          <a:p>
            <a:pPr marL="457200" lvl="1" indent="0" algn="ctr">
              <a:buNone/>
            </a:pPr>
            <a:r>
              <a:rPr lang="en-US" sz="1800" dirty="0" smtClean="0">
                <a:solidFill>
                  <a:srgbClr val="7F7F7F"/>
                </a:solidFill>
              </a:rPr>
              <a:t>URLs strategy is not SEO friendly</a:t>
            </a:r>
          </a:p>
          <a:p>
            <a:pPr marL="457200" lvl="1" indent="0" algn="ctr">
              <a:buNone/>
            </a:pPr>
            <a:r>
              <a:rPr lang="en-US" sz="1800" dirty="0" smtClean="0">
                <a:solidFill>
                  <a:srgbClr val="7F7F7F"/>
                </a:solidFill>
              </a:rPr>
              <a:t>CMS is not upgraded</a:t>
            </a:r>
          </a:p>
          <a:p>
            <a:pPr marL="457200" lvl="1" indent="0" algn="ctr">
              <a:buNone/>
            </a:pPr>
            <a:r>
              <a:rPr lang="en-US" sz="1800" dirty="0" smtClean="0">
                <a:solidFill>
                  <a:srgbClr val="7F7F7F"/>
                </a:solidFill>
              </a:rPr>
              <a:t>Copywriter(s) not hired</a:t>
            </a:r>
            <a:endParaRPr lang="en-US" sz="1800" dirty="0" smtClean="0">
              <a:solidFill>
                <a:srgbClr val="7F7F7F"/>
              </a:solidFill>
            </a:endParaRPr>
          </a:p>
          <a:p>
            <a:pPr marL="457200" lvl="1" indent="0" algn="ctr">
              <a:buNone/>
            </a:pPr>
            <a:endParaRPr lang="en-US" sz="1800" dirty="0" smtClean="0">
              <a:solidFill>
                <a:srgbClr val="7F7F7F"/>
              </a:solidFill>
            </a:endParaRPr>
          </a:p>
          <a:p>
            <a:pPr marL="457200" lvl="1" indent="0" algn="ctr">
              <a:buNone/>
            </a:pPr>
            <a:endParaRPr lang="en-US" sz="1800" dirty="0" smtClean="0">
              <a:solidFill>
                <a:srgbClr val="7F7F7F"/>
              </a:solidFill>
            </a:endParaRPr>
          </a:p>
          <a:p>
            <a:pPr marL="457200" lvl="1" indent="0" algn="ctr">
              <a:buNone/>
            </a:pPr>
            <a:endParaRPr lang="en-US" sz="1800" dirty="0" smtClean="0">
              <a:solidFill>
                <a:srgbClr val="7F7F7F"/>
              </a:solidFill>
            </a:endParaRPr>
          </a:p>
          <a:p>
            <a:pPr lvl="1"/>
            <a:endParaRPr lang="en-US" sz="1800" dirty="0" smtClean="0"/>
          </a:p>
          <a:p>
            <a:pPr lvl="1"/>
            <a:endParaRPr lang="en-US" sz="1800" dirty="0"/>
          </a:p>
        </p:txBody>
      </p:sp>
    </p:spTree>
    <p:extLst>
      <p:ext uri="{BB962C8B-B14F-4D97-AF65-F5344CB8AC3E}">
        <p14:creationId xmlns:p14="http://schemas.microsoft.com/office/powerpoint/2010/main" val="34635469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Tips for Communicating this Information</a:t>
            </a:r>
            <a:endParaRPr lang="en-US" dirty="0"/>
          </a:p>
        </p:txBody>
      </p:sp>
      <p:sp>
        <p:nvSpPr>
          <p:cNvPr id="5" name="Content Placeholder 4"/>
          <p:cNvSpPr>
            <a:spLocks noGrp="1"/>
          </p:cNvSpPr>
          <p:nvPr>
            <p:ph idx="1"/>
          </p:nvPr>
        </p:nvSpPr>
        <p:spPr>
          <a:xfrm>
            <a:off x="127000" y="2082021"/>
            <a:ext cx="8851900" cy="2642379"/>
          </a:xfrm>
        </p:spPr>
        <p:txBody>
          <a:bodyPr/>
          <a:lstStyle/>
          <a:p>
            <a:pPr marL="0" indent="0" algn="ctr">
              <a:buNone/>
            </a:pPr>
            <a:r>
              <a:rPr lang="en-US" sz="2400" dirty="0" smtClean="0"/>
              <a:t>Add $ value to the presentation</a:t>
            </a:r>
          </a:p>
          <a:p>
            <a:pPr marL="0" indent="0" algn="ctr">
              <a:buNone/>
            </a:pPr>
            <a:endParaRPr lang="en-US" sz="1800" dirty="0"/>
          </a:p>
          <a:p>
            <a:pPr marL="457200" lvl="1" indent="0" algn="ctr">
              <a:buNone/>
            </a:pPr>
            <a:r>
              <a:rPr lang="en-US" sz="1800" dirty="0" smtClean="0">
                <a:solidFill>
                  <a:srgbClr val="7F7F7F"/>
                </a:solidFill>
              </a:rPr>
              <a:t>Revenue</a:t>
            </a:r>
          </a:p>
          <a:p>
            <a:pPr marL="457200" lvl="1" indent="0" algn="ctr">
              <a:buNone/>
            </a:pPr>
            <a:r>
              <a:rPr lang="en-US" sz="1800" dirty="0" smtClean="0">
                <a:solidFill>
                  <a:srgbClr val="7F7F7F"/>
                </a:solidFill>
              </a:rPr>
              <a:t>Profit</a:t>
            </a:r>
          </a:p>
          <a:p>
            <a:pPr marL="457200" lvl="1" indent="0" algn="ctr">
              <a:buNone/>
            </a:pPr>
            <a:endParaRPr lang="en-US" sz="1800" dirty="0" smtClean="0">
              <a:solidFill>
                <a:srgbClr val="7F7F7F"/>
              </a:solidFill>
            </a:endParaRPr>
          </a:p>
          <a:p>
            <a:pPr marL="457200" lvl="1" indent="0" algn="ctr">
              <a:buNone/>
            </a:pPr>
            <a:endParaRPr lang="en-US" sz="1800" dirty="0" smtClean="0">
              <a:solidFill>
                <a:srgbClr val="7F7F7F"/>
              </a:solidFill>
            </a:endParaRPr>
          </a:p>
          <a:p>
            <a:pPr lvl="1"/>
            <a:endParaRPr lang="en-US" sz="1800" dirty="0" smtClean="0"/>
          </a:p>
          <a:p>
            <a:pPr lvl="1"/>
            <a:endParaRPr lang="en-US" sz="1800" dirty="0"/>
          </a:p>
        </p:txBody>
      </p:sp>
    </p:spTree>
    <p:extLst>
      <p:ext uri="{BB962C8B-B14F-4D97-AF65-F5344CB8AC3E}">
        <p14:creationId xmlns:p14="http://schemas.microsoft.com/office/powerpoint/2010/main" val="8283844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Tips for Communicating this Information</a:t>
            </a:r>
            <a:endParaRPr lang="en-US" dirty="0"/>
          </a:p>
        </p:txBody>
      </p:sp>
      <p:sp>
        <p:nvSpPr>
          <p:cNvPr id="5" name="Content Placeholder 4"/>
          <p:cNvSpPr>
            <a:spLocks noGrp="1"/>
          </p:cNvSpPr>
          <p:nvPr>
            <p:ph idx="1"/>
          </p:nvPr>
        </p:nvSpPr>
        <p:spPr>
          <a:xfrm>
            <a:off x="127000" y="2082021"/>
            <a:ext cx="8851900" cy="2642379"/>
          </a:xfrm>
        </p:spPr>
        <p:txBody>
          <a:bodyPr/>
          <a:lstStyle/>
          <a:p>
            <a:pPr marL="0" indent="0" algn="ctr">
              <a:buNone/>
            </a:pPr>
            <a:r>
              <a:rPr lang="en-US" sz="2400" dirty="0" smtClean="0"/>
              <a:t>Calculate what it would cost to get </a:t>
            </a:r>
            <a:br>
              <a:rPr lang="en-US" sz="2400" dirty="0" smtClean="0"/>
            </a:br>
            <a:r>
              <a:rPr lang="en-US" sz="2400" dirty="0" smtClean="0"/>
              <a:t>the same traffic through other means</a:t>
            </a:r>
          </a:p>
          <a:p>
            <a:pPr marL="0" indent="0" algn="ctr">
              <a:buNone/>
            </a:pPr>
            <a:endParaRPr lang="en-US" sz="1800" dirty="0"/>
          </a:p>
          <a:p>
            <a:pPr marL="457200" lvl="1" indent="0" algn="ctr">
              <a:buNone/>
            </a:pPr>
            <a:r>
              <a:rPr lang="en-US" sz="1800" dirty="0" smtClean="0">
                <a:solidFill>
                  <a:srgbClr val="7F7F7F"/>
                </a:solidFill>
              </a:rPr>
              <a:t>PPC</a:t>
            </a:r>
          </a:p>
          <a:p>
            <a:pPr marL="457200" lvl="1" indent="0" algn="ctr">
              <a:buNone/>
            </a:pPr>
            <a:r>
              <a:rPr lang="en-US" sz="1800" dirty="0" smtClean="0">
                <a:solidFill>
                  <a:srgbClr val="7F7F7F"/>
                </a:solidFill>
              </a:rPr>
              <a:t>Email</a:t>
            </a:r>
          </a:p>
          <a:p>
            <a:pPr marL="457200" lvl="1" indent="0" algn="ctr">
              <a:buNone/>
            </a:pPr>
            <a:r>
              <a:rPr lang="en-US" sz="1800" dirty="0" smtClean="0">
                <a:solidFill>
                  <a:srgbClr val="7F7F7F"/>
                </a:solidFill>
              </a:rPr>
              <a:t>Ads</a:t>
            </a:r>
          </a:p>
          <a:p>
            <a:pPr marL="457200" lvl="1" indent="0" algn="ctr">
              <a:buNone/>
            </a:pPr>
            <a:endParaRPr lang="en-US" sz="1800" dirty="0" smtClean="0">
              <a:solidFill>
                <a:srgbClr val="7F7F7F"/>
              </a:solidFill>
            </a:endParaRPr>
          </a:p>
          <a:p>
            <a:pPr lvl="1"/>
            <a:endParaRPr lang="en-US" sz="1800" dirty="0" smtClean="0"/>
          </a:p>
          <a:p>
            <a:pPr lvl="1"/>
            <a:endParaRPr lang="en-US" sz="1800" dirty="0"/>
          </a:p>
        </p:txBody>
      </p:sp>
    </p:spTree>
    <p:extLst>
      <p:ext uri="{BB962C8B-B14F-4D97-AF65-F5344CB8AC3E}">
        <p14:creationId xmlns:p14="http://schemas.microsoft.com/office/powerpoint/2010/main" val="17707768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3" name="Subtitle 2"/>
          <p:cNvSpPr>
            <a:spLocks noGrp="1"/>
          </p:cNvSpPr>
          <p:nvPr>
            <p:ph type="body" sz="quarter" idx="10"/>
          </p:nvPr>
        </p:nvSpPr>
        <p:spPr/>
        <p:txBody>
          <a:bodyPr/>
          <a:lstStyle/>
          <a:p>
            <a:r>
              <a:rPr lang="en-US" dirty="0" smtClean="0"/>
              <a:t>How do we know this stuff?</a:t>
            </a:r>
          </a:p>
        </p:txBody>
      </p:sp>
    </p:spTree>
    <p:extLst>
      <p:ext uri="{BB962C8B-B14F-4D97-AF65-F5344CB8AC3E}">
        <p14:creationId xmlns:p14="http://schemas.microsoft.com/office/powerpoint/2010/main" val="12436603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We sat where you sit… in-house.</a:t>
            </a:r>
            <a:endParaRPr lang="en-US" dirty="0"/>
          </a:p>
        </p:txBody>
      </p:sp>
      <p:pic>
        <p:nvPicPr>
          <p:cNvPr id="20" name="Picture 19"/>
          <p:cNvPicPr>
            <a:picLocks noChangeAspect="1"/>
          </p:cNvPicPr>
          <p:nvPr/>
        </p:nvPicPr>
        <p:blipFill>
          <a:blip r:embed="rId2"/>
          <a:stretch>
            <a:fillRect/>
          </a:stretch>
        </p:blipFill>
        <p:spPr>
          <a:xfrm>
            <a:off x="7347033" y="2315276"/>
            <a:ext cx="1143273" cy="630655"/>
          </a:xfrm>
          <a:prstGeom prst="rect">
            <a:avLst/>
          </a:prstGeom>
        </p:spPr>
      </p:pic>
      <p:pic>
        <p:nvPicPr>
          <p:cNvPr id="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747" y="1519472"/>
            <a:ext cx="753086" cy="61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341" y="3808902"/>
            <a:ext cx="924174" cy="47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microsoft-logo.jpg (JPEG Image, 450x360 pixel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6910" y="4470187"/>
            <a:ext cx="1581058" cy="30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5434" y="1895959"/>
            <a:ext cx="760290" cy="61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1538" y="2997765"/>
            <a:ext cx="1616865" cy="34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flipH="1">
            <a:off x="7257314" y="1252669"/>
            <a:ext cx="17280" cy="358522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6722" y="3477210"/>
            <a:ext cx="979521" cy="41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inefficient.jpg"/>
          <p:cNvPicPr>
            <a:picLocks noChangeAspect="1"/>
          </p:cNvPicPr>
          <p:nvPr/>
        </p:nvPicPr>
        <p:blipFill rotWithShape="1">
          <a:blip r:embed="rId9">
            <a:extLst>
              <a:ext uri="{28A0092B-C50C-407E-A947-70E740481C1C}">
                <a14:useLocalDpi xmlns:a14="http://schemas.microsoft.com/office/drawing/2010/main" val="0"/>
              </a:ext>
            </a:extLst>
          </a:blip>
          <a:srcRect l="-428" t="20000" r="428" b="5806"/>
          <a:stretch/>
        </p:blipFill>
        <p:spPr>
          <a:xfrm>
            <a:off x="-31209" y="1254512"/>
            <a:ext cx="7287611" cy="3606724"/>
          </a:xfrm>
          <a:prstGeom prst="rect">
            <a:avLst/>
          </a:prstGeom>
        </p:spPr>
      </p:pic>
      <p:pic>
        <p:nvPicPr>
          <p:cNvPr id="33" name="Picture 32" descr="motorcycle-dashboard.jpg"/>
          <p:cNvPicPr>
            <a:picLocks noChangeAspect="1"/>
          </p:cNvPicPr>
          <p:nvPr/>
        </p:nvPicPr>
        <p:blipFill rotWithShape="1">
          <a:blip r:embed="rId10">
            <a:extLst>
              <a:ext uri="{28A0092B-C50C-407E-A947-70E740481C1C}">
                <a14:useLocalDpi xmlns:a14="http://schemas.microsoft.com/office/drawing/2010/main" val="0"/>
              </a:ext>
            </a:extLst>
          </a:blip>
          <a:srcRect l="151" t="25916" r="-302" b="40918"/>
          <a:stretch/>
        </p:blipFill>
        <p:spPr>
          <a:xfrm>
            <a:off x="10948" y="1270135"/>
            <a:ext cx="7258272" cy="3590818"/>
          </a:xfrm>
          <a:prstGeom prst="rect">
            <a:avLst/>
          </a:prstGeom>
        </p:spPr>
      </p:pic>
    </p:spTree>
    <p:extLst>
      <p:ext uri="{BB962C8B-B14F-4D97-AF65-F5344CB8AC3E}">
        <p14:creationId xmlns:p14="http://schemas.microsoft.com/office/powerpoint/2010/main" val="37352236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3" name="Subtitle 2"/>
          <p:cNvSpPr>
            <a:spLocks noGrp="1"/>
          </p:cNvSpPr>
          <p:nvPr>
            <p:ph type="body" sz="quarter" idx="10"/>
          </p:nvPr>
        </p:nvSpPr>
        <p:spPr/>
        <p:txBody>
          <a:bodyPr/>
          <a:lstStyle/>
          <a:p>
            <a:r>
              <a:rPr lang="en-US" dirty="0" smtClean="0"/>
              <a:t>Questions!</a:t>
            </a:r>
          </a:p>
        </p:txBody>
      </p:sp>
    </p:spTree>
    <p:extLst>
      <p:ext uri="{BB962C8B-B14F-4D97-AF65-F5344CB8AC3E}">
        <p14:creationId xmlns:p14="http://schemas.microsoft.com/office/powerpoint/2010/main" val="38478954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ozcon-ppt-bg-blank-2-smallerLogo-01.png"/>
          <p:cNvPicPr>
            <a:picLocks noChangeAspect="1"/>
          </p:cNvPicPr>
          <p:nvPr/>
        </p:nvPicPr>
        <p:blipFill>
          <a:blip r:embed="rId2"/>
          <a:stretch>
            <a:fillRect/>
          </a:stretch>
        </p:blipFill>
        <p:spPr>
          <a:xfrm>
            <a:off x="-50800" y="-24371"/>
            <a:ext cx="9272670" cy="5213790"/>
          </a:xfrm>
          <a:prstGeom prst="rect">
            <a:avLst/>
          </a:prstGeom>
        </p:spPr>
      </p:pic>
      <p:pic>
        <p:nvPicPr>
          <p:cNvPr id="3" name="Picture 2" descr="welcome-text.png"/>
          <p:cNvPicPr>
            <a:picLocks noChangeAspect="1"/>
          </p:cNvPicPr>
          <p:nvPr/>
        </p:nvPicPr>
        <p:blipFill>
          <a:blip r:embed="rId3"/>
          <a:stretch>
            <a:fillRect/>
          </a:stretch>
        </p:blipFill>
        <p:spPr>
          <a:xfrm>
            <a:off x="3548272" y="1383297"/>
            <a:ext cx="2098758" cy="836760"/>
          </a:xfrm>
          <a:prstGeom prst="rect">
            <a:avLst/>
          </a:prstGeom>
        </p:spPr>
      </p:pic>
      <p:sp>
        <p:nvSpPr>
          <p:cNvPr id="5" name="TextBox 4"/>
          <p:cNvSpPr txBox="1"/>
          <p:nvPr/>
        </p:nvSpPr>
        <p:spPr>
          <a:xfrm>
            <a:off x="-52469" y="2164808"/>
            <a:ext cx="9272670" cy="400110"/>
          </a:xfrm>
          <a:prstGeom prst="rect">
            <a:avLst/>
          </a:prstGeom>
          <a:noFill/>
        </p:spPr>
        <p:txBody>
          <a:bodyPr wrap="square" rtlCol="0">
            <a:spAutoFit/>
          </a:bodyPr>
          <a:lstStyle/>
          <a:p>
            <a:pPr algn="ctr"/>
            <a:r>
              <a:rPr lang="en-US" sz="2000" dirty="0" smtClean="0">
                <a:latin typeface="Helvetica"/>
                <a:cs typeface="Helvetica"/>
              </a:rPr>
              <a:t>Jessica Bowman</a:t>
            </a:r>
            <a:endParaRPr lang="en-US" sz="2000" dirty="0">
              <a:latin typeface="Helvetica"/>
              <a:cs typeface="Helvetica"/>
            </a:endParaRPr>
          </a:p>
        </p:txBody>
      </p:sp>
      <p:sp>
        <p:nvSpPr>
          <p:cNvPr id="7" name="TextBox 6"/>
          <p:cNvSpPr txBox="1"/>
          <p:nvPr/>
        </p:nvSpPr>
        <p:spPr>
          <a:xfrm>
            <a:off x="-46604" y="2622981"/>
            <a:ext cx="9272670" cy="400110"/>
          </a:xfrm>
          <a:prstGeom prst="rect">
            <a:avLst/>
          </a:prstGeom>
          <a:noFill/>
        </p:spPr>
        <p:txBody>
          <a:bodyPr wrap="square" rtlCol="0">
            <a:spAutoFit/>
          </a:bodyPr>
          <a:lstStyle/>
          <a:p>
            <a:pPr algn="ctr"/>
            <a:r>
              <a:rPr lang="en-US" sz="2000" dirty="0" smtClean="0">
                <a:latin typeface="Helvetica"/>
                <a:cs typeface="Helvetica"/>
              </a:rPr>
              <a:t>CEO</a:t>
            </a:r>
            <a:endParaRPr lang="en-US" sz="2000" dirty="0">
              <a:latin typeface="Helvetica"/>
              <a:cs typeface="Helvetica"/>
            </a:endParaRPr>
          </a:p>
        </p:txBody>
      </p:sp>
      <p:sp>
        <p:nvSpPr>
          <p:cNvPr id="8" name="TextBox 7"/>
          <p:cNvSpPr txBox="1"/>
          <p:nvPr/>
        </p:nvSpPr>
        <p:spPr>
          <a:xfrm>
            <a:off x="-50508" y="3054778"/>
            <a:ext cx="9272670" cy="369332"/>
          </a:xfrm>
          <a:prstGeom prst="rect">
            <a:avLst/>
          </a:prstGeom>
          <a:noFill/>
        </p:spPr>
        <p:txBody>
          <a:bodyPr wrap="square" rtlCol="0">
            <a:spAutoFit/>
          </a:bodyPr>
          <a:lstStyle/>
          <a:p>
            <a:pPr algn="ctr"/>
            <a:r>
              <a:rPr lang="en-US" dirty="0" smtClean="0">
                <a:latin typeface="Helvetica"/>
                <a:cs typeface="Helvetica"/>
              </a:rPr>
              <a:t>SEOinhouse.com</a:t>
            </a:r>
            <a:endParaRPr lang="en-US" dirty="0">
              <a:latin typeface="Helvetica"/>
              <a:cs typeface="Helvetica"/>
            </a:endParaRPr>
          </a:p>
        </p:txBody>
      </p:sp>
      <p:sp>
        <p:nvSpPr>
          <p:cNvPr id="9" name="TextBox 8"/>
          <p:cNvSpPr txBox="1"/>
          <p:nvPr/>
        </p:nvSpPr>
        <p:spPr>
          <a:xfrm>
            <a:off x="-44643" y="3482668"/>
            <a:ext cx="9272670" cy="369332"/>
          </a:xfrm>
          <a:prstGeom prst="rect">
            <a:avLst/>
          </a:prstGeom>
          <a:noFill/>
        </p:spPr>
        <p:txBody>
          <a:bodyPr wrap="square" rtlCol="0">
            <a:spAutoFit/>
          </a:bodyPr>
          <a:lstStyle/>
          <a:p>
            <a:pPr algn="ctr"/>
            <a:r>
              <a:rPr lang="en-US" dirty="0" smtClean="0">
                <a:latin typeface="Helvetica"/>
                <a:cs typeface="Helvetica"/>
              </a:rPr>
              <a:t>www.seoinhouse.com</a:t>
            </a:r>
            <a:endParaRPr lang="en-US" dirty="0">
              <a:latin typeface="Helvetica"/>
              <a:cs typeface="Helvetica"/>
            </a:endParaRPr>
          </a:p>
        </p:txBody>
      </p:sp>
      <p:sp>
        <p:nvSpPr>
          <p:cNvPr id="13" name="TextBox 12"/>
          <p:cNvSpPr txBox="1"/>
          <p:nvPr/>
        </p:nvSpPr>
        <p:spPr>
          <a:xfrm>
            <a:off x="-31943" y="3889068"/>
            <a:ext cx="9272670" cy="369332"/>
          </a:xfrm>
          <a:prstGeom prst="rect">
            <a:avLst/>
          </a:prstGeom>
          <a:noFill/>
        </p:spPr>
        <p:txBody>
          <a:bodyPr wrap="square" rtlCol="0">
            <a:spAutoFit/>
          </a:bodyPr>
          <a:lstStyle/>
          <a:p>
            <a:pPr algn="ctr"/>
            <a:r>
              <a:rPr lang="en-US" dirty="0" smtClean="0">
                <a:latin typeface="Helvetica"/>
                <a:cs typeface="Helvetica"/>
              </a:rPr>
              <a:t>@jessicabowman</a:t>
            </a:r>
            <a:endParaRPr lang="en-US" dirty="0">
              <a:latin typeface="Helvetica"/>
              <a:cs typeface="Helvetic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descr="scissors-business-cut.jpg"/>
          <p:cNvPicPr>
            <a:picLocks noChangeAspect="1"/>
          </p:cNvPicPr>
          <p:nvPr/>
        </p:nvPicPr>
        <p:blipFill rotWithShape="1">
          <a:blip r:embed="rId3">
            <a:extLst>
              <a:ext uri="{28A0092B-C50C-407E-A947-70E740481C1C}">
                <a14:useLocalDpi xmlns:a14="http://schemas.microsoft.com/office/drawing/2010/main" val="0"/>
              </a:ext>
            </a:extLst>
          </a:blip>
          <a:srcRect l="-348" t="3192" r="348" b="17815"/>
          <a:stretch/>
        </p:blipFill>
        <p:spPr>
          <a:xfrm>
            <a:off x="2101942" y="2289051"/>
            <a:ext cx="4860744" cy="2562756"/>
          </a:xfrm>
          <a:prstGeom prst="rect">
            <a:avLst/>
          </a:prstGeom>
        </p:spPr>
      </p:pic>
    </p:spTree>
    <p:extLst>
      <p:ext uri="{BB962C8B-B14F-4D97-AF65-F5344CB8AC3E}">
        <p14:creationId xmlns:p14="http://schemas.microsoft.com/office/powerpoint/2010/main" val="38879519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with Today’s </a:t>
            </a:r>
            <a:r>
              <a:rPr lang="en-US" dirty="0" smtClean="0"/>
              <a:t>Keyword Research</a:t>
            </a:r>
            <a:endParaRPr lang="en-US" dirty="0"/>
          </a:p>
        </p:txBody>
      </p:sp>
      <p:sp>
        <p:nvSpPr>
          <p:cNvPr id="4" name="Rounded Rectangle 3"/>
          <p:cNvSpPr/>
          <p:nvPr/>
        </p:nvSpPr>
        <p:spPr>
          <a:xfrm>
            <a:off x="5005529" y="1752858"/>
            <a:ext cx="3668739" cy="264031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400" dirty="0">
                <a:latin typeface="Century Gothic"/>
                <a:cs typeface="Century Gothic"/>
              </a:rPr>
              <a:t>Ranking </a:t>
            </a:r>
            <a:r>
              <a:rPr lang="en-US" sz="1400" dirty="0" smtClean="0">
                <a:latin typeface="Century Gothic"/>
                <a:cs typeface="Century Gothic"/>
              </a:rPr>
              <a:t>data and predictions are not as useful as they once were.</a:t>
            </a:r>
            <a:br>
              <a:rPr lang="en-US" sz="1400" dirty="0" smtClean="0">
                <a:latin typeface="Century Gothic"/>
                <a:cs typeface="Century Gothic"/>
              </a:rPr>
            </a:br>
            <a:endParaRPr lang="en-US" sz="1400" dirty="0">
              <a:solidFill>
                <a:srgbClr val="7F7F7F"/>
              </a:solidFill>
              <a:latin typeface="Century Gothic"/>
              <a:cs typeface="Century Gothic"/>
            </a:endParaRPr>
          </a:p>
          <a:p>
            <a:pPr lvl="1"/>
            <a:r>
              <a:rPr lang="en-US" sz="1400" dirty="0" smtClean="0">
                <a:solidFill>
                  <a:srgbClr val="7F7F7F"/>
                </a:solidFill>
                <a:latin typeface="Century Gothic"/>
                <a:cs typeface="Century Gothic"/>
              </a:rPr>
              <a:t>Personalized results</a:t>
            </a:r>
          </a:p>
          <a:p>
            <a:pPr lvl="1"/>
            <a:r>
              <a:rPr lang="en-US" sz="1400" dirty="0" smtClean="0">
                <a:solidFill>
                  <a:srgbClr val="7F7F7F"/>
                </a:solidFill>
                <a:latin typeface="Century Gothic"/>
                <a:cs typeface="Century Gothic"/>
              </a:rPr>
              <a:t>Geo</a:t>
            </a:r>
            <a:endParaRPr lang="en-US" sz="1400" dirty="0">
              <a:solidFill>
                <a:srgbClr val="7F7F7F"/>
              </a:solidFill>
              <a:latin typeface="Century Gothic"/>
              <a:cs typeface="Century Gothic"/>
            </a:endParaRPr>
          </a:p>
          <a:p>
            <a:pPr lvl="1"/>
            <a:r>
              <a:rPr lang="en-US" sz="1400" dirty="0">
                <a:solidFill>
                  <a:srgbClr val="7F7F7F"/>
                </a:solidFill>
                <a:latin typeface="Century Gothic"/>
                <a:cs typeface="Century Gothic"/>
              </a:rPr>
              <a:t>Social</a:t>
            </a:r>
          </a:p>
          <a:p>
            <a:pPr lvl="1"/>
            <a:r>
              <a:rPr lang="en-US" sz="1400" dirty="0" smtClean="0">
                <a:solidFill>
                  <a:srgbClr val="7F7F7F"/>
                </a:solidFill>
                <a:latin typeface="Century Gothic"/>
                <a:cs typeface="Century Gothic"/>
              </a:rPr>
              <a:t>History</a:t>
            </a:r>
          </a:p>
          <a:p>
            <a:pPr marL="742950" lvl="1" indent="-285750">
              <a:buFont typeface="Arial"/>
              <a:buChar char="•"/>
            </a:pPr>
            <a:endParaRPr lang="en-US" sz="1400" dirty="0">
              <a:solidFill>
                <a:srgbClr val="7F7F7F"/>
              </a:solidFill>
              <a:latin typeface="Century Gothic"/>
              <a:cs typeface="Century Gothic"/>
            </a:endParaRPr>
          </a:p>
          <a:p>
            <a:endParaRPr lang="en-US" sz="1000" dirty="0">
              <a:latin typeface="Century Gothic"/>
              <a:cs typeface="Century Gothic"/>
            </a:endParaRPr>
          </a:p>
        </p:txBody>
      </p:sp>
      <p:sp>
        <p:nvSpPr>
          <p:cNvPr id="5" name="Rounded Rectangle 4"/>
          <p:cNvSpPr/>
          <p:nvPr/>
        </p:nvSpPr>
        <p:spPr>
          <a:xfrm>
            <a:off x="531158" y="1749282"/>
            <a:ext cx="3668739" cy="264031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400" dirty="0">
                <a:latin typeface="Century Gothic"/>
                <a:cs typeface="Century Gothic"/>
              </a:rPr>
              <a:t>All listings are not created </a:t>
            </a:r>
            <a:r>
              <a:rPr lang="en-US" sz="1400" dirty="0" smtClean="0">
                <a:latin typeface="Century Gothic"/>
                <a:cs typeface="Century Gothic"/>
              </a:rPr>
              <a:t>equal</a:t>
            </a:r>
            <a:r>
              <a:rPr lang="en-US" sz="1400" dirty="0">
                <a:latin typeface="Century Gothic"/>
                <a:cs typeface="Century Gothic"/>
              </a:rPr>
              <a:t> </a:t>
            </a:r>
            <a:r>
              <a:rPr lang="en-US" sz="1400" dirty="0" smtClean="0">
                <a:latin typeface="Century Gothic"/>
                <a:cs typeface="Century Gothic"/>
              </a:rPr>
              <a:t>thanks to rich snippets</a:t>
            </a:r>
            <a:br>
              <a:rPr lang="en-US" sz="1400" dirty="0" smtClean="0">
                <a:latin typeface="Century Gothic"/>
                <a:cs typeface="Century Gothic"/>
              </a:rPr>
            </a:br>
            <a:endParaRPr lang="en-US" sz="1400" dirty="0">
              <a:solidFill>
                <a:srgbClr val="7F7F7F"/>
              </a:solidFill>
              <a:latin typeface="Century Gothic"/>
              <a:cs typeface="Century Gothic"/>
            </a:endParaRPr>
          </a:p>
          <a:p>
            <a:pPr lvl="1"/>
            <a:r>
              <a:rPr lang="en-US" sz="1400" dirty="0" smtClean="0">
                <a:solidFill>
                  <a:srgbClr val="7F7F7F"/>
                </a:solidFill>
                <a:latin typeface="Century Gothic"/>
                <a:cs typeface="Century Gothic"/>
              </a:rPr>
              <a:t>Author photo</a:t>
            </a:r>
          </a:p>
          <a:p>
            <a:pPr lvl="1"/>
            <a:r>
              <a:rPr lang="en-US" sz="1400" dirty="0" smtClean="0">
                <a:solidFill>
                  <a:srgbClr val="7F7F7F"/>
                </a:solidFill>
                <a:latin typeface="Century Gothic"/>
                <a:cs typeface="Century Gothic"/>
              </a:rPr>
              <a:t>Review stars</a:t>
            </a:r>
          </a:p>
          <a:p>
            <a:pPr lvl="1"/>
            <a:r>
              <a:rPr lang="en-US" sz="1400" dirty="0" smtClean="0">
                <a:solidFill>
                  <a:srgbClr val="7F7F7F"/>
                </a:solidFill>
                <a:latin typeface="Century Gothic"/>
                <a:cs typeface="Century Gothic"/>
              </a:rPr>
              <a:t>Number of reviews</a:t>
            </a:r>
          </a:p>
          <a:p>
            <a:pPr lvl="1"/>
            <a:r>
              <a:rPr lang="en-US" sz="1400" dirty="0" smtClean="0">
                <a:solidFill>
                  <a:srgbClr val="7F7F7F"/>
                </a:solidFill>
                <a:latin typeface="Century Gothic"/>
                <a:cs typeface="Century Gothic"/>
              </a:rPr>
              <a:t>Time to prepare recipes</a:t>
            </a:r>
          </a:p>
          <a:p>
            <a:pPr lvl="1"/>
            <a:r>
              <a:rPr lang="en-US" sz="1400" dirty="0" smtClean="0">
                <a:solidFill>
                  <a:srgbClr val="7F7F7F"/>
                </a:solidFill>
                <a:latin typeface="Century Gothic"/>
                <a:cs typeface="Century Gothic"/>
              </a:rPr>
              <a:t>Video image</a:t>
            </a:r>
            <a:endParaRPr lang="en-US" sz="1000" dirty="0">
              <a:latin typeface="Century Gothic"/>
              <a:cs typeface="Century Gothic"/>
            </a:endParaRPr>
          </a:p>
          <a:p>
            <a:endParaRPr lang="en-US" sz="1000" dirty="0">
              <a:latin typeface="Century Gothic"/>
              <a:cs typeface="Century Gothic"/>
            </a:endParaRPr>
          </a:p>
        </p:txBody>
      </p:sp>
    </p:spTree>
    <p:extLst>
      <p:ext uri="{BB962C8B-B14F-4D97-AF65-F5344CB8AC3E}">
        <p14:creationId xmlns:p14="http://schemas.microsoft.com/office/powerpoint/2010/main" val="94798778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t>
            </a:r>
            <a:r>
              <a:rPr lang="en-US" dirty="0"/>
              <a:t>N</a:t>
            </a:r>
            <a:r>
              <a:rPr lang="en-US" dirty="0" smtClean="0"/>
              <a:t>ot Easy to Predict.. You Have a Lot of Hurdles to Cross</a:t>
            </a:r>
            <a:endParaRPr lang="en-US" dirty="0"/>
          </a:p>
        </p:txBody>
      </p:sp>
      <p:pic>
        <p:nvPicPr>
          <p:cNvPr id="6" name="Content Placeholder 5"/>
          <p:cNvPicPr>
            <a:picLocks noGrp="1" noChangeAspect="1"/>
          </p:cNvPicPr>
          <p:nvPr>
            <p:ph idx="1"/>
          </p:nvPr>
        </p:nvPicPr>
        <p:blipFill>
          <a:blip r:embed="rId2"/>
          <a:srcRect t="24463" b="24463"/>
          <a:stretch>
            <a:fillRect/>
          </a:stretch>
        </p:blipFill>
        <p:spPr>
          <a:xfrm>
            <a:off x="0" y="1267690"/>
            <a:ext cx="9485919" cy="3592946"/>
          </a:xfrm>
        </p:spPr>
      </p:pic>
    </p:spTree>
    <p:extLst>
      <p:ext uri="{BB962C8B-B14F-4D97-AF65-F5344CB8AC3E}">
        <p14:creationId xmlns:p14="http://schemas.microsoft.com/office/powerpoint/2010/main" val="8561180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555" y="1600935"/>
            <a:ext cx="3295322" cy="3188639"/>
          </a:xfrm>
          <a:prstGeom prst="rect">
            <a:avLst/>
          </a:prstGeom>
        </p:spPr>
      </p:pic>
      <p:sp>
        <p:nvSpPr>
          <p:cNvPr id="2" name="Title 1"/>
          <p:cNvSpPr>
            <a:spLocks noGrp="1"/>
          </p:cNvSpPr>
          <p:nvPr>
            <p:ph type="title"/>
          </p:nvPr>
        </p:nvSpPr>
        <p:spPr/>
        <p:txBody>
          <a:bodyPr/>
          <a:lstStyle/>
          <a:p>
            <a:r>
              <a:rPr lang="en-US" dirty="0" smtClean="0"/>
              <a:t>It’s slightly more accurate than this…      ;)</a:t>
            </a:r>
            <a:endParaRPr lang="en-US" dirty="0"/>
          </a:p>
        </p:txBody>
      </p:sp>
      <p:pic>
        <p:nvPicPr>
          <p:cNvPr id="4" name="Content Placeholder 3"/>
          <p:cNvPicPr>
            <a:picLocks noGrp="1" noChangeAspect="1"/>
          </p:cNvPicPr>
          <p:nvPr>
            <p:ph idx="1"/>
          </p:nvPr>
        </p:nvPicPr>
        <p:blipFill>
          <a:blip r:embed="rId3"/>
          <a:srcRect t="27131" b="27131"/>
          <a:stretch>
            <a:fillRect/>
          </a:stretch>
        </p:blipFill>
        <p:spPr>
          <a:xfrm>
            <a:off x="-200530" y="1262664"/>
            <a:ext cx="9468709" cy="3586427"/>
          </a:xfrm>
        </p:spPr>
      </p:pic>
    </p:spTree>
    <p:extLst>
      <p:ext uri="{BB962C8B-B14F-4D97-AF65-F5344CB8AC3E}">
        <p14:creationId xmlns:p14="http://schemas.microsoft.com/office/powerpoint/2010/main" val="28943821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easy.</a:t>
            </a:r>
            <a:endParaRPr lang="en-US" dirty="0"/>
          </a:p>
        </p:txBody>
      </p:sp>
      <p:sp>
        <p:nvSpPr>
          <p:cNvPr id="3" name="Content Placeholder 2"/>
          <p:cNvSpPr>
            <a:spLocks noGrp="1"/>
          </p:cNvSpPr>
          <p:nvPr>
            <p:ph idx="1"/>
          </p:nvPr>
        </p:nvSpPr>
        <p:spPr>
          <a:xfrm>
            <a:off x="127000" y="1223050"/>
            <a:ext cx="8851900" cy="3352801"/>
          </a:xfrm>
        </p:spPr>
        <p:txBody>
          <a:bodyPr/>
          <a:lstStyle/>
          <a:p>
            <a:pPr marL="0" indent="0">
              <a:lnSpc>
                <a:spcPct val="200000"/>
              </a:lnSpc>
              <a:buNone/>
            </a:pPr>
            <a:r>
              <a:rPr lang="en-US" dirty="0" smtClean="0"/>
              <a:t>You need to know:</a:t>
            </a:r>
          </a:p>
          <a:p>
            <a:pPr marL="400050" lvl="1" indent="0">
              <a:lnSpc>
                <a:spcPct val="200000"/>
              </a:lnSpc>
              <a:buNone/>
            </a:pPr>
            <a:r>
              <a:rPr lang="en-US" dirty="0" smtClean="0"/>
              <a:t>Your site’s weaknesses</a:t>
            </a:r>
          </a:p>
          <a:p>
            <a:pPr marL="400050" lvl="1" indent="0">
              <a:lnSpc>
                <a:spcPct val="200000"/>
              </a:lnSpc>
              <a:buNone/>
            </a:pPr>
            <a:r>
              <a:rPr lang="en-US" dirty="0" smtClean="0"/>
              <a:t>Competitiveness in your market</a:t>
            </a:r>
          </a:p>
          <a:p>
            <a:pPr marL="400050" lvl="1" indent="0">
              <a:lnSpc>
                <a:spcPct val="200000"/>
              </a:lnSpc>
              <a:buNone/>
            </a:pPr>
            <a:r>
              <a:rPr lang="en-US" dirty="0" smtClean="0"/>
              <a:t>Current traffic levels</a:t>
            </a:r>
          </a:p>
          <a:p>
            <a:pPr marL="400050" lvl="1" indent="0">
              <a:lnSpc>
                <a:spcPct val="200000"/>
              </a:lnSpc>
              <a:buNone/>
            </a:pPr>
            <a:r>
              <a:rPr lang="en-US" dirty="0" smtClean="0"/>
              <a:t>Where you think you can rank</a:t>
            </a:r>
          </a:p>
          <a:p>
            <a:pPr marL="400050" lvl="1" indent="0">
              <a:lnSpc>
                <a:spcPct val="200000"/>
              </a:lnSpc>
              <a:buNone/>
            </a:pPr>
            <a:r>
              <a:rPr lang="en-US" dirty="0" smtClean="0"/>
              <a:t>Keyword volume and how to predict lift</a:t>
            </a:r>
          </a:p>
        </p:txBody>
      </p:sp>
      <p:sp>
        <p:nvSpPr>
          <p:cNvPr id="10" name="Left Arrow 9"/>
          <p:cNvSpPr/>
          <p:nvPr/>
        </p:nvSpPr>
        <p:spPr>
          <a:xfrm>
            <a:off x="4170505" y="3557938"/>
            <a:ext cx="2205183" cy="842818"/>
          </a:xfrm>
          <a:prstGeom prst="leftArrow">
            <a:avLst/>
          </a:prstGeom>
          <a:solidFill>
            <a:schemeClr val="accent3"/>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entury Gothic"/>
                <a:cs typeface="Century Gothic"/>
              </a:rPr>
              <a:t>This Presentation</a:t>
            </a:r>
            <a:endParaRPr lang="en-US" dirty="0">
              <a:latin typeface="Century Gothic"/>
              <a:cs typeface="Century Gothic"/>
            </a:endParaRPr>
          </a:p>
        </p:txBody>
      </p:sp>
    </p:spTree>
    <p:extLst>
      <p:ext uri="{BB962C8B-B14F-4D97-AF65-F5344CB8AC3E}">
        <p14:creationId xmlns:p14="http://schemas.microsoft.com/office/powerpoint/2010/main" val="15047548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1698</TotalTime>
  <Words>1575</Words>
  <Application>Microsoft Macintosh PowerPoint</Application>
  <PresentationFormat>On-screen Show (16:9)</PresentationFormat>
  <Paragraphs>331</Paragraphs>
  <Slides>48</Slides>
  <Notes>26</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Custom Design</vt:lpstr>
      <vt:lpstr>PowerPoint Presentation</vt:lpstr>
      <vt:lpstr>PowerPoint Presentation</vt:lpstr>
      <vt:lpstr>Why Predict Lift?</vt:lpstr>
      <vt:lpstr>PowerPoint Presentation</vt:lpstr>
      <vt:lpstr>PowerPoint Presentation</vt:lpstr>
      <vt:lpstr>Challenge with Today’s Keyword Research</vt:lpstr>
      <vt:lpstr>It’s Not Easy to Predict.. You Have a Lot of Hurdles to Cross</vt:lpstr>
      <vt:lpstr>It’s slightly more accurate than this…      ;)</vt:lpstr>
      <vt:lpstr>It’s not easy.</vt:lpstr>
      <vt:lpstr>PowerPoint Presentation</vt:lpstr>
      <vt:lpstr>PowerPoint Presentation</vt:lpstr>
      <vt:lpstr>About this Traffic Predication Model</vt:lpstr>
      <vt:lpstr>The Overview</vt:lpstr>
      <vt:lpstr>The Worksheet</vt:lpstr>
      <vt:lpstr>Keyword We Will Use:  “Homeowners Insurance Calculator”</vt:lpstr>
      <vt:lpstr>PowerPoint Presentation</vt:lpstr>
      <vt:lpstr>Step 1:  Get Search Volume from Tools</vt:lpstr>
      <vt:lpstr>Step 2: Adjust for Google and Bing’s Share of Search</vt:lpstr>
      <vt:lpstr>Step 2: Adjust for Google and Bing’s Share of Search</vt:lpstr>
      <vt:lpstr>Step 3:  Adjust the Number for Searcher Intent</vt:lpstr>
      <vt:lpstr>Step 3:  Adjust the Number for Searcher Intent</vt:lpstr>
      <vt:lpstr>Step 3:  Adjust the Number for Searcher Intent</vt:lpstr>
      <vt:lpstr>Enter Data in the Worksheet</vt:lpstr>
      <vt:lpstr>PowerPoint Presentation</vt:lpstr>
      <vt:lpstr>Ask yourself…</vt:lpstr>
      <vt:lpstr>How Competitive is the Keyword?</vt:lpstr>
      <vt:lpstr>How Competitive is the Keyword?</vt:lpstr>
      <vt:lpstr>Predict Where You Will Rank</vt:lpstr>
      <vt:lpstr>Enter Data in the Worksheet</vt:lpstr>
      <vt:lpstr>PowerPoint Presentation</vt:lpstr>
      <vt:lpstr>The BEST Data is Your Data</vt:lpstr>
      <vt:lpstr>Best Data Source: Google &amp; Bing Webmaster Data</vt:lpstr>
      <vt:lpstr>Use Prior Studies on Click Through</vt:lpstr>
      <vt:lpstr>Enter Data in the Worksheet</vt:lpstr>
      <vt:lpstr>PowerPoint Presentation</vt:lpstr>
      <vt:lpstr>Calculate the Lift</vt:lpstr>
      <vt:lpstr>PowerPoint Presentation</vt:lpstr>
      <vt:lpstr>Remember These Guys…</vt:lpstr>
      <vt:lpstr>Tips for Communicating this Information</vt:lpstr>
      <vt:lpstr>Tips for Communicating this Information</vt:lpstr>
      <vt:lpstr>Tips for Communicating this Information</vt:lpstr>
      <vt:lpstr>Tips for Communicating this Information</vt:lpstr>
      <vt:lpstr>Tips for Communicating this Information</vt:lpstr>
      <vt:lpstr>Tips for Communicating this Information</vt:lpstr>
      <vt:lpstr>PowerPoint Presentation</vt:lpstr>
      <vt:lpstr>We sat where you sit… in-house.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Traver Hoar</dc:creator>
  <cp:lastModifiedBy>Jessica Bowman</cp:lastModifiedBy>
  <cp:revision>74</cp:revision>
  <dcterms:created xsi:type="dcterms:W3CDTF">2012-07-11T22:07:59Z</dcterms:created>
  <dcterms:modified xsi:type="dcterms:W3CDTF">2012-07-24T11:10:30Z</dcterms:modified>
</cp:coreProperties>
</file>