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1"/>
  </p:notesMasterIdLst>
  <p:sldIdLst>
    <p:sldId id="260" r:id="rId2"/>
    <p:sldId id="350" r:id="rId3"/>
    <p:sldId id="441" r:id="rId4"/>
    <p:sldId id="442" r:id="rId5"/>
    <p:sldId id="443" r:id="rId6"/>
    <p:sldId id="444" r:id="rId7"/>
    <p:sldId id="414" r:id="rId8"/>
    <p:sldId id="351" r:id="rId9"/>
    <p:sldId id="352" r:id="rId10"/>
    <p:sldId id="353" r:id="rId11"/>
    <p:sldId id="368" r:id="rId12"/>
    <p:sldId id="355" r:id="rId13"/>
    <p:sldId id="402" r:id="rId14"/>
    <p:sldId id="403" r:id="rId15"/>
    <p:sldId id="404" r:id="rId16"/>
    <p:sldId id="356" r:id="rId17"/>
    <p:sldId id="357" r:id="rId18"/>
    <p:sldId id="377" r:id="rId19"/>
    <p:sldId id="359" r:id="rId20"/>
    <p:sldId id="399" r:id="rId21"/>
    <p:sldId id="376" r:id="rId22"/>
    <p:sldId id="320" r:id="rId23"/>
    <p:sldId id="400" r:id="rId24"/>
    <p:sldId id="445" r:id="rId25"/>
    <p:sldId id="448" r:id="rId26"/>
    <p:sldId id="323" r:id="rId27"/>
    <p:sldId id="321" r:id="rId28"/>
    <p:sldId id="378" r:id="rId29"/>
    <p:sldId id="369" r:id="rId30"/>
    <p:sldId id="261" r:id="rId31"/>
    <p:sldId id="401" r:id="rId32"/>
    <p:sldId id="263" r:id="rId33"/>
    <p:sldId id="264" r:id="rId34"/>
    <p:sldId id="265" r:id="rId35"/>
    <p:sldId id="266" r:id="rId36"/>
    <p:sldId id="267" r:id="rId37"/>
    <p:sldId id="384" r:id="rId38"/>
    <p:sldId id="268" r:id="rId39"/>
    <p:sldId id="269" r:id="rId40"/>
    <p:sldId id="270" r:id="rId41"/>
    <p:sldId id="271" r:id="rId42"/>
    <p:sldId id="363" r:id="rId43"/>
    <p:sldId id="273" r:id="rId44"/>
    <p:sldId id="409" r:id="rId45"/>
    <p:sldId id="361" r:id="rId46"/>
    <p:sldId id="411" r:id="rId47"/>
    <p:sldId id="362" r:id="rId48"/>
    <p:sldId id="413" r:id="rId49"/>
    <p:sldId id="274" r:id="rId50"/>
    <p:sldId id="275" r:id="rId51"/>
    <p:sldId id="449" r:id="rId52"/>
    <p:sldId id="364" r:id="rId53"/>
    <p:sldId id="277" r:id="rId54"/>
    <p:sldId id="278" r:id="rId55"/>
    <p:sldId id="365" r:id="rId56"/>
    <p:sldId id="366" r:id="rId57"/>
    <p:sldId id="385" r:id="rId58"/>
    <p:sldId id="386" r:id="rId59"/>
    <p:sldId id="387" r:id="rId60"/>
    <p:sldId id="388" r:id="rId61"/>
    <p:sldId id="389" r:id="rId62"/>
    <p:sldId id="390" r:id="rId63"/>
    <p:sldId id="391" r:id="rId64"/>
    <p:sldId id="284" r:id="rId65"/>
    <p:sldId id="285" r:id="rId66"/>
    <p:sldId id="383" r:id="rId67"/>
    <p:sldId id="286" r:id="rId68"/>
    <p:sldId id="307" r:id="rId69"/>
    <p:sldId id="405" r:id="rId70"/>
    <p:sldId id="311" r:id="rId71"/>
    <p:sldId id="312" r:id="rId72"/>
    <p:sldId id="314" r:id="rId73"/>
    <p:sldId id="315" r:id="rId74"/>
    <p:sldId id="316" r:id="rId75"/>
    <p:sldId id="429" r:id="rId76"/>
    <p:sldId id="431" r:id="rId77"/>
    <p:sldId id="317" r:id="rId78"/>
    <p:sldId id="313" r:id="rId79"/>
    <p:sldId id="393" r:id="rId80"/>
    <p:sldId id="318" r:id="rId81"/>
    <p:sldId id="319" r:id="rId82"/>
    <p:sldId id="395" r:id="rId83"/>
    <p:sldId id="420" r:id="rId84"/>
    <p:sldId id="406" r:id="rId85"/>
    <p:sldId id="293" r:id="rId86"/>
    <p:sldId id="294" r:id="rId87"/>
    <p:sldId id="433" r:id="rId88"/>
    <p:sldId id="434" r:id="rId89"/>
    <p:sldId id="435" r:id="rId90"/>
    <p:sldId id="436" r:id="rId91"/>
    <p:sldId id="438" r:id="rId92"/>
    <p:sldId id="439" r:id="rId93"/>
    <p:sldId id="440" r:id="rId94"/>
    <p:sldId id="295" r:id="rId95"/>
    <p:sldId id="296" r:id="rId96"/>
    <p:sldId id="333" r:id="rId97"/>
    <p:sldId id="297" r:id="rId98"/>
    <p:sldId id="331" r:id="rId99"/>
    <p:sldId id="407" r:id="rId100"/>
    <p:sldId id="299" r:id="rId101"/>
    <p:sldId id="302" r:id="rId102"/>
    <p:sldId id="301" r:id="rId103"/>
    <p:sldId id="303" r:id="rId104"/>
    <p:sldId id="396" r:id="rId105"/>
    <p:sldId id="422" r:id="rId106"/>
    <p:sldId id="428" r:id="rId107"/>
    <p:sldId id="306" r:id="rId108"/>
    <p:sldId id="309" r:id="rId109"/>
    <p:sldId id="310" r:id="rId110"/>
    <p:sldId id="408" r:id="rId111"/>
    <p:sldId id="373" r:id="rId112"/>
    <p:sldId id="332" r:id="rId113"/>
    <p:sldId id="397" r:id="rId114"/>
    <p:sldId id="398" r:id="rId115"/>
    <p:sldId id="379" r:id="rId116"/>
    <p:sldId id="382" r:id="rId117"/>
    <p:sldId id="425" r:id="rId118"/>
    <p:sldId id="432" r:id="rId119"/>
    <p:sldId id="259" r:id="rId12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5B8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27F97BB-C833-4FB7-BDE5-3F7075034690}" styleName="Themed Style 2 - Accent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715" autoAdjust="0"/>
    <p:restoredTop sz="86475" autoAdjust="0"/>
  </p:normalViewPr>
  <p:slideViewPr>
    <p:cSldViewPr snapToGrid="0">
      <p:cViewPr>
        <p:scale>
          <a:sx n="100" d="100"/>
          <a:sy n="100" d="100"/>
        </p:scale>
        <p:origin x="-336" y="-180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16392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2" d="100"/>
        <a:sy n="62" d="100"/>
      </p:scale>
      <p:origin x="0" y="382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A69623-9FFE-42DE-A598-112C93A6E1C8}" type="doc">
      <dgm:prSet loTypeId="urn:microsoft.com/office/officeart/2005/8/layout/cycle6" loCatId="cycl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5B720323-71DD-447F-92EF-BC554AF0E216}">
      <dgm:prSet phldrT="[Text]"/>
      <dgm:spPr/>
      <dgm:t>
        <a:bodyPr/>
        <a:lstStyle/>
        <a:p>
          <a:r>
            <a:rPr lang="en-US" dirty="0" smtClean="0"/>
            <a:t>Social media policies</a:t>
          </a:r>
          <a:endParaRPr lang="en-US" dirty="0"/>
        </a:p>
      </dgm:t>
    </dgm:pt>
    <dgm:pt modelId="{C5F47A3D-0437-4E62-B85F-AB5701C5AF97}" type="parTrans" cxnId="{53992DDE-7901-4B27-9F10-CA6F330D35FA}">
      <dgm:prSet/>
      <dgm:spPr/>
      <dgm:t>
        <a:bodyPr/>
        <a:lstStyle/>
        <a:p>
          <a:endParaRPr lang="en-US"/>
        </a:p>
      </dgm:t>
    </dgm:pt>
    <dgm:pt modelId="{43C9C237-6883-482C-99C9-EF6C35FFB478}" type="sibTrans" cxnId="{53992DDE-7901-4B27-9F10-CA6F330D35FA}">
      <dgm:prSet/>
      <dgm:spPr/>
      <dgm:t>
        <a:bodyPr/>
        <a:lstStyle/>
        <a:p>
          <a:endParaRPr lang="en-US"/>
        </a:p>
      </dgm:t>
    </dgm:pt>
    <dgm:pt modelId="{3BEC372A-99F2-4B62-BBC7-3B57EB495451}">
      <dgm:prSet phldrT="[Text]"/>
      <dgm:spPr/>
      <dgm:t>
        <a:bodyPr/>
        <a:lstStyle/>
        <a:p>
          <a:r>
            <a:rPr lang="en-US" dirty="0" smtClean="0"/>
            <a:t>Community management</a:t>
          </a:r>
          <a:endParaRPr lang="en-US" dirty="0"/>
        </a:p>
      </dgm:t>
    </dgm:pt>
    <dgm:pt modelId="{4BE6A71E-D4DA-400D-93AE-3E494AC9E5D3}" type="parTrans" cxnId="{34E89746-A484-47E5-8F47-ADA5921CCD73}">
      <dgm:prSet/>
      <dgm:spPr/>
      <dgm:t>
        <a:bodyPr/>
        <a:lstStyle/>
        <a:p>
          <a:endParaRPr lang="en-US"/>
        </a:p>
      </dgm:t>
    </dgm:pt>
    <dgm:pt modelId="{F8B9B66E-2A94-48F6-9516-06F44EC78B98}" type="sibTrans" cxnId="{34E89746-A484-47E5-8F47-ADA5921CCD73}">
      <dgm:prSet/>
      <dgm:spPr/>
      <dgm:t>
        <a:bodyPr/>
        <a:lstStyle/>
        <a:p>
          <a:endParaRPr lang="en-US"/>
        </a:p>
      </dgm:t>
    </dgm:pt>
    <dgm:pt modelId="{3AA83495-63A0-402A-98DE-5CF564A9F602}">
      <dgm:prSet phldrT="[Text]"/>
      <dgm:spPr/>
      <dgm:t>
        <a:bodyPr/>
        <a:lstStyle/>
        <a:p>
          <a:r>
            <a:rPr lang="en-US" dirty="0" smtClean="0"/>
            <a:t>Listening tools</a:t>
          </a:r>
          <a:endParaRPr lang="en-US" dirty="0"/>
        </a:p>
      </dgm:t>
    </dgm:pt>
    <dgm:pt modelId="{D2F417A7-4D8C-42BA-A864-3AB43CE60E0C}" type="parTrans" cxnId="{C20CD9E4-8D97-49B1-A94B-B555CBF5A14A}">
      <dgm:prSet/>
      <dgm:spPr/>
      <dgm:t>
        <a:bodyPr/>
        <a:lstStyle/>
        <a:p>
          <a:endParaRPr lang="en-US"/>
        </a:p>
      </dgm:t>
    </dgm:pt>
    <dgm:pt modelId="{DEFF67AA-5A62-4FE6-AECE-39BF92C735CD}" type="sibTrans" cxnId="{C20CD9E4-8D97-49B1-A94B-B555CBF5A14A}">
      <dgm:prSet/>
      <dgm:spPr/>
      <dgm:t>
        <a:bodyPr/>
        <a:lstStyle/>
        <a:p>
          <a:endParaRPr lang="en-US"/>
        </a:p>
      </dgm:t>
    </dgm:pt>
    <dgm:pt modelId="{4B4A3E25-6309-4560-9B0C-5AB3D88F4478}">
      <dgm:prSet phldrT="[Text]"/>
      <dgm:spPr/>
      <dgm:t>
        <a:bodyPr/>
        <a:lstStyle/>
        <a:p>
          <a:r>
            <a:rPr lang="en-US" dirty="0" smtClean="0"/>
            <a:t>Customer </a:t>
          </a:r>
          <a:r>
            <a:rPr lang="en-US" dirty="0" smtClean="0"/>
            <a:t>service</a:t>
          </a:r>
          <a:endParaRPr lang="en-US" dirty="0"/>
        </a:p>
      </dgm:t>
    </dgm:pt>
    <dgm:pt modelId="{715BD944-EC08-4D4B-8586-3E07D82DE90A}" type="parTrans" cxnId="{16347067-F537-41A2-A40B-1691BA331695}">
      <dgm:prSet/>
      <dgm:spPr/>
      <dgm:t>
        <a:bodyPr/>
        <a:lstStyle/>
        <a:p>
          <a:endParaRPr lang="en-US"/>
        </a:p>
      </dgm:t>
    </dgm:pt>
    <dgm:pt modelId="{E2A97B81-7E41-4814-B110-73E6E3907BD0}" type="sibTrans" cxnId="{16347067-F537-41A2-A40B-1691BA331695}">
      <dgm:prSet/>
      <dgm:spPr/>
      <dgm:t>
        <a:bodyPr/>
        <a:lstStyle/>
        <a:p>
          <a:endParaRPr lang="en-US"/>
        </a:p>
      </dgm:t>
    </dgm:pt>
    <dgm:pt modelId="{3AF8B4AF-4A9B-4CFE-B010-867E0C4FF197}">
      <dgm:prSet phldrT="[Text]"/>
      <dgm:spPr/>
      <dgm:t>
        <a:bodyPr/>
        <a:lstStyle/>
        <a:p>
          <a:r>
            <a:rPr lang="en-US" dirty="0" smtClean="0"/>
            <a:t>Brand development</a:t>
          </a:r>
          <a:endParaRPr lang="en-US" dirty="0"/>
        </a:p>
      </dgm:t>
    </dgm:pt>
    <dgm:pt modelId="{F12503D9-5A76-4109-B5B3-97758696855B}" type="parTrans" cxnId="{B3AF0184-48DC-430D-94A9-7990BAB989D4}">
      <dgm:prSet/>
      <dgm:spPr/>
      <dgm:t>
        <a:bodyPr/>
        <a:lstStyle/>
        <a:p>
          <a:endParaRPr lang="en-US"/>
        </a:p>
      </dgm:t>
    </dgm:pt>
    <dgm:pt modelId="{3101D900-530B-40E9-9E65-6390E7DEB477}" type="sibTrans" cxnId="{B3AF0184-48DC-430D-94A9-7990BAB989D4}">
      <dgm:prSet/>
      <dgm:spPr/>
      <dgm:t>
        <a:bodyPr/>
        <a:lstStyle/>
        <a:p>
          <a:endParaRPr lang="en-US"/>
        </a:p>
      </dgm:t>
    </dgm:pt>
    <dgm:pt modelId="{98C3148F-3493-4F55-8615-5F58DF886D05}">
      <dgm:prSet phldrT="[Text]"/>
      <dgm:spPr/>
      <dgm:t>
        <a:bodyPr/>
        <a:lstStyle/>
        <a:p>
          <a:r>
            <a:rPr lang="en-US" dirty="0" smtClean="0"/>
            <a:t>Affiliate management</a:t>
          </a:r>
          <a:endParaRPr lang="en-US" dirty="0"/>
        </a:p>
      </dgm:t>
    </dgm:pt>
    <dgm:pt modelId="{221EC5C2-EC6C-4985-BF52-5D0B5CF20749}" type="parTrans" cxnId="{0964D093-FB1D-4C9A-AB2D-971C51E77DC3}">
      <dgm:prSet/>
      <dgm:spPr/>
      <dgm:t>
        <a:bodyPr/>
        <a:lstStyle/>
        <a:p>
          <a:endParaRPr lang="en-US"/>
        </a:p>
      </dgm:t>
    </dgm:pt>
    <dgm:pt modelId="{A0B35240-1C67-40F3-8F6C-DDFAC4DB09B8}" type="sibTrans" cxnId="{0964D093-FB1D-4C9A-AB2D-971C51E77DC3}">
      <dgm:prSet/>
      <dgm:spPr/>
      <dgm:t>
        <a:bodyPr/>
        <a:lstStyle/>
        <a:p>
          <a:endParaRPr lang="en-US"/>
        </a:p>
      </dgm:t>
    </dgm:pt>
    <dgm:pt modelId="{1D051036-BC55-4BE6-94C0-D176675B3002}" type="pres">
      <dgm:prSet presAssocID="{92A69623-9FFE-42DE-A598-112C93A6E1C8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1C73E968-15D9-43C1-B91E-A9157517002D}" type="pres">
      <dgm:prSet presAssocID="{5B720323-71DD-447F-92EF-BC554AF0E216}" presName="node" presStyleLbl="node1" presStyleIdx="0" presStyleCnt="6" custScaleX="117485" custScaleY="127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593A7A2-50AD-4624-BD91-24FE359D9DA2}" type="pres">
      <dgm:prSet presAssocID="{5B720323-71DD-447F-92EF-BC554AF0E216}" presName="spNode" presStyleCnt="0"/>
      <dgm:spPr/>
    </dgm:pt>
    <dgm:pt modelId="{6B2AF67C-BAA9-4ADB-B642-32C736C3DE48}" type="pres">
      <dgm:prSet presAssocID="{43C9C237-6883-482C-99C9-EF6C35FFB478}" presName="sibTrans" presStyleLbl="sibTrans1D1" presStyleIdx="0" presStyleCnt="6"/>
      <dgm:spPr/>
      <dgm:t>
        <a:bodyPr/>
        <a:lstStyle/>
        <a:p>
          <a:endParaRPr lang="en-US"/>
        </a:p>
      </dgm:t>
    </dgm:pt>
    <dgm:pt modelId="{BF753D15-90C9-4CEB-A1F0-7F1B7ADF3C44}" type="pres">
      <dgm:prSet presAssocID="{3BEC372A-99F2-4B62-BBC7-3B57EB495451}" presName="node" presStyleLbl="node1" presStyleIdx="1" presStyleCnt="6" custScaleX="117485" custScaleY="127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370E4AF-BC01-41C1-9FC1-83E56094767D}" type="pres">
      <dgm:prSet presAssocID="{3BEC372A-99F2-4B62-BBC7-3B57EB495451}" presName="spNode" presStyleCnt="0"/>
      <dgm:spPr/>
    </dgm:pt>
    <dgm:pt modelId="{AD31529B-935F-498A-A104-ED6777CC55F8}" type="pres">
      <dgm:prSet presAssocID="{F8B9B66E-2A94-48F6-9516-06F44EC78B98}" presName="sibTrans" presStyleLbl="sibTrans1D1" presStyleIdx="1" presStyleCnt="6"/>
      <dgm:spPr/>
      <dgm:t>
        <a:bodyPr/>
        <a:lstStyle/>
        <a:p>
          <a:endParaRPr lang="en-US"/>
        </a:p>
      </dgm:t>
    </dgm:pt>
    <dgm:pt modelId="{BAC67BBF-E1A8-4679-88D5-CE60B46C7C8A}" type="pres">
      <dgm:prSet presAssocID="{3AA83495-63A0-402A-98DE-5CF564A9F602}" presName="node" presStyleLbl="node1" presStyleIdx="2" presStyleCnt="6" custScaleX="117485" custScaleY="127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9D9F70E-8E74-4567-934B-0B319CEC1A29}" type="pres">
      <dgm:prSet presAssocID="{3AA83495-63A0-402A-98DE-5CF564A9F602}" presName="spNode" presStyleCnt="0"/>
      <dgm:spPr/>
    </dgm:pt>
    <dgm:pt modelId="{D77FA1D1-7B91-4D35-B0E0-107120BF571D}" type="pres">
      <dgm:prSet presAssocID="{DEFF67AA-5A62-4FE6-AECE-39BF92C735CD}" presName="sibTrans" presStyleLbl="sibTrans1D1" presStyleIdx="2" presStyleCnt="6"/>
      <dgm:spPr/>
      <dgm:t>
        <a:bodyPr/>
        <a:lstStyle/>
        <a:p>
          <a:endParaRPr lang="en-US"/>
        </a:p>
      </dgm:t>
    </dgm:pt>
    <dgm:pt modelId="{968BA7EE-71F7-48B1-8E6B-E0FBD87EB685}" type="pres">
      <dgm:prSet presAssocID="{3AF8B4AF-4A9B-4CFE-B010-867E0C4FF197}" presName="node" presStyleLbl="node1" presStyleIdx="3" presStyleCnt="6" custScaleX="117485" custScaleY="127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CCC8770-DA35-4470-9F83-F3E529C11693}" type="pres">
      <dgm:prSet presAssocID="{3AF8B4AF-4A9B-4CFE-B010-867E0C4FF197}" presName="spNode" presStyleCnt="0"/>
      <dgm:spPr/>
    </dgm:pt>
    <dgm:pt modelId="{53A61DE0-6530-4106-89E0-1B0E4736FF48}" type="pres">
      <dgm:prSet presAssocID="{3101D900-530B-40E9-9E65-6390E7DEB477}" presName="sibTrans" presStyleLbl="sibTrans1D1" presStyleIdx="3" presStyleCnt="6"/>
      <dgm:spPr/>
      <dgm:t>
        <a:bodyPr/>
        <a:lstStyle/>
        <a:p>
          <a:endParaRPr lang="en-US"/>
        </a:p>
      </dgm:t>
    </dgm:pt>
    <dgm:pt modelId="{44EC3447-DD1B-49C0-BB72-792E3EFB6524}" type="pres">
      <dgm:prSet presAssocID="{4B4A3E25-6309-4560-9B0C-5AB3D88F4478}" presName="node" presStyleLbl="node1" presStyleIdx="4" presStyleCnt="6" custScaleX="117485" custScaleY="127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BC3DC3D-0D1E-4ECA-BBE7-5C4B4A430B72}" type="pres">
      <dgm:prSet presAssocID="{4B4A3E25-6309-4560-9B0C-5AB3D88F4478}" presName="spNode" presStyleCnt="0"/>
      <dgm:spPr/>
    </dgm:pt>
    <dgm:pt modelId="{A611D544-BA0A-4F2D-86BC-A4C3EF7CAFA4}" type="pres">
      <dgm:prSet presAssocID="{E2A97B81-7E41-4814-B110-73E6E3907BD0}" presName="sibTrans" presStyleLbl="sibTrans1D1" presStyleIdx="4" presStyleCnt="6"/>
      <dgm:spPr/>
      <dgm:t>
        <a:bodyPr/>
        <a:lstStyle/>
        <a:p>
          <a:endParaRPr lang="en-US"/>
        </a:p>
      </dgm:t>
    </dgm:pt>
    <dgm:pt modelId="{929BF43D-82F9-4602-B6FF-3F4FDBE3A509}" type="pres">
      <dgm:prSet presAssocID="{98C3148F-3493-4F55-8615-5F58DF886D05}" presName="node" presStyleLbl="node1" presStyleIdx="5" presStyleCnt="6" custScaleX="117485" custScaleY="12791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BA7678-BEB9-4FE8-BE7B-C7467C7FCEC9}" type="pres">
      <dgm:prSet presAssocID="{98C3148F-3493-4F55-8615-5F58DF886D05}" presName="spNode" presStyleCnt="0"/>
      <dgm:spPr/>
    </dgm:pt>
    <dgm:pt modelId="{908AC857-392A-4937-8A0F-1080C820E0CB}" type="pres">
      <dgm:prSet presAssocID="{A0B35240-1C67-40F3-8F6C-DDFAC4DB09B8}" presName="sibTrans" presStyleLbl="sibTrans1D1" presStyleIdx="5" presStyleCnt="6"/>
      <dgm:spPr/>
    </dgm:pt>
  </dgm:ptLst>
  <dgm:cxnLst>
    <dgm:cxn modelId="{B3AF0184-48DC-430D-94A9-7990BAB989D4}" srcId="{92A69623-9FFE-42DE-A598-112C93A6E1C8}" destId="{3AF8B4AF-4A9B-4CFE-B010-867E0C4FF197}" srcOrd="3" destOrd="0" parTransId="{F12503D9-5A76-4109-B5B3-97758696855B}" sibTransId="{3101D900-530B-40E9-9E65-6390E7DEB477}"/>
    <dgm:cxn modelId="{134407EE-9079-445E-8E58-14405A34A880}" type="presOf" srcId="{92A69623-9FFE-42DE-A598-112C93A6E1C8}" destId="{1D051036-BC55-4BE6-94C0-D176675B3002}" srcOrd="0" destOrd="0" presId="urn:microsoft.com/office/officeart/2005/8/layout/cycle6"/>
    <dgm:cxn modelId="{A0A95330-62FA-4A30-BD6A-9B18458CCE60}" type="presOf" srcId="{43C9C237-6883-482C-99C9-EF6C35FFB478}" destId="{6B2AF67C-BAA9-4ADB-B642-32C736C3DE48}" srcOrd="0" destOrd="0" presId="urn:microsoft.com/office/officeart/2005/8/layout/cycle6"/>
    <dgm:cxn modelId="{C20CD9E4-8D97-49B1-A94B-B555CBF5A14A}" srcId="{92A69623-9FFE-42DE-A598-112C93A6E1C8}" destId="{3AA83495-63A0-402A-98DE-5CF564A9F602}" srcOrd="2" destOrd="0" parTransId="{D2F417A7-4D8C-42BA-A864-3AB43CE60E0C}" sibTransId="{DEFF67AA-5A62-4FE6-AECE-39BF92C735CD}"/>
    <dgm:cxn modelId="{66EAD946-1968-4628-8A1F-D6B9325D22F7}" type="presOf" srcId="{3AF8B4AF-4A9B-4CFE-B010-867E0C4FF197}" destId="{968BA7EE-71F7-48B1-8E6B-E0FBD87EB685}" srcOrd="0" destOrd="0" presId="urn:microsoft.com/office/officeart/2005/8/layout/cycle6"/>
    <dgm:cxn modelId="{235FDDB9-DAA6-474C-93B6-13EABE922C73}" type="presOf" srcId="{3BEC372A-99F2-4B62-BBC7-3B57EB495451}" destId="{BF753D15-90C9-4CEB-A1F0-7F1B7ADF3C44}" srcOrd="0" destOrd="0" presId="urn:microsoft.com/office/officeart/2005/8/layout/cycle6"/>
    <dgm:cxn modelId="{6F43ED79-4C05-4A22-BEC4-EF970EAAD94C}" type="presOf" srcId="{3101D900-530B-40E9-9E65-6390E7DEB477}" destId="{53A61DE0-6530-4106-89E0-1B0E4736FF48}" srcOrd="0" destOrd="0" presId="urn:microsoft.com/office/officeart/2005/8/layout/cycle6"/>
    <dgm:cxn modelId="{0964D093-FB1D-4C9A-AB2D-971C51E77DC3}" srcId="{92A69623-9FFE-42DE-A598-112C93A6E1C8}" destId="{98C3148F-3493-4F55-8615-5F58DF886D05}" srcOrd="5" destOrd="0" parTransId="{221EC5C2-EC6C-4985-BF52-5D0B5CF20749}" sibTransId="{A0B35240-1C67-40F3-8F6C-DDFAC4DB09B8}"/>
    <dgm:cxn modelId="{34369F15-C8EF-4785-B76A-820E3BF5DC20}" type="presOf" srcId="{5B720323-71DD-447F-92EF-BC554AF0E216}" destId="{1C73E968-15D9-43C1-B91E-A9157517002D}" srcOrd="0" destOrd="0" presId="urn:microsoft.com/office/officeart/2005/8/layout/cycle6"/>
    <dgm:cxn modelId="{34E89746-A484-47E5-8F47-ADA5921CCD73}" srcId="{92A69623-9FFE-42DE-A598-112C93A6E1C8}" destId="{3BEC372A-99F2-4B62-BBC7-3B57EB495451}" srcOrd="1" destOrd="0" parTransId="{4BE6A71E-D4DA-400D-93AE-3E494AC9E5D3}" sibTransId="{F8B9B66E-2A94-48F6-9516-06F44EC78B98}"/>
    <dgm:cxn modelId="{835D2C62-4FED-467E-9775-1E1AA8B49F85}" type="presOf" srcId="{98C3148F-3493-4F55-8615-5F58DF886D05}" destId="{929BF43D-82F9-4602-B6FF-3F4FDBE3A509}" srcOrd="0" destOrd="0" presId="urn:microsoft.com/office/officeart/2005/8/layout/cycle6"/>
    <dgm:cxn modelId="{1F8EFDD5-6998-4626-9F86-9FCE4FE4CFF4}" type="presOf" srcId="{F8B9B66E-2A94-48F6-9516-06F44EC78B98}" destId="{AD31529B-935F-498A-A104-ED6777CC55F8}" srcOrd="0" destOrd="0" presId="urn:microsoft.com/office/officeart/2005/8/layout/cycle6"/>
    <dgm:cxn modelId="{8FC8A187-D22C-4865-859D-62A44648C843}" type="presOf" srcId="{4B4A3E25-6309-4560-9B0C-5AB3D88F4478}" destId="{44EC3447-DD1B-49C0-BB72-792E3EFB6524}" srcOrd="0" destOrd="0" presId="urn:microsoft.com/office/officeart/2005/8/layout/cycle6"/>
    <dgm:cxn modelId="{53992DDE-7901-4B27-9F10-CA6F330D35FA}" srcId="{92A69623-9FFE-42DE-A598-112C93A6E1C8}" destId="{5B720323-71DD-447F-92EF-BC554AF0E216}" srcOrd="0" destOrd="0" parTransId="{C5F47A3D-0437-4E62-B85F-AB5701C5AF97}" sibTransId="{43C9C237-6883-482C-99C9-EF6C35FFB478}"/>
    <dgm:cxn modelId="{53097D38-0297-486D-A411-E8182BAFD486}" type="presOf" srcId="{DEFF67AA-5A62-4FE6-AECE-39BF92C735CD}" destId="{D77FA1D1-7B91-4D35-B0E0-107120BF571D}" srcOrd="0" destOrd="0" presId="urn:microsoft.com/office/officeart/2005/8/layout/cycle6"/>
    <dgm:cxn modelId="{16347067-F537-41A2-A40B-1691BA331695}" srcId="{92A69623-9FFE-42DE-A598-112C93A6E1C8}" destId="{4B4A3E25-6309-4560-9B0C-5AB3D88F4478}" srcOrd="4" destOrd="0" parTransId="{715BD944-EC08-4D4B-8586-3E07D82DE90A}" sibTransId="{E2A97B81-7E41-4814-B110-73E6E3907BD0}"/>
    <dgm:cxn modelId="{3AF4743D-7A1D-4ABE-89E5-0579BF219474}" type="presOf" srcId="{E2A97B81-7E41-4814-B110-73E6E3907BD0}" destId="{A611D544-BA0A-4F2D-86BC-A4C3EF7CAFA4}" srcOrd="0" destOrd="0" presId="urn:microsoft.com/office/officeart/2005/8/layout/cycle6"/>
    <dgm:cxn modelId="{98220FA3-8CF5-4AC5-A11E-26854A39D9EA}" type="presOf" srcId="{3AA83495-63A0-402A-98DE-5CF564A9F602}" destId="{BAC67BBF-E1A8-4679-88D5-CE60B46C7C8A}" srcOrd="0" destOrd="0" presId="urn:microsoft.com/office/officeart/2005/8/layout/cycle6"/>
    <dgm:cxn modelId="{5954A40F-9BDE-4963-9D4B-F8A418C355FA}" type="presOf" srcId="{A0B35240-1C67-40F3-8F6C-DDFAC4DB09B8}" destId="{908AC857-392A-4937-8A0F-1080C820E0CB}" srcOrd="0" destOrd="0" presId="urn:microsoft.com/office/officeart/2005/8/layout/cycle6"/>
    <dgm:cxn modelId="{AA8E05A3-578A-4CA8-9E07-2C28ADF73988}" type="presParOf" srcId="{1D051036-BC55-4BE6-94C0-D176675B3002}" destId="{1C73E968-15D9-43C1-B91E-A9157517002D}" srcOrd="0" destOrd="0" presId="urn:microsoft.com/office/officeart/2005/8/layout/cycle6"/>
    <dgm:cxn modelId="{0E3B910E-7FFB-4325-B7F3-9B0FE8D15657}" type="presParOf" srcId="{1D051036-BC55-4BE6-94C0-D176675B3002}" destId="{F593A7A2-50AD-4624-BD91-24FE359D9DA2}" srcOrd="1" destOrd="0" presId="urn:microsoft.com/office/officeart/2005/8/layout/cycle6"/>
    <dgm:cxn modelId="{031F4DAA-85D4-490A-9DE3-6ED54F1A9490}" type="presParOf" srcId="{1D051036-BC55-4BE6-94C0-D176675B3002}" destId="{6B2AF67C-BAA9-4ADB-B642-32C736C3DE48}" srcOrd="2" destOrd="0" presId="urn:microsoft.com/office/officeart/2005/8/layout/cycle6"/>
    <dgm:cxn modelId="{AE50CB10-9B81-46D4-A03C-4B5329D38EF6}" type="presParOf" srcId="{1D051036-BC55-4BE6-94C0-D176675B3002}" destId="{BF753D15-90C9-4CEB-A1F0-7F1B7ADF3C44}" srcOrd="3" destOrd="0" presId="urn:microsoft.com/office/officeart/2005/8/layout/cycle6"/>
    <dgm:cxn modelId="{321365C4-A12C-4AA8-AF8A-2D76B83C6645}" type="presParOf" srcId="{1D051036-BC55-4BE6-94C0-D176675B3002}" destId="{7370E4AF-BC01-41C1-9FC1-83E56094767D}" srcOrd="4" destOrd="0" presId="urn:microsoft.com/office/officeart/2005/8/layout/cycle6"/>
    <dgm:cxn modelId="{8CEB882B-22F2-4EBF-8977-6A302D75E2C4}" type="presParOf" srcId="{1D051036-BC55-4BE6-94C0-D176675B3002}" destId="{AD31529B-935F-498A-A104-ED6777CC55F8}" srcOrd="5" destOrd="0" presId="urn:microsoft.com/office/officeart/2005/8/layout/cycle6"/>
    <dgm:cxn modelId="{29BDDCC9-5618-4812-92F2-D4728A671756}" type="presParOf" srcId="{1D051036-BC55-4BE6-94C0-D176675B3002}" destId="{BAC67BBF-E1A8-4679-88D5-CE60B46C7C8A}" srcOrd="6" destOrd="0" presId="urn:microsoft.com/office/officeart/2005/8/layout/cycle6"/>
    <dgm:cxn modelId="{8BC6C4C7-CE6D-404A-AAC3-94EA8B786CEF}" type="presParOf" srcId="{1D051036-BC55-4BE6-94C0-D176675B3002}" destId="{59D9F70E-8E74-4567-934B-0B319CEC1A29}" srcOrd="7" destOrd="0" presId="urn:microsoft.com/office/officeart/2005/8/layout/cycle6"/>
    <dgm:cxn modelId="{4489D344-A000-4A39-968F-CB79FC6BAFC5}" type="presParOf" srcId="{1D051036-BC55-4BE6-94C0-D176675B3002}" destId="{D77FA1D1-7B91-4D35-B0E0-107120BF571D}" srcOrd="8" destOrd="0" presId="urn:microsoft.com/office/officeart/2005/8/layout/cycle6"/>
    <dgm:cxn modelId="{87B57580-48C6-455C-8A3E-8C0EFC797FF3}" type="presParOf" srcId="{1D051036-BC55-4BE6-94C0-D176675B3002}" destId="{968BA7EE-71F7-48B1-8E6B-E0FBD87EB685}" srcOrd="9" destOrd="0" presId="urn:microsoft.com/office/officeart/2005/8/layout/cycle6"/>
    <dgm:cxn modelId="{25CA0020-1BF1-45BB-B647-BB2291E40DC1}" type="presParOf" srcId="{1D051036-BC55-4BE6-94C0-D176675B3002}" destId="{2CCC8770-DA35-4470-9F83-F3E529C11693}" srcOrd="10" destOrd="0" presId="urn:microsoft.com/office/officeart/2005/8/layout/cycle6"/>
    <dgm:cxn modelId="{30A4537F-2066-4742-B193-1F8859F6BDE6}" type="presParOf" srcId="{1D051036-BC55-4BE6-94C0-D176675B3002}" destId="{53A61DE0-6530-4106-89E0-1B0E4736FF48}" srcOrd="11" destOrd="0" presId="urn:microsoft.com/office/officeart/2005/8/layout/cycle6"/>
    <dgm:cxn modelId="{26D8CEAA-0CC2-4DE9-9B36-230359AC25D0}" type="presParOf" srcId="{1D051036-BC55-4BE6-94C0-D176675B3002}" destId="{44EC3447-DD1B-49C0-BB72-792E3EFB6524}" srcOrd="12" destOrd="0" presId="urn:microsoft.com/office/officeart/2005/8/layout/cycle6"/>
    <dgm:cxn modelId="{65B8D222-FE44-4CC7-BFF8-C5FAD62F7169}" type="presParOf" srcId="{1D051036-BC55-4BE6-94C0-D176675B3002}" destId="{CBC3DC3D-0D1E-4ECA-BBE7-5C4B4A430B72}" srcOrd="13" destOrd="0" presId="urn:microsoft.com/office/officeart/2005/8/layout/cycle6"/>
    <dgm:cxn modelId="{30FD0543-5492-4C5E-916C-EA656B00EBCD}" type="presParOf" srcId="{1D051036-BC55-4BE6-94C0-D176675B3002}" destId="{A611D544-BA0A-4F2D-86BC-A4C3EF7CAFA4}" srcOrd="14" destOrd="0" presId="urn:microsoft.com/office/officeart/2005/8/layout/cycle6"/>
    <dgm:cxn modelId="{2C3F4E94-68C0-4784-85CE-62BF9F7ADAAD}" type="presParOf" srcId="{1D051036-BC55-4BE6-94C0-D176675B3002}" destId="{929BF43D-82F9-4602-B6FF-3F4FDBE3A509}" srcOrd="15" destOrd="0" presId="urn:microsoft.com/office/officeart/2005/8/layout/cycle6"/>
    <dgm:cxn modelId="{A32A044C-1340-4480-9E91-5E7CED219911}" type="presParOf" srcId="{1D051036-BC55-4BE6-94C0-D176675B3002}" destId="{5DBA7678-BEB9-4FE8-BE7B-C7467C7FCEC9}" srcOrd="16" destOrd="0" presId="urn:microsoft.com/office/officeart/2005/8/layout/cycle6"/>
    <dgm:cxn modelId="{496881F8-7095-48F9-931F-1099C5621BDD}" type="presParOf" srcId="{1D051036-BC55-4BE6-94C0-D176675B3002}" destId="{908AC857-392A-4937-8A0F-1080C820E0CB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9D9B868-A599-4FDE-888D-2961A2778E45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263F43D7-952A-4998-8238-5286AC8AB642}">
      <dgm:prSet phldrT="[Text]"/>
      <dgm:spPr/>
      <dgm:t>
        <a:bodyPr/>
        <a:lstStyle/>
        <a:p>
          <a:r>
            <a:rPr lang="en-US" dirty="0" smtClean="0"/>
            <a:t>TRUST</a:t>
          </a:r>
          <a:endParaRPr lang="en-US" dirty="0"/>
        </a:p>
      </dgm:t>
    </dgm:pt>
    <dgm:pt modelId="{00ABBE03-6B85-4550-A4DB-D37B0A3C9BC6}" type="parTrans" cxnId="{D496FF85-569E-4FC7-9398-B9D925675CF2}">
      <dgm:prSet/>
      <dgm:spPr/>
      <dgm:t>
        <a:bodyPr/>
        <a:lstStyle/>
        <a:p>
          <a:endParaRPr lang="en-US"/>
        </a:p>
      </dgm:t>
    </dgm:pt>
    <dgm:pt modelId="{8E4B947B-3194-4C7C-BE25-1284AB5B8717}" type="sibTrans" cxnId="{D496FF85-569E-4FC7-9398-B9D925675CF2}">
      <dgm:prSet/>
      <dgm:spPr/>
      <dgm:t>
        <a:bodyPr/>
        <a:lstStyle/>
        <a:p>
          <a:endParaRPr lang="en-US"/>
        </a:p>
      </dgm:t>
    </dgm:pt>
    <dgm:pt modelId="{788F8899-6173-48AA-ACA3-A7D39F5C8D12}">
      <dgm:prSet phldrT="[Text]"/>
      <dgm:spPr/>
      <dgm:t>
        <a:bodyPr/>
        <a:lstStyle/>
        <a:p>
          <a:r>
            <a:rPr lang="en-US" dirty="0" smtClean="0"/>
            <a:t>CONFLICT</a:t>
          </a:r>
          <a:endParaRPr lang="en-US" dirty="0"/>
        </a:p>
      </dgm:t>
    </dgm:pt>
    <dgm:pt modelId="{45CF3D65-2B9C-4214-8BD4-C4279CE36FD2}" type="parTrans" cxnId="{BC1FF342-FBF1-4133-9F99-615CCA4C76EF}">
      <dgm:prSet/>
      <dgm:spPr/>
      <dgm:t>
        <a:bodyPr/>
        <a:lstStyle/>
        <a:p>
          <a:endParaRPr lang="en-US"/>
        </a:p>
      </dgm:t>
    </dgm:pt>
    <dgm:pt modelId="{D449F1BD-410F-48D2-858B-E1DD9C5DE967}" type="sibTrans" cxnId="{BC1FF342-FBF1-4133-9F99-615CCA4C76EF}">
      <dgm:prSet/>
      <dgm:spPr/>
      <dgm:t>
        <a:bodyPr/>
        <a:lstStyle/>
        <a:p>
          <a:endParaRPr lang="en-US"/>
        </a:p>
      </dgm:t>
    </dgm:pt>
    <dgm:pt modelId="{C18655EE-EA42-4BDD-BED8-EE1F73D2C0AF}">
      <dgm:prSet phldrT="[Text]"/>
      <dgm:spPr/>
      <dgm:t>
        <a:bodyPr/>
        <a:lstStyle/>
        <a:p>
          <a:r>
            <a:rPr lang="en-US" dirty="0" smtClean="0"/>
            <a:t>COMMITMENT</a:t>
          </a:r>
          <a:endParaRPr lang="en-US" dirty="0"/>
        </a:p>
      </dgm:t>
    </dgm:pt>
    <dgm:pt modelId="{9A8783E9-9D90-4E83-AAF5-DE574C564A37}" type="parTrans" cxnId="{619DC748-F591-4E14-9D4D-4EEAA672E576}">
      <dgm:prSet/>
      <dgm:spPr/>
      <dgm:t>
        <a:bodyPr/>
        <a:lstStyle/>
        <a:p>
          <a:endParaRPr lang="en-US"/>
        </a:p>
      </dgm:t>
    </dgm:pt>
    <dgm:pt modelId="{C9F900B4-7A24-4246-A57E-B863136C1681}" type="sibTrans" cxnId="{619DC748-F591-4E14-9D4D-4EEAA672E576}">
      <dgm:prSet/>
      <dgm:spPr/>
      <dgm:t>
        <a:bodyPr/>
        <a:lstStyle/>
        <a:p>
          <a:endParaRPr lang="en-US"/>
        </a:p>
      </dgm:t>
    </dgm:pt>
    <dgm:pt modelId="{E7C15105-3F5C-4B3D-A89F-2E7630B51D81}">
      <dgm:prSet phldrT="[Text]"/>
      <dgm:spPr/>
      <dgm:t>
        <a:bodyPr/>
        <a:lstStyle/>
        <a:p>
          <a:r>
            <a:rPr lang="en-US" dirty="0" smtClean="0"/>
            <a:t>RESULTS</a:t>
          </a:r>
          <a:endParaRPr lang="en-US" dirty="0"/>
        </a:p>
      </dgm:t>
    </dgm:pt>
    <dgm:pt modelId="{7B52C0F2-1F7F-466F-AFDD-8577D3B251D7}" type="parTrans" cxnId="{148F80A5-B9B1-43AF-884E-0F492A19F1C9}">
      <dgm:prSet/>
      <dgm:spPr/>
      <dgm:t>
        <a:bodyPr/>
        <a:lstStyle/>
        <a:p>
          <a:endParaRPr lang="en-US"/>
        </a:p>
      </dgm:t>
    </dgm:pt>
    <dgm:pt modelId="{40E392BA-D854-4D73-A6FD-17705E373378}" type="sibTrans" cxnId="{148F80A5-B9B1-43AF-884E-0F492A19F1C9}">
      <dgm:prSet/>
      <dgm:spPr/>
      <dgm:t>
        <a:bodyPr/>
        <a:lstStyle/>
        <a:p>
          <a:endParaRPr lang="en-US"/>
        </a:p>
      </dgm:t>
    </dgm:pt>
    <dgm:pt modelId="{924989A5-E7A6-4451-B522-D11E804A49D9}">
      <dgm:prSet phldrT="[Text]"/>
      <dgm:spPr/>
      <dgm:t>
        <a:bodyPr/>
        <a:lstStyle/>
        <a:p>
          <a:r>
            <a:rPr lang="en-US" dirty="0" smtClean="0"/>
            <a:t>ACCOUNTABILITY</a:t>
          </a:r>
          <a:endParaRPr lang="en-US" dirty="0"/>
        </a:p>
      </dgm:t>
    </dgm:pt>
    <dgm:pt modelId="{F779E2EA-C351-4E1F-B4CB-0C1A12A1E7A8}" type="parTrans" cxnId="{3372FB8C-1A85-49C4-8CD8-D13B2A46D99A}">
      <dgm:prSet/>
      <dgm:spPr/>
      <dgm:t>
        <a:bodyPr/>
        <a:lstStyle/>
        <a:p>
          <a:endParaRPr lang="en-US"/>
        </a:p>
      </dgm:t>
    </dgm:pt>
    <dgm:pt modelId="{385745C5-129F-4BC7-B3FC-1DF50D6F4277}" type="sibTrans" cxnId="{3372FB8C-1A85-49C4-8CD8-D13B2A46D99A}">
      <dgm:prSet/>
      <dgm:spPr/>
      <dgm:t>
        <a:bodyPr/>
        <a:lstStyle/>
        <a:p>
          <a:endParaRPr lang="en-US"/>
        </a:p>
      </dgm:t>
    </dgm:pt>
    <dgm:pt modelId="{8E14CD8F-6253-4E08-94D2-9D6C9B2DDDEF}" type="pres">
      <dgm:prSet presAssocID="{59D9B868-A599-4FDE-888D-2961A2778E45}" presName="Name0" presStyleCnt="0">
        <dgm:presLayoutVars>
          <dgm:chMax val="7"/>
          <dgm:chPref val="7"/>
          <dgm:dir/>
        </dgm:presLayoutVars>
      </dgm:prSet>
      <dgm:spPr/>
    </dgm:pt>
    <dgm:pt modelId="{A8204190-7A14-4C93-8062-8006D174D5F4}" type="pres">
      <dgm:prSet presAssocID="{59D9B868-A599-4FDE-888D-2961A2778E45}" presName="Name1" presStyleCnt="0"/>
      <dgm:spPr/>
    </dgm:pt>
    <dgm:pt modelId="{C3C9D757-CCD3-44F9-A463-257DDC70225C}" type="pres">
      <dgm:prSet presAssocID="{59D9B868-A599-4FDE-888D-2961A2778E45}" presName="cycle" presStyleCnt="0"/>
      <dgm:spPr/>
    </dgm:pt>
    <dgm:pt modelId="{4363B8C4-A278-4B9B-8197-109D90B14AB6}" type="pres">
      <dgm:prSet presAssocID="{59D9B868-A599-4FDE-888D-2961A2778E45}" presName="srcNode" presStyleLbl="node1" presStyleIdx="0" presStyleCnt="5"/>
      <dgm:spPr/>
    </dgm:pt>
    <dgm:pt modelId="{3DFFF9F7-4459-4B50-B5D9-A6F3CC493DCA}" type="pres">
      <dgm:prSet presAssocID="{59D9B868-A599-4FDE-888D-2961A2778E45}" presName="conn" presStyleLbl="parChTrans1D2" presStyleIdx="0" presStyleCnt="1"/>
      <dgm:spPr/>
    </dgm:pt>
    <dgm:pt modelId="{E940B1CE-E8C0-419F-AD15-E850FBE6DA66}" type="pres">
      <dgm:prSet presAssocID="{59D9B868-A599-4FDE-888D-2961A2778E45}" presName="extraNode" presStyleLbl="node1" presStyleIdx="0" presStyleCnt="5"/>
      <dgm:spPr/>
    </dgm:pt>
    <dgm:pt modelId="{DD784F56-9A9B-4DF7-B8EF-89FB3E4787E2}" type="pres">
      <dgm:prSet presAssocID="{59D9B868-A599-4FDE-888D-2961A2778E45}" presName="dstNode" presStyleLbl="node1" presStyleIdx="0" presStyleCnt="5"/>
      <dgm:spPr/>
    </dgm:pt>
    <dgm:pt modelId="{C50F9E35-293E-4C5A-9A1B-5C3B97A731EE}" type="pres">
      <dgm:prSet presAssocID="{263F43D7-952A-4998-8238-5286AC8AB642}" presName="text_1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F219F9C-C2F2-4810-A824-56903DCF044C}" type="pres">
      <dgm:prSet presAssocID="{263F43D7-952A-4998-8238-5286AC8AB642}" presName="accent_1" presStyleCnt="0"/>
      <dgm:spPr/>
    </dgm:pt>
    <dgm:pt modelId="{3954BB76-8D50-47AA-B4B7-BF24E9328F9A}" type="pres">
      <dgm:prSet presAssocID="{263F43D7-952A-4998-8238-5286AC8AB642}" presName="accentRepeatNode" presStyleLbl="solidFgAcc1" presStyleIdx="0" presStyleCnt="5"/>
      <dgm:spPr/>
    </dgm:pt>
    <dgm:pt modelId="{40270566-4778-4421-8BED-266756B63E39}" type="pres">
      <dgm:prSet presAssocID="{788F8899-6173-48AA-ACA3-A7D39F5C8D12}" presName="text_2" presStyleLbl="node1" presStyleIdx="1" presStyleCnt="5">
        <dgm:presLayoutVars>
          <dgm:bulletEnabled val="1"/>
        </dgm:presLayoutVars>
      </dgm:prSet>
      <dgm:spPr/>
    </dgm:pt>
    <dgm:pt modelId="{D9B065E9-EA1E-456B-A413-DD1DF0FC7F9E}" type="pres">
      <dgm:prSet presAssocID="{788F8899-6173-48AA-ACA3-A7D39F5C8D12}" presName="accent_2" presStyleCnt="0"/>
      <dgm:spPr/>
    </dgm:pt>
    <dgm:pt modelId="{C4429A5C-FD13-42A7-8B3F-FDDB247E4BEA}" type="pres">
      <dgm:prSet presAssocID="{788F8899-6173-48AA-ACA3-A7D39F5C8D12}" presName="accentRepeatNode" presStyleLbl="solidFgAcc1" presStyleIdx="1" presStyleCnt="5"/>
      <dgm:spPr/>
    </dgm:pt>
    <dgm:pt modelId="{A33ED530-013C-413C-BD5E-D929CA743391}" type="pres">
      <dgm:prSet presAssocID="{C18655EE-EA42-4BDD-BED8-EE1F73D2C0AF}" presName="text_3" presStyleLbl="node1" presStyleIdx="2" presStyleCnt="5">
        <dgm:presLayoutVars>
          <dgm:bulletEnabled val="1"/>
        </dgm:presLayoutVars>
      </dgm:prSet>
      <dgm:spPr/>
    </dgm:pt>
    <dgm:pt modelId="{D5623248-3065-439D-80EE-786BC1DD1CDB}" type="pres">
      <dgm:prSet presAssocID="{C18655EE-EA42-4BDD-BED8-EE1F73D2C0AF}" presName="accent_3" presStyleCnt="0"/>
      <dgm:spPr/>
    </dgm:pt>
    <dgm:pt modelId="{A4CFCA14-A91D-45FF-ACDA-855BE3CB9985}" type="pres">
      <dgm:prSet presAssocID="{C18655EE-EA42-4BDD-BED8-EE1F73D2C0AF}" presName="accentRepeatNode" presStyleLbl="solidFgAcc1" presStyleIdx="2" presStyleCnt="5"/>
      <dgm:spPr/>
    </dgm:pt>
    <dgm:pt modelId="{9E6A23CC-25F4-4690-A764-DA3EE506F66A}" type="pres">
      <dgm:prSet presAssocID="{924989A5-E7A6-4451-B522-D11E804A49D9}" presName="text_4" presStyleLbl="node1" presStyleIdx="3" presStyleCnt="5">
        <dgm:presLayoutVars>
          <dgm:bulletEnabled val="1"/>
        </dgm:presLayoutVars>
      </dgm:prSet>
      <dgm:spPr/>
    </dgm:pt>
    <dgm:pt modelId="{8F4E1BC5-0D40-4477-84D7-83CBFDA3D57D}" type="pres">
      <dgm:prSet presAssocID="{924989A5-E7A6-4451-B522-D11E804A49D9}" presName="accent_4" presStyleCnt="0"/>
      <dgm:spPr/>
    </dgm:pt>
    <dgm:pt modelId="{AE340670-D15D-4171-B9C6-DEFE7FDEA1C4}" type="pres">
      <dgm:prSet presAssocID="{924989A5-E7A6-4451-B522-D11E804A49D9}" presName="accentRepeatNode" presStyleLbl="solidFgAcc1" presStyleIdx="3" presStyleCnt="5"/>
      <dgm:spPr/>
    </dgm:pt>
    <dgm:pt modelId="{FF31267A-9AD8-47A9-9F3D-FED9C1BC50F8}" type="pres">
      <dgm:prSet presAssocID="{E7C15105-3F5C-4B3D-A89F-2E7630B51D81}" presName="text_5" presStyleLbl="node1" presStyleIdx="4" presStyleCnt="5">
        <dgm:presLayoutVars>
          <dgm:bulletEnabled val="1"/>
        </dgm:presLayoutVars>
      </dgm:prSet>
      <dgm:spPr/>
    </dgm:pt>
    <dgm:pt modelId="{5F63C225-54C3-4DDD-B843-2C6A9F7FA149}" type="pres">
      <dgm:prSet presAssocID="{E7C15105-3F5C-4B3D-A89F-2E7630B51D81}" presName="accent_5" presStyleCnt="0"/>
      <dgm:spPr/>
    </dgm:pt>
    <dgm:pt modelId="{1DA39E59-EF2C-4E3F-BBE2-6404E0FBC5E1}" type="pres">
      <dgm:prSet presAssocID="{E7C15105-3F5C-4B3D-A89F-2E7630B51D81}" presName="accentRepeatNode" presStyleLbl="solidFgAcc1" presStyleIdx="4" presStyleCnt="5"/>
      <dgm:spPr/>
    </dgm:pt>
  </dgm:ptLst>
  <dgm:cxnLst>
    <dgm:cxn modelId="{EA64B62C-5C99-4BC1-A4A9-6B3A763D0691}" type="presOf" srcId="{263F43D7-952A-4998-8238-5286AC8AB642}" destId="{C50F9E35-293E-4C5A-9A1B-5C3B97A731EE}" srcOrd="0" destOrd="0" presId="urn:microsoft.com/office/officeart/2008/layout/VerticalCurvedList"/>
    <dgm:cxn modelId="{46F0A066-D346-440E-B479-7C692BA3038F}" type="presOf" srcId="{8E4B947B-3194-4C7C-BE25-1284AB5B8717}" destId="{3DFFF9F7-4459-4B50-B5D9-A6F3CC493DCA}" srcOrd="0" destOrd="0" presId="urn:microsoft.com/office/officeart/2008/layout/VerticalCurvedList"/>
    <dgm:cxn modelId="{2C6AA929-EC37-48FD-A015-6A4D85950783}" type="presOf" srcId="{788F8899-6173-48AA-ACA3-A7D39F5C8D12}" destId="{40270566-4778-4421-8BED-266756B63E39}" srcOrd="0" destOrd="0" presId="urn:microsoft.com/office/officeart/2008/layout/VerticalCurvedList"/>
    <dgm:cxn modelId="{0CEB9BC3-0EA9-4C85-B34B-33874FD3CE6E}" type="presOf" srcId="{E7C15105-3F5C-4B3D-A89F-2E7630B51D81}" destId="{FF31267A-9AD8-47A9-9F3D-FED9C1BC50F8}" srcOrd="0" destOrd="0" presId="urn:microsoft.com/office/officeart/2008/layout/VerticalCurvedList"/>
    <dgm:cxn modelId="{619DC748-F591-4E14-9D4D-4EEAA672E576}" srcId="{59D9B868-A599-4FDE-888D-2961A2778E45}" destId="{C18655EE-EA42-4BDD-BED8-EE1F73D2C0AF}" srcOrd="2" destOrd="0" parTransId="{9A8783E9-9D90-4E83-AAF5-DE574C564A37}" sibTransId="{C9F900B4-7A24-4246-A57E-B863136C1681}"/>
    <dgm:cxn modelId="{148F80A5-B9B1-43AF-884E-0F492A19F1C9}" srcId="{59D9B868-A599-4FDE-888D-2961A2778E45}" destId="{E7C15105-3F5C-4B3D-A89F-2E7630B51D81}" srcOrd="4" destOrd="0" parTransId="{7B52C0F2-1F7F-466F-AFDD-8577D3B251D7}" sibTransId="{40E392BA-D854-4D73-A6FD-17705E373378}"/>
    <dgm:cxn modelId="{BC1FF342-FBF1-4133-9F99-615CCA4C76EF}" srcId="{59D9B868-A599-4FDE-888D-2961A2778E45}" destId="{788F8899-6173-48AA-ACA3-A7D39F5C8D12}" srcOrd="1" destOrd="0" parTransId="{45CF3D65-2B9C-4214-8BD4-C4279CE36FD2}" sibTransId="{D449F1BD-410F-48D2-858B-E1DD9C5DE967}"/>
    <dgm:cxn modelId="{7E8CB757-6926-480B-AE6A-D45FA70C7D88}" type="presOf" srcId="{C18655EE-EA42-4BDD-BED8-EE1F73D2C0AF}" destId="{A33ED530-013C-413C-BD5E-D929CA743391}" srcOrd="0" destOrd="0" presId="urn:microsoft.com/office/officeart/2008/layout/VerticalCurvedList"/>
    <dgm:cxn modelId="{D496FF85-569E-4FC7-9398-B9D925675CF2}" srcId="{59D9B868-A599-4FDE-888D-2961A2778E45}" destId="{263F43D7-952A-4998-8238-5286AC8AB642}" srcOrd="0" destOrd="0" parTransId="{00ABBE03-6B85-4550-A4DB-D37B0A3C9BC6}" sibTransId="{8E4B947B-3194-4C7C-BE25-1284AB5B8717}"/>
    <dgm:cxn modelId="{CE534AB7-40A1-495A-BA8E-8FF1EAE59799}" type="presOf" srcId="{924989A5-E7A6-4451-B522-D11E804A49D9}" destId="{9E6A23CC-25F4-4690-A764-DA3EE506F66A}" srcOrd="0" destOrd="0" presId="urn:microsoft.com/office/officeart/2008/layout/VerticalCurvedList"/>
    <dgm:cxn modelId="{1D940E73-4F77-43A3-99B9-81A77668A209}" type="presOf" srcId="{59D9B868-A599-4FDE-888D-2961A2778E45}" destId="{8E14CD8F-6253-4E08-94D2-9D6C9B2DDDEF}" srcOrd="0" destOrd="0" presId="urn:microsoft.com/office/officeart/2008/layout/VerticalCurvedList"/>
    <dgm:cxn modelId="{3372FB8C-1A85-49C4-8CD8-D13B2A46D99A}" srcId="{59D9B868-A599-4FDE-888D-2961A2778E45}" destId="{924989A5-E7A6-4451-B522-D11E804A49D9}" srcOrd="3" destOrd="0" parTransId="{F779E2EA-C351-4E1F-B4CB-0C1A12A1E7A8}" sibTransId="{385745C5-129F-4BC7-B3FC-1DF50D6F4277}"/>
    <dgm:cxn modelId="{7D569800-993F-48C6-BCC4-A30108582C88}" type="presParOf" srcId="{8E14CD8F-6253-4E08-94D2-9D6C9B2DDDEF}" destId="{A8204190-7A14-4C93-8062-8006D174D5F4}" srcOrd="0" destOrd="0" presId="urn:microsoft.com/office/officeart/2008/layout/VerticalCurvedList"/>
    <dgm:cxn modelId="{0D2776BA-A246-4A43-9AE0-35FB90158917}" type="presParOf" srcId="{A8204190-7A14-4C93-8062-8006D174D5F4}" destId="{C3C9D757-CCD3-44F9-A463-257DDC70225C}" srcOrd="0" destOrd="0" presId="urn:microsoft.com/office/officeart/2008/layout/VerticalCurvedList"/>
    <dgm:cxn modelId="{C966A174-03AA-44C7-A8FD-A6616EB5FABE}" type="presParOf" srcId="{C3C9D757-CCD3-44F9-A463-257DDC70225C}" destId="{4363B8C4-A278-4B9B-8197-109D90B14AB6}" srcOrd="0" destOrd="0" presId="urn:microsoft.com/office/officeart/2008/layout/VerticalCurvedList"/>
    <dgm:cxn modelId="{24DFED98-4CF1-495A-A815-610B67ABAC4F}" type="presParOf" srcId="{C3C9D757-CCD3-44F9-A463-257DDC70225C}" destId="{3DFFF9F7-4459-4B50-B5D9-A6F3CC493DCA}" srcOrd="1" destOrd="0" presId="urn:microsoft.com/office/officeart/2008/layout/VerticalCurvedList"/>
    <dgm:cxn modelId="{47FF0E4C-E0EB-42F2-B9A8-FF8499610CD5}" type="presParOf" srcId="{C3C9D757-CCD3-44F9-A463-257DDC70225C}" destId="{E940B1CE-E8C0-419F-AD15-E850FBE6DA66}" srcOrd="2" destOrd="0" presId="urn:microsoft.com/office/officeart/2008/layout/VerticalCurvedList"/>
    <dgm:cxn modelId="{A2A17F82-83BB-43AF-91FA-29B62EDBF25E}" type="presParOf" srcId="{C3C9D757-CCD3-44F9-A463-257DDC70225C}" destId="{DD784F56-9A9B-4DF7-B8EF-89FB3E4787E2}" srcOrd="3" destOrd="0" presId="urn:microsoft.com/office/officeart/2008/layout/VerticalCurvedList"/>
    <dgm:cxn modelId="{0F718AD9-EDF1-4974-B2EC-394987CC936D}" type="presParOf" srcId="{A8204190-7A14-4C93-8062-8006D174D5F4}" destId="{C50F9E35-293E-4C5A-9A1B-5C3B97A731EE}" srcOrd="1" destOrd="0" presId="urn:microsoft.com/office/officeart/2008/layout/VerticalCurvedList"/>
    <dgm:cxn modelId="{84E38FAC-3050-4F20-A376-D0CBC8D188EB}" type="presParOf" srcId="{A8204190-7A14-4C93-8062-8006D174D5F4}" destId="{0F219F9C-C2F2-4810-A824-56903DCF044C}" srcOrd="2" destOrd="0" presId="urn:microsoft.com/office/officeart/2008/layout/VerticalCurvedList"/>
    <dgm:cxn modelId="{77C9A9A2-7CFC-4970-97FF-84B87180F7DA}" type="presParOf" srcId="{0F219F9C-C2F2-4810-A824-56903DCF044C}" destId="{3954BB76-8D50-47AA-B4B7-BF24E9328F9A}" srcOrd="0" destOrd="0" presId="urn:microsoft.com/office/officeart/2008/layout/VerticalCurvedList"/>
    <dgm:cxn modelId="{F82DCD83-D686-4BA1-BCF2-CCBC0F15B3CA}" type="presParOf" srcId="{A8204190-7A14-4C93-8062-8006D174D5F4}" destId="{40270566-4778-4421-8BED-266756B63E39}" srcOrd="3" destOrd="0" presId="urn:microsoft.com/office/officeart/2008/layout/VerticalCurvedList"/>
    <dgm:cxn modelId="{E0A79D54-1954-45E2-A41E-CCE67B45701D}" type="presParOf" srcId="{A8204190-7A14-4C93-8062-8006D174D5F4}" destId="{D9B065E9-EA1E-456B-A413-DD1DF0FC7F9E}" srcOrd="4" destOrd="0" presId="urn:microsoft.com/office/officeart/2008/layout/VerticalCurvedList"/>
    <dgm:cxn modelId="{B541693E-6B99-4318-816A-976983B74086}" type="presParOf" srcId="{D9B065E9-EA1E-456B-A413-DD1DF0FC7F9E}" destId="{C4429A5C-FD13-42A7-8B3F-FDDB247E4BEA}" srcOrd="0" destOrd="0" presId="urn:microsoft.com/office/officeart/2008/layout/VerticalCurvedList"/>
    <dgm:cxn modelId="{AB0C747E-D111-4438-9F62-555860D25AFA}" type="presParOf" srcId="{A8204190-7A14-4C93-8062-8006D174D5F4}" destId="{A33ED530-013C-413C-BD5E-D929CA743391}" srcOrd="5" destOrd="0" presId="urn:microsoft.com/office/officeart/2008/layout/VerticalCurvedList"/>
    <dgm:cxn modelId="{D45E9BC7-D474-467E-B60B-25FB434721FD}" type="presParOf" srcId="{A8204190-7A14-4C93-8062-8006D174D5F4}" destId="{D5623248-3065-439D-80EE-786BC1DD1CDB}" srcOrd="6" destOrd="0" presId="urn:microsoft.com/office/officeart/2008/layout/VerticalCurvedList"/>
    <dgm:cxn modelId="{96D89431-EDF3-4A5A-AD79-EC7C30E1C364}" type="presParOf" srcId="{D5623248-3065-439D-80EE-786BC1DD1CDB}" destId="{A4CFCA14-A91D-45FF-ACDA-855BE3CB9985}" srcOrd="0" destOrd="0" presId="urn:microsoft.com/office/officeart/2008/layout/VerticalCurvedList"/>
    <dgm:cxn modelId="{6EF360D8-B50F-4845-9A46-DD8231442C01}" type="presParOf" srcId="{A8204190-7A14-4C93-8062-8006D174D5F4}" destId="{9E6A23CC-25F4-4690-A764-DA3EE506F66A}" srcOrd="7" destOrd="0" presId="urn:microsoft.com/office/officeart/2008/layout/VerticalCurvedList"/>
    <dgm:cxn modelId="{01BE616B-6978-4695-BE70-92E6709C5A92}" type="presParOf" srcId="{A8204190-7A14-4C93-8062-8006D174D5F4}" destId="{8F4E1BC5-0D40-4477-84D7-83CBFDA3D57D}" srcOrd="8" destOrd="0" presId="urn:microsoft.com/office/officeart/2008/layout/VerticalCurvedList"/>
    <dgm:cxn modelId="{75E9BDCD-2478-4EF2-BD97-8235200F6702}" type="presParOf" srcId="{8F4E1BC5-0D40-4477-84D7-83CBFDA3D57D}" destId="{AE340670-D15D-4171-B9C6-DEFE7FDEA1C4}" srcOrd="0" destOrd="0" presId="urn:microsoft.com/office/officeart/2008/layout/VerticalCurvedList"/>
    <dgm:cxn modelId="{E300239E-26C5-446A-A12D-23A51FC14D61}" type="presParOf" srcId="{A8204190-7A14-4C93-8062-8006D174D5F4}" destId="{FF31267A-9AD8-47A9-9F3D-FED9C1BC50F8}" srcOrd="9" destOrd="0" presId="urn:microsoft.com/office/officeart/2008/layout/VerticalCurvedList"/>
    <dgm:cxn modelId="{5D75A8AA-7E87-4E50-ADE0-805D94DA4985}" type="presParOf" srcId="{A8204190-7A14-4C93-8062-8006D174D5F4}" destId="{5F63C225-54C3-4DDD-B843-2C6A9F7FA149}" srcOrd="10" destOrd="0" presId="urn:microsoft.com/office/officeart/2008/layout/VerticalCurvedList"/>
    <dgm:cxn modelId="{2B5FDB4D-ACA8-4015-B10E-EEAC49187717}" type="presParOf" srcId="{5F63C225-54C3-4DDD-B843-2C6A9F7FA149}" destId="{1DA39E59-EF2C-4E3F-BBE2-6404E0FBC5E1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2833AFA-266F-4FDE-9478-CEEA02B9BF4E}" type="doc">
      <dgm:prSet loTypeId="urn:microsoft.com/office/officeart/2005/8/layout/matrix1" loCatId="matrix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82BC063-AD25-4A0C-B456-696D2CD38A55}">
      <dgm:prSet phldrT="[Text]"/>
      <dgm:spPr>
        <a:solidFill>
          <a:srgbClr val="92D050"/>
        </a:solidFill>
      </dgm:spPr>
      <dgm:t>
        <a:bodyPr/>
        <a:lstStyle/>
        <a:p>
          <a:r>
            <a:rPr lang="en-US" dirty="0" smtClean="0"/>
            <a:t>Strengths</a:t>
          </a:r>
          <a:endParaRPr lang="en-US" dirty="0"/>
        </a:p>
      </dgm:t>
    </dgm:pt>
    <dgm:pt modelId="{BBC01DAA-155D-4D49-98BF-469E6F6D89C8}" type="parTrans" cxnId="{5AC5E9D6-562D-447B-BB0A-EA30B59B8AF0}">
      <dgm:prSet/>
      <dgm:spPr/>
      <dgm:t>
        <a:bodyPr/>
        <a:lstStyle/>
        <a:p>
          <a:endParaRPr lang="en-US"/>
        </a:p>
      </dgm:t>
    </dgm:pt>
    <dgm:pt modelId="{36F219BF-072A-4DC0-901E-9DFAEC1CDC5B}" type="sibTrans" cxnId="{5AC5E9D6-562D-447B-BB0A-EA30B59B8AF0}">
      <dgm:prSet/>
      <dgm:spPr/>
      <dgm:t>
        <a:bodyPr/>
        <a:lstStyle/>
        <a:p>
          <a:endParaRPr lang="en-US"/>
        </a:p>
      </dgm:t>
    </dgm:pt>
    <dgm:pt modelId="{CCDD63AA-7B9E-4B75-B8B5-BF42FA59407D}">
      <dgm:prSet phldrT="[Text]"/>
      <dgm:spPr>
        <a:solidFill>
          <a:srgbClr val="FFC000"/>
        </a:solidFill>
      </dgm:spPr>
      <dgm:t>
        <a:bodyPr/>
        <a:lstStyle/>
        <a:p>
          <a:r>
            <a:rPr lang="en-US" dirty="0" smtClean="0"/>
            <a:t>Weaknesses</a:t>
          </a:r>
          <a:endParaRPr lang="en-US" dirty="0"/>
        </a:p>
      </dgm:t>
    </dgm:pt>
    <dgm:pt modelId="{588F0A64-D4F5-40CA-A027-34B8655E99AD}" type="parTrans" cxnId="{11406112-8F54-4023-AABA-6F63E985E298}">
      <dgm:prSet/>
      <dgm:spPr/>
      <dgm:t>
        <a:bodyPr/>
        <a:lstStyle/>
        <a:p>
          <a:endParaRPr lang="en-US"/>
        </a:p>
      </dgm:t>
    </dgm:pt>
    <dgm:pt modelId="{8F1ED581-1413-441A-A3ED-A2CE727C3985}" type="sibTrans" cxnId="{11406112-8F54-4023-AABA-6F63E985E298}">
      <dgm:prSet/>
      <dgm:spPr/>
      <dgm:t>
        <a:bodyPr/>
        <a:lstStyle/>
        <a:p>
          <a:endParaRPr lang="en-US"/>
        </a:p>
      </dgm:t>
    </dgm:pt>
    <dgm:pt modelId="{5A3DBF22-782A-4A3A-B3EC-824F728AB8B6}">
      <dgm:prSet phldrT="[Text]"/>
      <dgm:spPr/>
      <dgm:t>
        <a:bodyPr/>
        <a:lstStyle/>
        <a:p>
          <a:r>
            <a:rPr lang="en-US" dirty="0" smtClean="0"/>
            <a:t>Opportunities</a:t>
          </a:r>
          <a:endParaRPr lang="en-US" dirty="0"/>
        </a:p>
      </dgm:t>
    </dgm:pt>
    <dgm:pt modelId="{8CE5EAFD-12C2-469E-980A-C851C704F618}" type="parTrans" cxnId="{739309BB-240A-49E1-8C63-5B7BAF78DC90}">
      <dgm:prSet/>
      <dgm:spPr/>
      <dgm:t>
        <a:bodyPr/>
        <a:lstStyle/>
        <a:p>
          <a:endParaRPr lang="en-US"/>
        </a:p>
      </dgm:t>
    </dgm:pt>
    <dgm:pt modelId="{6F03748B-28F7-4D5E-BD8B-6E9880D74C13}" type="sibTrans" cxnId="{739309BB-240A-49E1-8C63-5B7BAF78DC90}">
      <dgm:prSet/>
      <dgm:spPr/>
      <dgm:t>
        <a:bodyPr/>
        <a:lstStyle/>
        <a:p>
          <a:endParaRPr lang="en-US"/>
        </a:p>
      </dgm:t>
    </dgm:pt>
    <dgm:pt modelId="{1CE2FD77-4DBF-4E68-AE32-918C4E5FD8EF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 smtClean="0"/>
            <a:t>Threats</a:t>
          </a:r>
          <a:endParaRPr lang="en-US" dirty="0"/>
        </a:p>
      </dgm:t>
    </dgm:pt>
    <dgm:pt modelId="{EE32BD98-D5A4-4562-9F40-EF46A4E83336}" type="parTrans" cxnId="{DE18A187-C537-4537-BBBD-DA5B06914459}">
      <dgm:prSet/>
      <dgm:spPr/>
      <dgm:t>
        <a:bodyPr/>
        <a:lstStyle/>
        <a:p>
          <a:endParaRPr lang="en-US"/>
        </a:p>
      </dgm:t>
    </dgm:pt>
    <dgm:pt modelId="{CB4A5D9C-415E-47C3-8551-AFC403BEEB27}" type="sibTrans" cxnId="{DE18A187-C537-4537-BBBD-DA5B06914459}">
      <dgm:prSet/>
      <dgm:spPr/>
      <dgm:t>
        <a:bodyPr/>
        <a:lstStyle/>
        <a:p>
          <a:endParaRPr lang="en-US"/>
        </a:p>
      </dgm:t>
    </dgm:pt>
    <dgm:pt modelId="{8E583703-D52C-4FBB-8363-5DD21EE80EA5}">
      <dgm:prSet phldrT="[Text]"/>
      <dgm:spPr/>
      <dgm:t>
        <a:bodyPr/>
        <a:lstStyle/>
        <a:p>
          <a:r>
            <a:rPr lang="en-US" dirty="0" smtClean="0"/>
            <a:t>SWOT</a:t>
          </a:r>
          <a:endParaRPr lang="en-US" dirty="0"/>
        </a:p>
      </dgm:t>
    </dgm:pt>
    <dgm:pt modelId="{975A5A00-F519-45C3-8B7E-6045AC35A972}" type="sibTrans" cxnId="{EC6C1AF1-3579-4285-B5AE-A1C01C61D83D}">
      <dgm:prSet/>
      <dgm:spPr/>
      <dgm:t>
        <a:bodyPr/>
        <a:lstStyle/>
        <a:p>
          <a:endParaRPr lang="en-US"/>
        </a:p>
      </dgm:t>
    </dgm:pt>
    <dgm:pt modelId="{158BBB0E-179C-4D78-9DB7-1EA7149AB8F2}" type="parTrans" cxnId="{EC6C1AF1-3579-4285-B5AE-A1C01C61D83D}">
      <dgm:prSet/>
      <dgm:spPr/>
      <dgm:t>
        <a:bodyPr/>
        <a:lstStyle/>
        <a:p>
          <a:endParaRPr lang="en-US"/>
        </a:p>
      </dgm:t>
    </dgm:pt>
    <dgm:pt modelId="{43AB7357-5338-4604-A4CE-D572D188603B}" type="pres">
      <dgm:prSet presAssocID="{F2833AFA-266F-4FDE-9478-CEEA02B9BF4E}" presName="diagram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CB172D4-DF56-4C9C-8DA2-48635CF09C81}" type="pres">
      <dgm:prSet presAssocID="{F2833AFA-266F-4FDE-9478-CEEA02B9BF4E}" presName="matrix" presStyleCnt="0"/>
      <dgm:spPr/>
    </dgm:pt>
    <dgm:pt modelId="{1767C32F-9366-43EE-95FD-261DE3A9A59A}" type="pres">
      <dgm:prSet presAssocID="{F2833AFA-266F-4FDE-9478-CEEA02B9BF4E}" presName="tile1" presStyleLbl="node1" presStyleIdx="0" presStyleCnt="4"/>
      <dgm:spPr/>
      <dgm:t>
        <a:bodyPr/>
        <a:lstStyle/>
        <a:p>
          <a:endParaRPr lang="en-US"/>
        </a:p>
      </dgm:t>
    </dgm:pt>
    <dgm:pt modelId="{E906D35E-1E0B-4A03-9BED-37A4669BA1B6}" type="pres">
      <dgm:prSet presAssocID="{F2833AFA-266F-4FDE-9478-CEEA02B9BF4E}" presName="tile1text" presStyleLbl="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5E7CB02-2238-49C7-97E5-ED86D58E0ECB}" type="pres">
      <dgm:prSet presAssocID="{F2833AFA-266F-4FDE-9478-CEEA02B9BF4E}" presName="tile2" presStyleLbl="node1" presStyleIdx="1" presStyleCnt="4"/>
      <dgm:spPr/>
      <dgm:t>
        <a:bodyPr/>
        <a:lstStyle/>
        <a:p>
          <a:endParaRPr lang="en-US"/>
        </a:p>
      </dgm:t>
    </dgm:pt>
    <dgm:pt modelId="{A38FA945-4A05-4218-9D7E-EAB1616E22A9}" type="pres">
      <dgm:prSet presAssocID="{F2833AFA-266F-4FDE-9478-CEEA02B9BF4E}" presName="tile2text" presStyleLbl="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22D12E-AB1B-4C41-832F-011FD3AECE96}" type="pres">
      <dgm:prSet presAssocID="{F2833AFA-266F-4FDE-9478-CEEA02B9BF4E}" presName="tile3" presStyleLbl="node1" presStyleIdx="2" presStyleCnt="4"/>
      <dgm:spPr/>
      <dgm:t>
        <a:bodyPr/>
        <a:lstStyle/>
        <a:p>
          <a:endParaRPr lang="en-US"/>
        </a:p>
      </dgm:t>
    </dgm:pt>
    <dgm:pt modelId="{67121DEE-6A09-417E-A042-1479E4C0C6A9}" type="pres">
      <dgm:prSet presAssocID="{F2833AFA-266F-4FDE-9478-CEEA02B9BF4E}" presName="tile3text" presStyleLbl="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1D71A04-53F4-46DF-8832-A68EB32CED0D}" type="pres">
      <dgm:prSet presAssocID="{F2833AFA-266F-4FDE-9478-CEEA02B9BF4E}" presName="tile4" presStyleLbl="node1" presStyleIdx="3" presStyleCnt="4"/>
      <dgm:spPr/>
      <dgm:t>
        <a:bodyPr/>
        <a:lstStyle/>
        <a:p>
          <a:endParaRPr lang="en-US"/>
        </a:p>
      </dgm:t>
    </dgm:pt>
    <dgm:pt modelId="{A35614B0-E3FC-4A70-B85A-558E74DEA70E}" type="pres">
      <dgm:prSet presAssocID="{F2833AFA-266F-4FDE-9478-CEEA02B9BF4E}" presName="tile4text" presStyleLbl="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52F9CF-99B8-446A-995E-63102947F243}" type="pres">
      <dgm:prSet presAssocID="{F2833AFA-266F-4FDE-9478-CEEA02B9BF4E}" presName="centerTile" presStyleLbl="fgShp" presStyleIdx="0" presStyleCnt="1">
        <dgm:presLayoutVars>
          <dgm:chMax val="0"/>
          <dgm:chPref val="0"/>
        </dgm:presLayoutVars>
      </dgm:prSet>
      <dgm:spPr/>
      <dgm:t>
        <a:bodyPr/>
        <a:lstStyle/>
        <a:p>
          <a:endParaRPr lang="en-US"/>
        </a:p>
      </dgm:t>
    </dgm:pt>
  </dgm:ptLst>
  <dgm:cxnLst>
    <dgm:cxn modelId="{EC6C1AF1-3579-4285-B5AE-A1C01C61D83D}" srcId="{F2833AFA-266F-4FDE-9478-CEEA02B9BF4E}" destId="{8E583703-D52C-4FBB-8363-5DD21EE80EA5}" srcOrd="0" destOrd="0" parTransId="{158BBB0E-179C-4D78-9DB7-1EA7149AB8F2}" sibTransId="{975A5A00-F519-45C3-8B7E-6045AC35A972}"/>
    <dgm:cxn modelId="{8BD06681-D3A9-4501-860D-6DDDE2B675B4}" type="presOf" srcId="{1CE2FD77-4DBF-4E68-AE32-918C4E5FD8EF}" destId="{A35614B0-E3FC-4A70-B85A-558E74DEA70E}" srcOrd="1" destOrd="0" presId="urn:microsoft.com/office/officeart/2005/8/layout/matrix1"/>
    <dgm:cxn modelId="{6E0C77DA-3605-4248-937D-99CD54563A64}" type="presOf" srcId="{1CE2FD77-4DBF-4E68-AE32-918C4E5FD8EF}" destId="{61D71A04-53F4-46DF-8832-A68EB32CED0D}" srcOrd="0" destOrd="0" presId="urn:microsoft.com/office/officeart/2005/8/layout/matrix1"/>
    <dgm:cxn modelId="{9139D276-880F-42F9-84E6-EFCEFF6CE136}" type="presOf" srcId="{5A3DBF22-782A-4A3A-B3EC-824F728AB8B6}" destId="{1722D12E-AB1B-4C41-832F-011FD3AECE96}" srcOrd="0" destOrd="0" presId="urn:microsoft.com/office/officeart/2005/8/layout/matrix1"/>
    <dgm:cxn modelId="{DE18A187-C537-4537-BBBD-DA5B06914459}" srcId="{8E583703-D52C-4FBB-8363-5DD21EE80EA5}" destId="{1CE2FD77-4DBF-4E68-AE32-918C4E5FD8EF}" srcOrd="3" destOrd="0" parTransId="{EE32BD98-D5A4-4562-9F40-EF46A4E83336}" sibTransId="{CB4A5D9C-415E-47C3-8551-AFC403BEEB27}"/>
    <dgm:cxn modelId="{6D452622-910E-47C5-97F0-0DA0D26CA121}" type="presOf" srcId="{8E583703-D52C-4FBB-8363-5DD21EE80EA5}" destId="{8452F9CF-99B8-446A-995E-63102947F243}" srcOrd="0" destOrd="0" presId="urn:microsoft.com/office/officeart/2005/8/layout/matrix1"/>
    <dgm:cxn modelId="{EF07ABA9-8713-4150-98FC-C9C424DC5CAE}" type="presOf" srcId="{5A3DBF22-782A-4A3A-B3EC-824F728AB8B6}" destId="{67121DEE-6A09-417E-A042-1479E4C0C6A9}" srcOrd="1" destOrd="0" presId="urn:microsoft.com/office/officeart/2005/8/layout/matrix1"/>
    <dgm:cxn modelId="{4E0C62FD-9C14-4851-B037-5DE1CA2A2A6F}" type="presOf" srcId="{382BC063-AD25-4A0C-B456-696D2CD38A55}" destId="{1767C32F-9366-43EE-95FD-261DE3A9A59A}" srcOrd="0" destOrd="0" presId="urn:microsoft.com/office/officeart/2005/8/layout/matrix1"/>
    <dgm:cxn modelId="{5AC5E9D6-562D-447B-BB0A-EA30B59B8AF0}" srcId="{8E583703-D52C-4FBB-8363-5DD21EE80EA5}" destId="{382BC063-AD25-4A0C-B456-696D2CD38A55}" srcOrd="0" destOrd="0" parTransId="{BBC01DAA-155D-4D49-98BF-469E6F6D89C8}" sibTransId="{36F219BF-072A-4DC0-901E-9DFAEC1CDC5B}"/>
    <dgm:cxn modelId="{BE335E71-9CDB-4FF6-A560-C0EF2CCA40AC}" type="presOf" srcId="{F2833AFA-266F-4FDE-9478-CEEA02B9BF4E}" destId="{43AB7357-5338-4604-A4CE-D572D188603B}" srcOrd="0" destOrd="0" presId="urn:microsoft.com/office/officeart/2005/8/layout/matrix1"/>
    <dgm:cxn modelId="{2F705411-49C7-4BC0-A41D-FA01BB06B287}" type="presOf" srcId="{CCDD63AA-7B9E-4B75-B8B5-BF42FA59407D}" destId="{25E7CB02-2238-49C7-97E5-ED86D58E0ECB}" srcOrd="0" destOrd="0" presId="urn:microsoft.com/office/officeart/2005/8/layout/matrix1"/>
    <dgm:cxn modelId="{ADBC0606-F434-4044-88DB-71A8DFFB55E5}" type="presOf" srcId="{382BC063-AD25-4A0C-B456-696D2CD38A55}" destId="{E906D35E-1E0B-4A03-9BED-37A4669BA1B6}" srcOrd="1" destOrd="0" presId="urn:microsoft.com/office/officeart/2005/8/layout/matrix1"/>
    <dgm:cxn modelId="{11406112-8F54-4023-AABA-6F63E985E298}" srcId="{8E583703-D52C-4FBB-8363-5DD21EE80EA5}" destId="{CCDD63AA-7B9E-4B75-B8B5-BF42FA59407D}" srcOrd="1" destOrd="0" parTransId="{588F0A64-D4F5-40CA-A027-34B8655E99AD}" sibTransId="{8F1ED581-1413-441A-A3ED-A2CE727C3985}"/>
    <dgm:cxn modelId="{739309BB-240A-49E1-8C63-5B7BAF78DC90}" srcId="{8E583703-D52C-4FBB-8363-5DD21EE80EA5}" destId="{5A3DBF22-782A-4A3A-B3EC-824F728AB8B6}" srcOrd="2" destOrd="0" parTransId="{8CE5EAFD-12C2-469E-980A-C851C704F618}" sibTransId="{6F03748B-28F7-4D5E-BD8B-6E9880D74C13}"/>
    <dgm:cxn modelId="{74BA4FF6-1D41-450B-969F-58B3B463FFE5}" type="presOf" srcId="{CCDD63AA-7B9E-4B75-B8B5-BF42FA59407D}" destId="{A38FA945-4A05-4218-9D7E-EAB1616E22A9}" srcOrd="1" destOrd="0" presId="urn:microsoft.com/office/officeart/2005/8/layout/matrix1"/>
    <dgm:cxn modelId="{F3068C92-B958-4486-8C4E-AE7DA94D2C59}" type="presParOf" srcId="{43AB7357-5338-4604-A4CE-D572D188603B}" destId="{FCB172D4-DF56-4C9C-8DA2-48635CF09C81}" srcOrd="0" destOrd="0" presId="urn:microsoft.com/office/officeart/2005/8/layout/matrix1"/>
    <dgm:cxn modelId="{27421CDF-1D11-4021-BAF8-93D8F20BCE0A}" type="presParOf" srcId="{FCB172D4-DF56-4C9C-8DA2-48635CF09C81}" destId="{1767C32F-9366-43EE-95FD-261DE3A9A59A}" srcOrd="0" destOrd="0" presId="urn:microsoft.com/office/officeart/2005/8/layout/matrix1"/>
    <dgm:cxn modelId="{9C3AA4E7-362E-457E-967B-E37CA50E8937}" type="presParOf" srcId="{FCB172D4-DF56-4C9C-8DA2-48635CF09C81}" destId="{E906D35E-1E0B-4A03-9BED-37A4669BA1B6}" srcOrd="1" destOrd="0" presId="urn:microsoft.com/office/officeart/2005/8/layout/matrix1"/>
    <dgm:cxn modelId="{F498196A-0ED0-4606-B63B-D55D10F25ED9}" type="presParOf" srcId="{FCB172D4-DF56-4C9C-8DA2-48635CF09C81}" destId="{25E7CB02-2238-49C7-97E5-ED86D58E0ECB}" srcOrd="2" destOrd="0" presId="urn:microsoft.com/office/officeart/2005/8/layout/matrix1"/>
    <dgm:cxn modelId="{F4DA6D07-99CB-4207-A3F9-7561A13DF3B7}" type="presParOf" srcId="{FCB172D4-DF56-4C9C-8DA2-48635CF09C81}" destId="{A38FA945-4A05-4218-9D7E-EAB1616E22A9}" srcOrd="3" destOrd="0" presId="urn:microsoft.com/office/officeart/2005/8/layout/matrix1"/>
    <dgm:cxn modelId="{B3576EB9-81DE-48E0-8F14-E66E6674B193}" type="presParOf" srcId="{FCB172D4-DF56-4C9C-8DA2-48635CF09C81}" destId="{1722D12E-AB1B-4C41-832F-011FD3AECE96}" srcOrd="4" destOrd="0" presId="urn:microsoft.com/office/officeart/2005/8/layout/matrix1"/>
    <dgm:cxn modelId="{6E39A16E-F32C-40CF-8BA1-3575F42DB1AD}" type="presParOf" srcId="{FCB172D4-DF56-4C9C-8DA2-48635CF09C81}" destId="{67121DEE-6A09-417E-A042-1479E4C0C6A9}" srcOrd="5" destOrd="0" presId="urn:microsoft.com/office/officeart/2005/8/layout/matrix1"/>
    <dgm:cxn modelId="{2B955EC6-BDB6-4DBC-8792-94A64F327B7F}" type="presParOf" srcId="{FCB172D4-DF56-4C9C-8DA2-48635CF09C81}" destId="{61D71A04-53F4-46DF-8832-A68EB32CED0D}" srcOrd="6" destOrd="0" presId="urn:microsoft.com/office/officeart/2005/8/layout/matrix1"/>
    <dgm:cxn modelId="{9EAD3705-7659-4D5A-8DCA-4872C642BFFE}" type="presParOf" srcId="{FCB172D4-DF56-4C9C-8DA2-48635CF09C81}" destId="{A35614B0-E3FC-4A70-B85A-558E74DEA70E}" srcOrd="7" destOrd="0" presId="urn:microsoft.com/office/officeart/2005/8/layout/matrix1"/>
    <dgm:cxn modelId="{C74CA65C-805B-466D-A212-B06AEB46A240}" type="presParOf" srcId="{43AB7357-5338-4604-A4CE-D572D188603B}" destId="{8452F9CF-99B8-446A-995E-63102947F243}" srcOrd="1" destOrd="0" presId="urn:microsoft.com/office/officeart/2005/8/layout/matrix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C73E968-15D9-43C1-B91E-A9157517002D}">
      <dsp:nvSpPr>
        <dsp:cNvPr id="0" name=""/>
        <dsp:cNvSpPr/>
      </dsp:nvSpPr>
      <dsp:spPr>
        <a:xfrm>
          <a:off x="2394153" y="-92730"/>
          <a:ext cx="1202918" cy="8513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Social media policies</a:t>
          </a:r>
          <a:endParaRPr lang="en-US" sz="1300" kern="1200" dirty="0"/>
        </a:p>
      </dsp:txBody>
      <dsp:txXfrm>
        <a:off x="2435712" y="-51171"/>
        <a:ext cx="1119800" cy="768220"/>
      </dsp:txXfrm>
    </dsp:sp>
    <dsp:sp modelId="{6B2AF67C-BAA9-4ADB-B642-32C736C3DE48}">
      <dsp:nvSpPr>
        <dsp:cNvPr id="0" name=""/>
        <dsp:cNvSpPr/>
      </dsp:nvSpPr>
      <dsp:spPr>
        <a:xfrm>
          <a:off x="1426726" y="332938"/>
          <a:ext cx="3137772" cy="3137772"/>
        </a:xfrm>
        <a:custGeom>
          <a:avLst/>
          <a:gdLst/>
          <a:ahLst/>
          <a:cxnLst/>
          <a:rect l="0" t="0" r="0" b="0"/>
          <a:pathLst>
            <a:path>
              <a:moveTo>
                <a:pt x="2174622" y="121651"/>
              </a:moveTo>
              <a:arcTo wR="1568886" hR="1568886" stAng="17562698" swAng="99879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F753D15-90C9-4CEB-A1F0-7F1B7ADF3C44}">
      <dsp:nvSpPr>
        <dsp:cNvPr id="0" name=""/>
        <dsp:cNvSpPr/>
      </dsp:nvSpPr>
      <dsp:spPr>
        <a:xfrm>
          <a:off x="3752848" y="691712"/>
          <a:ext cx="1202918" cy="8513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Community management</a:t>
          </a:r>
          <a:endParaRPr lang="en-US" sz="1300" kern="1200" dirty="0"/>
        </a:p>
      </dsp:txBody>
      <dsp:txXfrm>
        <a:off x="3794407" y="733271"/>
        <a:ext cx="1119800" cy="768220"/>
      </dsp:txXfrm>
    </dsp:sp>
    <dsp:sp modelId="{AD31529B-935F-498A-A104-ED6777CC55F8}">
      <dsp:nvSpPr>
        <dsp:cNvPr id="0" name=""/>
        <dsp:cNvSpPr/>
      </dsp:nvSpPr>
      <dsp:spPr>
        <a:xfrm>
          <a:off x="1426726" y="332938"/>
          <a:ext cx="3137772" cy="3137772"/>
        </a:xfrm>
        <a:custGeom>
          <a:avLst/>
          <a:gdLst/>
          <a:ahLst/>
          <a:cxnLst/>
          <a:rect l="0" t="0" r="0" b="0"/>
          <a:pathLst>
            <a:path>
              <a:moveTo>
                <a:pt x="3097824" y="1217101"/>
              </a:moveTo>
              <a:arcTo wR="1568886" hR="1568886" stAng="20822558" swAng="155488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C67BBF-E1A8-4679-88D5-CE60B46C7C8A}">
      <dsp:nvSpPr>
        <dsp:cNvPr id="0" name=""/>
        <dsp:cNvSpPr/>
      </dsp:nvSpPr>
      <dsp:spPr>
        <a:xfrm>
          <a:off x="3752848" y="2260599"/>
          <a:ext cx="1202918" cy="8513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Listening tools</a:t>
          </a:r>
          <a:endParaRPr lang="en-US" sz="1300" kern="1200" dirty="0"/>
        </a:p>
      </dsp:txBody>
      <dsp:txXfrm>
        <a:off x="3794407" y="2302158"/>
        <a:ext cx="1119800" cy="768220"/>
      </dsp:txXfrm>
    </dsp:sp>
    <dsp:sp modelId="{D77FA1D1-7B91-4D35-B0E0-107120BF571D}">
      <dsp:nvSpPr>
        <dsp:cNvPr id="0" name=""/>
        <dsp:cNvSpPr/>
      </dsp:nvSpPr>
      <dsp:spPr>
        <a:xfrm>
          <a:off x="1426726" y="332938"/>
          <a:ext cx="3137772" cy="3137772"/>
        </a:xfrm>
        <a:custGeom>
          <a:avLst/>
          <a:gdLst/>
          <a:ahLst/>
          <a:cxnLst/>
          <a:rect l="0" t="0" r="0" b="0"/>
          <a:pathLst>
            <a:path>
              <a:moveTo>
                <a:pt x="2563823" y="2781942"/>
              </a:moveTo>
              <a:arcTo wR="1568886" hR="1568886" stAng="3038504" swAng="99879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8BA7EE-71F7-48B1-8E6B-E0FBD87EB685}">
      <dsp:nvSpPr>
        <dsp:cNvPr id="0" name=""/>
        <dsp:cNvSpPr/>
      </dsp:nvSpPr>
      <dsp:spPr>
        <a:xfrm>
          <a:off x="2394153" y="3045042"/>
          <a:ext cx="1202918" cy="8513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Brand development</a:t>
          </a:r>
          <a:endParaRPr lang="en-US" sz="1300" kern="1200" dirty="0"/>
        </a:p>
      </dsp:txBody>
      <dsp:txXfrm>
        <a:off x="2435712" y="3086601"/>
        <a:ext cx="1119800" cy="768220"/>
      </dsp:txXfrm>
    </dsp:sp>
    <dsp:sp modelId="{53A61DE0-6530-4106-89E0-1B0E4736FF48}">
      <dsp:nvSpPr>
        <dsp:cNvPr id="0" name=""/>
        <dsp:cNvSpPr/>
      </dsp:nvSpPr>
      <dsp:spPr>
        <a:xfrm>
          <a:off x="1426726" y="332938"/>
          <a:ext cx="3137772" cy="3137772"/>
        </a:xfrm>
        <a:custGeom>
          <a:avLst/>
          <a:gdLst/>
          <a:ahLst/>
          <a:cxnLst/>
          <a:rect l="0" t="0" r="0" b="0"/>
          <a:pathLst>
            <a:path>
              <a:moveTo>
                <a:pt x="963149" y="3016120"/>
              </a:moveTo>
              <a:arcTo wR="1568886" hR="1568886" stAng="6762698" swAng="99879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4EC3447-DD1B-49C0-BB72-792E3EFB6524}">
      <dsp:nvSpPr>
        <dsp:cNvPr id="0" name=""/>
        <dsp:cNvSpPr/>
      </dsp:nvSpPr>
      <dsp:spPr>
        <a:xfrm>
          <a:off x="1035457" y="2260599"/>
          <a:ext cx="1202918" cy="8513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Customer </a:t>
          </a:r>
          <a:r>
            <a:rPr lang="en-US" sz="1300" kern="1200" dirty="0" smtClean="0"/>
            <a:t>service</a:t>
          </a:r>
          <a:endParaRPr lang="en-US" sz="1300" kern="1200" dirty="0"/>
        </a:p>
      </dsp:txBody>
      <dsp:txXfrm>
        <a:off x="1077016" y="2302158"/>
        <a:ext cx="1119800" cy="768220"/>
      </dsp:txXfrm>
    </dsp:sp>
    <dsp:sp modelId="{A611D544-BA0A-4F2D-86BC-A4C3EF7CAFA4}">
      <dsp:nvSpPr>
        <dsp:cNvPr id="0" name=""/>
        <dsp:cNvSpPr/>
      </dsp:nvSpPr>
      <dsp:spPr>
        <a:xfrm>
          <a:off x="1426726" y="332938"/>
          <a:ext cx="3137772" cy="3137772"/>
        </a:xfrm>
        <a:custGeom>
          <a:avLst/>
          <a:gdLst/>
          <a:ahLst/>
          <a:cxnLst/>
          <a:rect l="0" t="0" r="0" b="0"/>
          <a:pathLst>
            <a:path>
              <a:moveTo>
                <a:pt x="39948" y="1920671"/>
              </a:moveTo>
              <a:arcTo wR="1568886" hR="1568886" stAng="10022558" swAng="1554884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29BF43D-82F9-4602-B6FF-3F4FDBE3A509}">
      <dsp:nvSpPr>
        <dsp:cNvPr id="0" name=""/>
        <dsp:cNvSpPr/>
      </dsp:nvSpPr>
      <dsp:spPr>
        <a:xfrm>
          <a:off x="1035457" y="691712"/>
          <a:ext cx="1202918" cy="85133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Affiliate management</a:t>
          </a:r>
          <a:endParaRPr lang="en-US" sz="1300" kern="1200" dirty="0"/>
        </a:p>
      </dsp:txBody>
      <dsp:txXfrm>
        <a:off x="1077016" y="733271"/>
        <a:ext cx="1119800" cy="768220"/>
      </dsp:txXfrm>
    </dsp:sp>
    <dsp:sp modelId="{908AC857-392A-4937-8A0F-1080C820E0CB}">
      <dsp:nvSpPr>
        <dsp:cNvPr id="0" name=""/>
        <dsp:cNvSpPr/>
      </dsp:nvSpPr>
      <dsp:spPr>
        <a:xfrm>
          <a:off x="1426726" y="332938"/>
          <a:ext cx="3137772" cy="3137772"/>
        </a:xfrm>
        <a:custGeom>
          <a:avLst/>
          <a:gdLst/>
          <a:ahLst/>
          <a:cxnLst/>
          <a:rect l="0" t="0" r="0" b="0"/>
          <a:pathLst>
            <a:path>
              <a:moveTo>
                <a:pt x="573949" y="355830"/>
              </a:moveTo>
              <a:arcTo wR="1568886" hR="1568886" stAng="13838504" swAng="99879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DFFF9F7-4459-4B50-B5D9-A6F3CC493DCA}">
      <dsp:nvSpPr>
        <dsp:cNvPr id="0" name=""/>
        <dsp:cNvSpPr/>
      </dsp:nvSpPr>
      <dsp:spPr>
        <a:xfrm>
          <a:off x="-4237005" y="-650084"/>
          <a:ext cx="5048333" cy="5048333"/>
        </a:xfrm>
        <a:prstGeom prst="blockArc">
          <a:avLst>
            <a:gd name="adj1" fmla="val 18900000"/>
            <a:gd name="adj2" fmla="val 2700000"/>
            <a:gd name="adj3" fmla="val 428"/>
          </a:avLst>
        </a:prstGeom>
        <a:noFill/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50F9E35-293E-4C5A-9A1B-5C3B97A731EE}">
      <dsp:nvSpPr>
        <dsp:cNvPr id="0" name=""/>
        <dsp:cNvSpPr/>
      </dsp:nvSpPr>
      <dsp:spPr>
        <a:xfrm>
          <a:off x="355353" y="234185"/>
          <a:ext cx="5423748" cy="46867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07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TRUST</a:t>
          </a:r>
          <a:endParaRPr lang="en-US" sz="2500" kern="1200" dirty="0"/>
        </a:p>
      </dsp:txBody>
      <dsp:txXfrm>
        <a:off x="355353" y="234185"/>
        <a:ext cx="5423748" cy="468670"/>
      </dsp:txXfrm>
    </dsp:sp>
    <dsp:sp modelId="{3954BB76-8D50-47AA-B4B7-BF24E9328F9A}">
      <dsp:nvSpPr>
        <dsp:cNvPr id="0" name=""/>
        <dsp:cNvSpPr/>
      </dsp:nvSpPr>
      <dsp:spPr>
        <a:xfrm>
          <a:off x="62434" y="175601"/>
          <a:ext cx="585838" cy="5858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0270566-4778-4421-8BED-266756B63E39}">
      <dsp:nvSpPr>
        <dsp:cNvPr id="0" name=""/>
        <dsp:cNvSpPr/>
      </dsp:nvSpPr>
      <dsp:spPr>
        <a:xfrm>
          <a:off x="691188" y="936966"/>
          <a:ext cx="5087912" cy="468670"/>
        </a:xfrm>
        <a:prstGeom prst="rect">
          <a:avLst/>
        </a:prstGeom>
        <a:solidFill>
          <a:schemeClr val="accent5">
            <a:hueOff val="-2483469"/>
            <a:satOff val="9953"/>
            <a:lumOff val="215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07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CONFLICT</a:t>
          </a:r>
          <a:endParaRPr lang="en-US" sz="2500" kern="1200" dirty="0"/>
        </a:p>
      </dsp:txBody>
      <dsp:txXfrm>
        <a:off x="691188" y="936966"/>
        <a:ext cx="5087912" cy="468670"/>
      </dsp:txXfrm>
    </dsp:sp>
    <dsp:sp modelId="{C4429A5C-FD13-42A7-8B3F-FDDB247E4BEA}">
      <dsp:nvSpPr>
        <dsp:cNvPr id="0" name=""/>
        <dsp:cNvSpPr/>
      </dsp:nvSpPr>
      <dsp:spPr>
        <a:xfrm>
          <a:off x="398269" y="878382"/>
          <a:ext cx="585838" cy="5858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2483469"/>
              <a:satOff val="9953"/>
              <a:lumOff val="215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33ED530-013C-413C-BD5E-D929CA743391}">
      <dsp:nvSpPr>
        <dsp:cNvPr id="0" name=""/>
        <dsp:cNvSpPr/>
      </dsp:nvSpPr>
      <dsp:spPr>
        <a:xfrm>
          <a:off x="794263" y="1639747"/>
          <a:ext cx="4984838" cy="468670"/>
        </a:xfrm>
        <a:prstGeom prst="rect">
          <a:avLst/>
        </a:prstGeom>
        <a:solidFill>
          <a:schemeClr val="accent5">
            <a:hueOff val="-4966938"/>
            <a:satOff val="19906"/>
            <a:lumOff val="431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07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COMMITMENT</a:t>
          </a:r>
          <a:endParaRPr lang="en-US" sz="2500" kern="1200" dirty="0"/>
        </a:p>
      </dsp:txBody>
      <dsp:txXfrm>
        <a:off x="794263" y="1639747"/>
        <a:ext cx="4984838" cy="468670"/>
      </dsp:txXfrm>
    </dsp:sp>
    <dsp:sp modelId="{A4CFCA14-A91D-45FF-ACDA-855BE3CB9985}">
      <dsp:nvSpPr>
        <dsp:cNvPr id="0" name=""/>
        <dsp:cNvSpPr/>
      </dsp:nvSpPr>
      <dsp:spPr>
        <a:xfrm>
          <a:off x="501344" y="1581163"/>
          <a:ext cx="585838" cy="5858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4966938"/>
              <a:satOff val="19906"/>
              <a:lumOff val="431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6A23CC-25F4-4690-A764-DA3EE506F66A}">
      <dsp:nvSpPr>
        <dsp:cNvPr id="0" name=""/>
        <dsp:cNvSpPr/>
      </dsp:nvSpPr>
      <dsp:spPr>
        <a:xfrm>
          <a:off x="691188" y="2342528"/>
          <a:ext cx="5087912" cy="468670"/>
        </a:xfrm>
        <a:prstGeom prst="rect">
          <a:avLst/>
        </a:prstGeom>
        <a:solidFill>
          <a:schemeClr val="accent5">
            <a:hueOff val="-7450407"/>
            <a:satOff val="29858"/>
            <a:lumOff val="6471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07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ACCOUNTABILITY</a:t>
          </a:r>
          <a:endParaRPr lang="en-US" sz="2500" kern="1200" dirty="0"/>
        </a:p>
      </dsp:txBody>
      <dsp:txXfrm>
        <a:off x="691188" y="2342528"/>
        <a:ext cx="5087912" cy="468670"/>
      </dsp:txXfrm>
    </dsp:sp>
    <dsp:sp modelId="{AE340670-D15D-4171-B9C6-DEFE7FDEA1C4}">
      <dsp:nvSpPr>
        <dsp:cNvPr id="0" name=""/>
        <dsp:cNvSpPr/>
      </dsp:nvSpPr>
      <dsp:spPr>
        <a:xfrm>
          <a:off x="398269" y="2283944"/>
          <a:ext cx="585838" cy="5858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7450407"/>
              <a:satOff val="29858"/>
              <a:lumOff val="647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F31267A-9AD8-47A9-9F3D-FED9C1BC50F8}">
      <dsp:nvSpPr>
        <dsp:cNvPr id="0" name=""/>
        <dsp:cNvSpPr/>
      </dsp:nvSpPr>
      <dsp:spPr>
        <a:xfrm>
          <a:off x="355353" y="3045309"/>
          <a:ext cx="5423748" cy="468670"/>
        </a:xfrm>
        <a:prstGeom prst="rect">
          <a:avLst/>
        </a:prstGeom>
        <a:solidFill>
          <a:schemeClr val="accent5">
            <a:hueOff val="-9933876"/>
            <a:satOff val="39811"/>
            <a:lumOff val="862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72007" tIns="63500" rIns="63500" bIns="63500" numCol="1" spcCol="1270" anchor="ctr" anchorCtr="0">
          <a:noAutofit/>
        </a:bodyPr>
        <a:lstStyle/>
        <a:p>
          <a:pPr lvl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500" kern="1200" dirty="0" smtClean="0"/>
            <a:t>RESULTS</a:t>
          </a:r>
          <a:endParaRPr lang="en-US" sz="2500" kern="1200" dirty="0"/>
        </a:p>
      </dsp:txBody>
      <dsp:txXfrm>
        <a:off x="355353" y="3045309"/>
        <a:ext cx="5423748" cy="468670"/>
      </dsp:txXfrm>
    </dsp:sp>
    <dsp:sp modelId="{1DA39E59-EF2C-4E3F-BBE2-6404E0FBC5E1}">
      <dsp:nvSpPr>
        <dsp:cNvPr id="0" name=""/>
        <dsp:cNvSpPr/>
      </dsp:nvSpPr>
      <dsp:spPr>
        <a:xfrm>
          <a:off x="62434" y="2986725"/>
          <a:ext cx="585838" cy="585838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-9933876"/>
              <a:satOff val="39811"/>
              <a:lumOff val="862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67C32F-9366-43EE-95FD-261DE3A9A59A}">
      <dsp:nvSpPr>
        <dsp:cNvPr id="0" name=""/>
        <dsp:cNvSpPr/>
      </dsp:nvSpPr>
      <dsp:spPr>
        <a:xfrm rot="16200000">
          <a:off x="458787" y="-458787"/>
          <a:ext cx="1644650" cy="2562225"/>
        </a:xfrm>
        <a:prstGeom prst="round1Rect">
          <a:avLst/>
        </a:prstGeom>
        <a:solidFill>
          <a:srgbClr val="92D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Strengths</a:t>
          </a:r>
          <a:endParaRPr lang="en-US" sz="2800" kern="1200" dirty="0"/>
        </a:p>
      </dsp:txBody>
      <dsp:txXfrm rot="5400000">
        <a:off x="-1" y="1"/>
        <a:ext cx="2562225" cy="1233487"/>
      </dsp:txXfrm>
    </dsp:sp>
    <dsp:sp modelId="{25E7CB02-2238-49C7-97E5-ED86D58E0ECB}">
      <dsp:nvSpPr>
        <dsp:cNvPr id="0" name=""/>
        <dsp:cNvSpPr/>
      </dsp:nvSpPr>
      <dsp:spPr>
        <a:xfrm>
          <a:off x="2562225" y="0"/>
          <a:ext cx="2562225" cy="1644650"/>
        </a:xfrm>
        <a:prstGeom prst="round1Rect">
          <a:avLst/>
        </a:prstGeom>
        <a:solidFill>
          <a:srgbClr val="FFC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Weaknesses</a:t>
          </a:r>
          <a:endParaRPr lang="en-US" sz="2800" kern="1200" dirty="0"/>
        </a:p>
      </dsp:txBody>
      <dsp:txXfrm>
        <a:off x="2562225" y="0"/>
        <a:ext cx="2562225" cy="1233487"/>
      </dsp:txXfrm>
    </dsp:sp>
    <dsp:sp modelId="{1722D12E-AB1B-4C41-832F-011FD3AECE96}">
      <dsp:nvSpPr>
        <dsp:cNvPr id="0" name=""/>
        <dsp:cNvSpPr/>
      </dsp:nvSpPr>
      <dsp:spPr>
        <a:xfrm rot="10800000">
          <a:off x="0" y="1644650"/>
          <a:ext cx="2562225" cy="1644650"/>
        </a:xfrm>
        <a:prstGeom prst="round1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Opportunities</a:t>
          </a:r>
          <a:endParaRPr lang="en-US" sz="2800" kern="1200" dirty="0"/>
        </a:p>
      </dsp:txBody>
      <dsp:txXfrm rot="10800000">
        <a:off x="0" y="2055812"/>
        <a:ext cx="2562225" cy="1233487"/>
      </dsp:txXfrm>
    </dsp:sp>
    <dsp:sp modelId="{61D71A04-53F4-46DF-8832-A68EB32CED0D}">
      <dsp:nvSpPr>
        <dsp:cNvPr id="0" name=""/>
        <dsp:cNvSpPr/>
      </dsp:nvSpPr>
      <dsp:spPr>
        <a:xfrm rot="5400000">
          <a:off x="3021012" y="1185862"/>
          <a:ext cx="1644650" cy="2562225"/>
        </a:xfrm>
        <a:prstGeom prst="round1Rect">
          <a:avLst/>
        </a:prstGeom>
        <a:solidFill>
          <a:srgbClr val="FF000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Threats</a:t>
          </a:r>
          <a:endParaRPr lang="en-US" sz="2800" kern="1200" dirty="0"/>
        </a:p>
      </dsp:txBody>
      <dsp:txXfrm rot="-5400000">
        <a:off x="2562224" y="2055812"/>
        <a:ext cx="2562225" cy="1233487"/>
      </dsp:txXfrm>
    </dsp:sp>
    <dsp:sp modelId="{8452F9CF-99B8-446A-995E-63102947F243}">
      <dsp:nvSpPr>
        <dsp:cNvPr id="0" name=""/>
        <dsp:cNvSpPr/>
      </dsp:nvSpPr>
      <dsp:spPr>
        <a:xfrm>
          <a:off x="1793557" y="1233487"/>
          <a:ext cx="1537335" cy="822325"/>
        </a:xfrm>
        <a:prstGeom prst="roundRect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SWOT</a:t>
          </a:r>
          <a:endParaRPr lang="en-US" sz="2800" kern="1200" dirty="0"/>
        </a:p>
      </dsp:txBody>
      <dsp:txXfrm>
        <a:off x="1833700" y="1273630"/>
        <a:ext cx="1457049" cy="7420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matrix1">
  <dgm:title val=""/>
  <dgm:desc val=""/>
  <dgm:catLst>
    <dgm:cat type="matrix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3" destOrd="0"/>
      </dgm:cxnLst>
      <dgm:bg/>
      <dgm:whole/>
    </dgm:dataModel>
  </dgm:clrData>
  <dgm:layoutNode name="diagram">
    <dgm:varLst>
      <dgm:chMax val="1"/>
      <dgm:dir/>
      <dgm:animLvl val="ctr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ctrX" for="ch" forName="matrix" refType="w" fact="0.5"/>
      <dgm:constr type="ctrY" for="ch" forName="matrix" refType="h" fact="0.5"/>
      <dgm:constr type="w" for="ch" forName="matrix" refType="w"/>
      <dgm:constr type="h" for="ch" forName="matrix" refType="h"/>
      <dgm:constr type="ctrX" for="ch" forName="centerTile" refType="w" fact="0.5"/>
      <dgm:constr type="ctrY" for="ch" forName="centerTile" refType="h" fact="0.5"/>
      <dgm:constr type="w" for="ch" forName="centerTile" refType="w" fact="0.3"/>
      <dgm:constr type="h" for="ch" forName="centerTile" refType="h" fact="0.25"/>
      <dgm:constr type="primFontSz" for="des" ptType="node" op="equ" val="65"/>
    </dgm:constrLst>
    <dgm:ruleLst/>
    <dgm:choose name="Name0">
      <dgm:if name="Name1" axis="ch" ptType="node" func="cnt" op="gte" val="1">
        <dgm:layoutNode name="matrix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l" for="ch" forName="tile1"/>
            <dgm:constr type="t" for="ch" forName="tile1"/>
            <dgm:constr type="r" for="ch" forName="tile1" refType="w" fact="0.5"/>
            <dgm:constr type="b" for="ch" forName="tile1" refType="h" fact="0.5"/>
            <dgm:constr type="l" for="ch" forName="tile1text" refType="l" refFor="ch" refForName="tile1"/>
            <dgm:constr type="t" for="ch" forName="tile1text" refType="t" refFor="ch" refForName="tile1"/>
            <dgm:constr type="w" for="ch" forName="tile1text" refType="w" refFor="ch" refForName="tile1"/>
            <dgm:constr type="h" for="ch" forName="tile1text" refType="h" refFor="ch" refForName="tile1" fact="0.75"/>
            <dgm:constr type="r" for="ch" forName="tile2" refType="w"/>
            <dgm:constr type="t" for="ch" forName="tile2"/>
            <dgm:constr type="l" for="ch" forName="tile2" refType="w" fact="0.5"/>
            <dgm:constr type="b" for="ch" forName="tile2" refType="h" fact="0.5"/>
            <dgm:constr type="r" for="ch" forName="tile2text" refType="r" refFor="ch" refForName="tile2"/>
            <dgm:constr type="t" for="ch" forName="tile2text" refType="t" refFor="ch" refForName="tile2"/>
            <dgm:constr type="w" for="ch" forName="tile2text" refType="w" refFor="ch" refForName="tile2"/>
            <dgm:constr type="h" for="ch" forName="tile2text" refType="h" refFor="ch" refForName="tile2" fact="0.75"/>
            <dgm:constr type="l" for="ch" forName="tile3"/>
            <dgm:constr type="b" for="ch" forName="tile3" refType="h"/>
            <dgm:constr type="r" for="ch" forName="tile3" refType="w" fact="0.5"/>
            <dgm:constr type="t" for="ch" forName="tile3" refType="h" fact="0.5"/>
            <dgm:constr type="l" for="ch" forName="tile3text" refType="l" refFor="ch" refForName="tile3"/>
            <dgm:constr type="b" for="ch" forName="tile3text" refType="b" refFor="ch" refForName="tile3"/>
            <dgm:constr type="w" for="ch" forName="tile3text" refType="w" refFor="ch" refForName="tile3"/>
            <dgm:constr type="h" for="ch" forName="tile3text" refType="h" refFor="ch" refForName="tile3" fact="0.75"/>
            <dgm:constr type="r" for="ch" forName="tile4" refType="w"/>
            <dgm:constr type="b" for="ch" forName="tile4" refType="h"/>
            <dgm:constr type="l" for="ch" forName="tile4" refType="w" fact="0.5"/>
            <dgm:constr type="t" for="ch" forName="tile4" refType="h" fact="0.5"/>
            <dgm:constr type="r" for="ch" forName="tile4text" refType="r" refFor="ch" refForName="tile4"/>
            <dgm:constr type="b" for="ch" forName="tile4text" refType="b" refFor="ch" refForName="tile4"/>
            <dgm:constr type="w" for="ch" forName="tile4text" refType="w" refFor="ch" refForName="tile4"/>
            <dgm:constr type="h" for="ch" forName="tile4text" refType="h" refFor="ch" refForName="tile4" fact="0.75"/>
          </dgm:constrLst>
          <dgm:ruleLst/>
          <dgm:layoutNode name="tile1" styleLbl="node1">
            <dgm:alg type="sp"/>
            <dgm:shape xmlns:r="http://schemas.openxmlformats.org/officeDocument/2006/relationships" rot="270" type="round1Rect" r:blip="">
              <dgm:adjLst/>
            </dgm:shape>
            <dgm:choose name="Name2">
              <dgm:if name="Name3" func="var" arg="dir" op="equ" val="norm">
                <dgm:presOf axis="ch ch desOrSelf" ptType="node node node" st="1 1 1" cnt="1 1 0"/>
              </dgm:if>
              <dgm:else name="Name4">
                <dgm:presOf axis="ch ch desOrSelf" ptType="node node node" st="1 2 1" cnt="1 1 0"/>
              </dgm:else>
            </dgm:choose>
            <dgm:constrLst/>
            <dgm:ruleLst/>
          </dgm:layoutNode>
          <dgm:layoutNode name="tile1text" styleLbl="node1">
            <dgm:varLst>
              <dgm:chMax val="0"/>
              <dgm:chPref val="0"/>
              <dgm:bulletEnabled val="1"/>
            </dgm:varLst>
            <dgm:choose name="Name5">
              <dgm:if name="Name6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7">
                <dgm:alg type="tx"/>
              </dgm:else>
            </dgm:choose>
            <dgm:shape xmlns:r="http://schemas.openxmlformats.org/officeDocument/2006/relationships" rot="270" type="rect" r:blip="" hideGeom="1">
              <dgm:adjLst>
                <dgm:adj idx="1" val="0.2"/>
              </dgm:adjLst>
            </dgm:shape>
            <dgm:choose name="Name8">
              <dgm:if name="Name9" func="var" arg="dir" op="equ" val="norm">
                <dgm:presOf axis="ch ch desOrSelf" ptType="node node node" st="1 1 1" cnt="1 1 0"/>
              </dgm:if>
              <dgm:else name="Name10">
                <dgm:presOf axis="ch ch desOrSelf" ptType="node node node" st="1 2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2" styleLbl="node1">
            <dgm:alg type="sp"/>
            <dgm:shape xmlns:r="http://schemas.openxmlformats.org/officeDocument/2006/relationships" type="round1Rect" r:blip="">
              <dgm:adjLst/>
            </dgm:shape>
            <dgm:choose name="Name11">
              <dgm:if name="Name12" func="var" arg="dir" op="equ" val="norm">
                <dgm:presOf axis="ch ch desOrSelf" ptType="node node node" st="1 2 1" cnt="1 1 0"/>
              </dgm:if>
              <dgm:else name="Name13">
                <dgm:presOf axis="ch ch desOrSelf" ptType="node node node" st="1 1 1" cnt="1 1 0"/>
              </dgm:else>
            </dgm:choose>
            <dgm:constrLst/>
            <dgm:ruleLst/>
          </dgm:layoutNode>
          <dgm:layoutNode name="tile2text" styleLbl="node1">
            <dgm:varLst>
              <dgm:chMax val="0"/>
              <dgm:chPref val="0"/>
              <dgm:bulletEnabled val="1"/>
            </dgm:varLst>
            <dgm:choose name="Name14">
              <dgm:if name="Name15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16">
                <dgm:alg type="tx"/>
              </dgm:else>
            </dgm:choose>
            <dgm:shape xmlns:r="http://schemas.openxmlformats.org/officeDocument/2006/relationships" type="rect" r:blip="" hideGeom="1">
              <dgm:adjLst/>
            </dgm:shape>
            <dgm:choose name="Name17">
              <dgm:if name="Name18" func="var" arg="dir" op="equ" val="norm">
                <dgm:presOf axis="ch ch desOrSelf" ptType="node node node" st="1 2 1" cnt="1 1 0"/>
              </dgm:if>
              <dgm:else name="Name19">
                <dgm:presOf axis="ch ch desOrSelf" ptType="node node node" st="1 1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3" styleLbl="node1">
            <dgm:alg type="sp"/>
            <dgm:shape xmlns:r="http://schemas.openxmlformats.org/officeDocument/2006/relationships" rot="180" type="round1Rect" r:blip="">
              <dgm:adjLst/>
            </dgm:shape>
            <dgm:choose name="Name20">
              <dgm:if name="Name21" func="var" arg="dir" op="equ" val="norm">
                <dgm:presOf axis="ch ch desOrSelf" ptType="node node node" st="1 3 1" cnt="1 1 0"/>
              </dgm:if>
              <dgm:else name="Name22">
                <dgm:presOf axis="ch ch desOrSelf" ptType="node node node" st="1 4 1" cnt="1 1 0"/>
              </dgm:else>
            </dgm:choose>
            <dgm:constrLst/>
            <dgm:ruleLst/>
          </dgm:layoutNode>
          <dgm:layoutNode name="tile3text" styleLbl="node1">
            <dgm:varLst>
              <dgm:chMax val="0"/>
              <dgm:chPref val="0"/>
              <dgm:bulletEnabled val="1"/>
            </dgm:varLst>
            <dgm:choose name="Name23">
              <dgm:if name="Name24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25">
                <dgm:alg type="tx"/>
              </dgm:else>
            </dgm:choose>
            <dgm:shape xmlns:r="http://schemas.openxmlformats.org/officeDocument/2006/relationships" rot="180" type="rect" r:blip="" hideGeom="1">
              <dgm:adjLst/>
            </dgm:shape>
            <dgm:choose name="Name26">
              <dgm:if name="Name27" func="var" arg="dir" op="equ" val="norm">
                <dgm:presOf axis="ch ch desOrSelf" ptType="node node node" st="1 3 1" cnt="1 1 0"/>
              </dgm:if>
              <dgm:else name="Name28">
                <dgm:presOf axis="ch ch desOrSelf" ptType="node node node" st="1 4 1" cnt="1 1 0"/>
              </dgm:else>
            </dgm:choose>
            <dgm:constrLst/>
            <dgm:ruleLst>
              <dgm:rule type="primFontSz" val="5" fact="NaN" max="NaN"/>
            </dgm:ruleLst>
          </dgm:layoutNode>
          <dgm:layoutNode name="tile4" styleLbl="node1">
            <dgm:alg type="sp"/>
            <dgm:shape xmlns:r="http://schemas.openxmlformats.org/officeDocument/2006/relationships" rot="90" type="round1Rect" r:blip="">
              <dgm:adjLst/>
            </dgm:shape>
            <dgm:choose name="Name29">
              <dgm:if name="Name30" func="var" arg="dir" op="equ" val="norm">
                <dgm:presOf axis="ch ch desOrSelf" ptType="node node node" st="1 4 1" cnt="1 1 0"/>
              </dgm:if>
              <dgm:else name="Name31">
                <dgm:presOf axis="ch ch desOrSelf" ptType="node node node" st="1 3 1" cnt="1 1 0"/>
              </dgm:else>
            </dgm:choose>
            <dgm:constrLst/>
            <dgm:ruleLst/>
          </dgm:layoutNode>
          <dgm:layoutNode name="tile4text" styleLbl="node1">
            <dgm:varLst>
              <dgm:chMax val="0"/>
              <dgm:chPref val="0"/>
              <dgm:bulletEnabled val="1"/>
            </dgm:varLst>
            <dgm:choose name="Name32">
              <dgm:if name="Name33" axis="root des" func="maxDepth" op="gte" val="3">
                <dgm:alg type="tx">
                  <dgm:param type="txAnchorVert" val="t"/>
                  <dgm:param type="parTxLTRAlign" val="l"/>
                  <dgm:param type="parTxRTLAlign" val="r"/>
                </dgm:alg>
              </dgm:if>
              <dgm:else name="Name34">
                <dgm:alg type="tx"/>
              </dgm:else>
            </dgm:choose>
            <dgm:shape xmlns:r="http://schemas.openxmlformats.org/officeDocument/2006/relationships" rot="90" type="rect" r:blip="" hideGeom="1">
              <dgm:adjLst/>
            </dgm:shape>
            <dgm:choose name="Name35">
              <dgm:if name="Name36" func="var" arg="dir" op="equ" val="norm">
                <dgm:presOf axis="ch ch desOrSelf" ptType="node node node" st="1 4 1" cnt="1 1 0"/>
              </dgm:if>
              <dgm:else name="Name37">
                <dgm:presOf axis="ch ch desOrSelf" ptType="node node node" st="1 3 1" cnt="1 1 0"/>
              </dgm:else>
            </dgm:choose>
            <dgm:constrLst/>
            <dgm:ruleLst>
              <dgm:rule type="primFontSz" val="5" fact="NaN" max="NaN"/>
            </dgm:ruleLst>
          </dgm:layoutNode>
        </dgm:layoutNode>
        <dgm:layoutNode name="centerTile" styleLbl="fgShp">
          <dgm:varLst>
            <dgm:chMax val="0"/>
            <dgm:chPref val="0"/>
          </dgm:varLst>
          <dgm:alg type="tx"/>
          <dgm:shape xmlns:r="http://schemas.openxmlformats.org/officeDocument/2006/relationships" type="roundRect" r:blip="">
            <dgm:adjLst/>
          </dgm:shape>
          <dgm:presOf axis="ch" ptType="node" cnt="1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38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34F9F7-F840-4B36-B3E1-0C62C498A013}" type="datetimeFigureOut">
              <a:rPr lang="en-US" smtClean="0"/>
              <a:t>7/24/2012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8152C-B8E8-417B-9904-DD5D1CD4E5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1497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8152C-B8E8-417B-9904-DD5D1CD4E5D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4714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8152C-B8E8-417B-9904-DD5D1CD4E5D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902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8152C-B8E8-417B-9904-DD5D1CD4E5D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902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8152C-B8E8-417B-9904-DD5D1CD4E5D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902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8152C-B8E8-417B-9904-DD5D1CD4E5D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902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8152C-B8E8-417B-9904-DD5D1CD4E5D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0902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58152C-B8E8-417B-9904-DD5D1CD4E5D9}" type="slidenum">
              <a:rPr lang="en-US" smtClean="0"/>
              <a:t>114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988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/>
              <a:pPr/>
              <a:t>7/24/2012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/>
              <a:pPr/>
              <a:t>7/24/2012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/>
              <a:pPr/>
              <a:t>7/24/2012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/>
              <a:pPr/>
              <a:t>7/24/2012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/>
              <a:pPr/>
              <a:t>7/24/2012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/>
              <a:pPr/>
              <a:t>7/24/2012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/>
              <a:pPr/>
              <a:t>7/24/2012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/>
              <a:pPr/>
              <a:t>7/24/2012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/>
              <a:pPr/>
              <a:t>7/24/2012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/>
              <a:pPr/>
              <a:t>7/24/2012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F2CCDD-D89F-0548-AD8C-4B880692335A}" type="datetimeFigureOut">
              <a:rPr lang="en-US" smtClean="0"/>
              <a:pPr/>
              <a:t>7/24/2012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A36715-BB47-7548-ABE8-C118FE629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F2CCDD-D89F-0548-AD8C-4B880692335A}" type="datetimeFigureOut">
              <a:rPr lang="en-US" smtClean="0"/>
              <a:pPr/>
              <a:t>7/24/2012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A36715-BB47-7548-ABE8-C118FE6290B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outspokenmedia.com/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6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bit.ly/air-force-flowchart" TargetMode="Externa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bit.ly/monitoring-tools" TargetMode="Externa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aar-conduct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2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bit.ly/brand-value-ppt" TargetMode="Externa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bit.ly/serp-domination" TargetMode="Externa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1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://outspokenmedia.com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top-20-brands" TargetMode="External"/><Relationship Id="rId2" Type="http://schemas.openxmlformats.org/officeDocument/2006/relationships/hyperlink" Target="http://bit.ly/brand-valuation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pr-jobs-rising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2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0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2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bit.ly/searchlove-boston" TargetMode="External"/><Relationship Id="rId4" Type="http://schemas.openxmlformats.org/officeDocument/2006/relationships/hyperlink" Target="http://bit.ly/sl-orm-2011" TargetMode="Externa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6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hyperlink" Target="http://bit.ly/moz-customer-service" TargetMode="Externa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bit.ly/db-policies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64.png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6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6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google.com/" TargetMode="Externa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.png"/><Relationship Id="rId4" Type="http://schemas.openxmlformats.org/officeDocument/2006/relationships/image" Target="../media/image74.jp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6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6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5" Type="http://schemas.openxmlformats.org/officeDocument/2006/relationships/hyperlink" Target="http://bit.ly/sentiment140" TargetMode="External"/><Relationship Id="rId4" Type="http://schemas.openxmlformats.org/officeDocument/2006/relationships/image" Target="../media/image78.png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zcon-ppt-bg-blank-2-smallerLogo-01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0800" y="-24371"/>
            <a:ext cx="9272670" cy="521379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-52470" y="1545984"/>
            <a:ext cx="92726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latin typeface="Helvetica"/>
                <a:cs typeface="Helvetica"/>
              </a:rPr>
              <a:t>Online Reputation Management</a:t>
            </a:r>
            <a:endParaRPr lang="en-US" sz="2800" b="1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52469" y="2037808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Rhea </a:t>
            </a:r>
            <a:r>
              <a:rPr lang="en-US" sz="2000" dirty="0" err="1" smtClean="0">
                <a:latin typeface="Helvetica"/>
                <a:cs typeface="Helvetica"/>
              </a:rPr>
              <a:t>Drysdale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6604" y="2419781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CEO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508" y="278807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Outspoken Media, Inc.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4643" y="31524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  <a:hlinkClick r:id="rId4"/>
              </a:rPr>
              <a:t>http://outspokenmedia.com/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1943" y="35080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@Rhea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0"/>
            <a:ext cx="8029575" cy="4783870"/>
          </a:xfrm>
        </p:spPr>
        <p:txBody>
          <a:bodyPr>
            <a:normAutofit fontScale="90000"/>
          </a:bodyPr>
          <a:lstStyle/>
          <a:p>
            <a:r>
              <a:rPr lang="en-US" sz="3200" dirty="0" smtClean="0"/>
              <a:t>“I </a:t>
            </a:r>
            <a:r>
              <a:rPr lang="en-US" sz="3200" dirty="0"/>
              <a:t>saw you speak at </a:t>
            </a:r>
            <a:r>
              <a:rPr lang="en-US" sz="3200" dirty="0" err="1"/>
              <a:t>SearchLove</a:t>
            </a:r>
            <a:r>
              <a:rPr lang="en-US" sz="3200" dirty="0"/>
              <a:t> NYC late last year. I was impressed by your good ideas, realistic perspective, and outlining of the results people can expect from some ORM…and </a:t>
            </a:r>
            <a:r>
              <a:rPr lang="en-US" sz="3200" b="1" i="1" dirty="0"/>
              <a:t>I didn’t care at all</a:t>
            </a:r>
            <a:r>
              <a:rPr lang="en-US" sz="3200" dirty="0"/>
              <a:t>, because I was working for a company that had a super loyal following and almost no complaints anywhere. </a:t>
            </a:r>
            <a:br>
              <a:rPr lang="en-US" sz="3200" dirty="0"/>
            </a:br>
            <a:r>
              <a:rPr lang="en-US" sz="3200" dirty="0"/>
              <a:t> </a:t>
            </a:r>
            <a:br>
              <a:rPr lang="en-US" sz="3200" dirty="0"/>
            </a:br>
            <a:r>
              <a:rPr lang="en-US" sz="3200" b="1" i="1" dirty="0"/>
              <a:t>That was then</a:t>
            </a:r>
            <a:r>
              <a:rPr lang="en-US" sz="3200" b="1" i="1" dirty="0" smtClean="0"/>
              <a:t>—</a:t>
            </a:r>
            <a:r>
              <a:rPr lang="en-US" sz="3200" dirty="0" smtClean="0"/>
              <a:t>”</a:t>
            </a:r>
            <a:endParaRPr lang="en-US" sz="3200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199629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09"/>
          <a:stretch/>
        </p:blipFill>
        <p:spPr>
          <a:xfrm>
            <a:off x="182562" y="735953"/>
            <a:ext cx="8713788" cy="40917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Understand the org chart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059231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3740" y="-30085"/>
            <a:ext cx="3218260" cy="48577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7575" y="253604"/>
            <a:ext cx="3990975" cy="2946796"/>
          </a:xfrm>
        </p:spPr>
        <p:txBody>
          <a:bodyPr>
            <a:normAutofit/>
          </a:bodyPr>
          <a:lstStyle/>
          <a:p>
            <a:pPr algn="r"/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Process map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000673" y="4764046"/>
            <a:ext cx="3142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srgbClr val="FFC000"/>
                </a:solidFill>
                <a:hlinkClick r:id="rId4"/>
              </a:rPr>
              <a:t>bit.ly/air-force-flowchart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5512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62" y="24778"/>
            <a:ext cx="8419319" cy="5118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72879"/>
            <a:ext cx="9144000" cy="85725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Set up monitoring tools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56878" y="4760952"/>
            <a:ext cx="30008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srgbClr val="FFC000"/>
                </a:solidFill>
                <a:hlinkClick r:id="rId4"/>
              </a:rPr>
              <a:t>bit.ly/monitoring-tools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81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3338"/>
            <a:ext cx="9144000" cy="85725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Hold After Action Reviews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95176" y="4718778"/>
            <a:ext cx="25827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rgbClr val="FFC000"/>
                </a:solidFill>
                <a:hlinkClick r:id="rId3"/>
              </a:rPr>
              <a:t>bit.ly/aar-conduct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75" y="842963"/>
            <a:ext cx="5010150" cy="3684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16149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AAR Goals: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670929"/>
              </p:ext>
            </p:extLst>
          </p:nvPr>
        </p:nvGraphicFramePr>
        <p:xfrm>
          <a:off x="1381125" y="962022"/>
          <a:ext cx="6096000" cy="352425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048000"/>
                <a:gridCol w="3048000"/>
              </a:tblGrid>
              <a:tr h="1762126">
                <a:tc>
                  <a:txBody>
                    <a:bodyPr/>
                    <a:lstStyle/>
                    <a:p>
                      <a:pPr algn="ctr"/>
                      <a:endParaRPr lang="en-US" sz="2800" dirty="0" smtClean="0">
                        <a:solidFill>
                          <a:srgbClr val="7030A0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rgbClr val="7030A0"/>
                          </a:solidFill>
                          <a:latin typeface="Helvetica" pitchFamily="34" charset="0"/>
                          <a:cs typeface="Helvetica" pitchFamily="34" charset="0"/>
                        </a:rPr>
                        <a:t>What were our</a:t>
                      </a:r>
                      <a:r>
                        <a:rPr lang="en-US" sz="2800" baseline="0" dirty="0" smtClean="0">
                          <a:solidFill>
                            <a:srgbClr val="7030A0"/>
                          </a:solidFill>
                          <a:latin typeface="Helvetica" pitchFamily="34" charset="0"/>
                          <a:cs typeface="Helvetica" pitchFamily="34" charset="0"/>
                        </a:rPr>
                        <a:t> intended results?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>
                        <a:solidFill>
                          <a:srgbClr val="7030A0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pPr algn="ctr"/>
                      <a:r>
                        <a:rPr lang="en-US" sz="2800" baseline="0" dirty="0" smtClean="0">
                          <a:solidFill>
                            <a:srgbClr val="7030A0"/>
                          </a:solidFill>
                          <a:latin typeface="Helvetica" pitchFamily="34" charset="0"/>
                          <a:cs typeface="Helvetica" pitchFamily="34" charset="0"/>
                        </a:rPr>
                        <a:t>What </a:t>
                      </a:r>
                      <a:r>
                        <a:rPr lang="en-US" sz="2800" baseline="0" dirty="0" smtClean="0">
                          <a:solidFill>
                            <a:srgbClr val="7030A0"/>
                          </a:solidFill>
                          <a:latin typeface="Helvetica" pitchFamily="34" charset="0"/>
                          <a:cs typeface="Helvetica" pitchFamily="34" charset="0"/>
                        </a:rPr>
                        <a:t>caused our results?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  <a:tr h="1762126">
                <a:tc>
                  <a:txBody>
                    <a:bodyPr/>
                    <a:lstStyle/>
                    <a:p>
                      <a:pPr algn="ctr"/>
                      <a:endParaRPr lang="en-US" sz="2800" dirty="0" smtClean="0">
                        <a:solidFill>
                          <a:srgbClr val="7030A0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rgbClr val="7030A0"/>
                          </a:solidFill>
                          <a:latin typeface="Helvetica" pitchFamily="34" charset="0"/>
                          <a:cs typeface="Helvetica" pitchFamily="34" charset="0"/>
                        </a:rPr>
                        <a:t>What </a:t>
                      </a:r>
                      <a:r>
                        <a:rPr lang="en-US" sz="2800" dirty="0" smtClean="0">
                          <a:solidFill>
                            <a:srgbClr val="7030A0"/>
                          </a:solidFill>
                          <a:latin typeface="Helvetica" pitchFamily="34" charset="0"/>
                          <a:cs typeface="Helvetica" pitchFamily="34" charset="0"/>
                        </a:rPr>
                        <a:t>were our actual results?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 smtClean="0">
                        <a:solidFill>
                          <a:srgbClr val="7030A0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  <a:p>
                      <a:pPr algn="ctr"/>
                      <a:r>
                        <a:rPr lang="en-US" sz="2800" dirty="0" smtClean="0">
                          <a:solidFill>
                            <a:srgbClr val="7030A0"/>
                          </a:solidFill>
                          <a:latin typeface="Helvetica" pitchFamily="34" charset="0"/>
                          <a:cs typeface="Helvetica" pitchFamily="34" charset="0"/>
                        </a:rPr>
                        <a:t>What can we do to improve?</a:t>
                      </a:r>
                      <a:endParaRPr lang="en-US" sz="2800" b="1" dirty="0">
                        <a:solidFill>
                          <a:srgbClr val="7030A0"/>
                        </a:solidFill>
                        <a:latin typeface="Helvetica" pitchFamily="34" charset="0"/>
                        <a:cs typeface="Helvetica" pitchFamily="34" charset="0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24769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83" t="9259" r="9757" b="13704"/>
          <a:stretch/>
        </p:blipFill>
        <p:spPr>
          <a:xfrm>
            <a:off x="219369" y="1019012"/>
            <a:ext cx="3162006" cy="34291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Brand valuation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" name="Oval Callout 3"/>
          <p:cNvSpPr/>
          <p:nvPr/>
        </p:nvSpPr>
        <p:spPr>
          <a:xfrm>
            <a:off x="2543173" y="1019012"/>
            <a:ext cx="2200275" cy="1123950"/>
          </a:xfrm>
          <a:prstGeom prst="wedgeEllipseCallout">
            <a:avLst>
              <a:gd name="adj1" fmla="val -69318"/>
              <a:gd name="adj2" fmla="val 37924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/>
              <a:t>HOLD UP!</a:t>
            </a:r>
          </a:p>
          <a:p>
            <a:pPr algn="ctr"/>
            <a:r>
              <a:rPr lang="en-US" sz="1200" b="1" dirty="0" smtClean="0"/>
              <a:t>How do we track SEO’s impact on brand? #RCS</a:t>
            </a:r>
            <a:endParaRPr lang="en-US" sz="1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743449" y="2333625"/>
            <a:ext cx="32575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7030A0"/>
                </a:solidFill>
              </a:rPr>
              <a:t>Before we know the value we bring, we need to know the brand’s value.</a:t>
            </a:r>
            <a:endParaRPr lang="en-US" sz="2400" b="1" dirty="0">
              <a:solidFill>
                <a:srgbClr val="7030A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10" name="TextBox 9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5" name="Rectangle 4"/>
          <p:cNvSpPr/>
          <p:nvPr/>
        </p:nvSpPr>
        <p:spPr>
          <a:xfrm>
            <a:off x="3081848" y="4723029"/>
            <a:ext cx="29803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hlinkClick r:id="rId4"/>
              </a:rPr>
              <a:t>http://</a:t>
            </a:r>
            <a:r>
              <a:rPr lang="en-US" dirty="0" smtClean="0">
                <a:hlinkClick r:id="rId4"/>
              </a:rPr>
              <a:t>bit.ly/brand-value-ppt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8851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44129"/>
            <a:ext cx="9144000" cy="857250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Three approaches: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7030A0"/>
                </a:solidFill>
              </a:rPr>
              <a:t>Cost of reproduction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7030A0"/>
                </a:solidFill>
              </a:rPr>
              <a:t>Cost of comparable industry transactions</a:t>
            </a:r>
          </a:p>
          <a:p>
            <a:pPr marL="514350" indent="-514350">
              <a:buFont typeface="+mj-lt"/>
              <a:buAutoNum type="arabicPeriod"/>
            </a:pPr>
            <a:r>
              <a:rPr lang="en-US" dirty="0" smtClean="0">
                <a:solidFill>
                  <a:srgbClr val="7030A0"/>
                </a:solidFill>
              </a:rPr>
              <a:t>Income (cash flow from future earnings)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9" name="TextBox 8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705690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57557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Once you’ve proven results and have data, push for the harder recommendations</a:t>
            </a:r>
            <a:endParaRPr lang="en-US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041807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27077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Not listening? </a:t>
            </a:r>
            <a:br>
              <a:rPr lang="en-US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Leave.</a:t>
            </a:r>
            <a:endParaRPr lang="en-US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59026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1839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If it’s working? </a:t>
            </a:r>
            <a:br>
              <a:rPr lang="en-US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Get your party on and </a:t>
            </a:r>
            <a:r>
              <a:rPr lang="en-US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/>
            </a:r>
            <a:br>
              <a:rPr lang="en-US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move </a:t>
            </a:r>
            <a:r>
              <a:rPr lang="en-US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on to the</a:t>
            </a:r>
            <a:r>
              <a:rPr lang="en-US" baseline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next pro-active </a:t>
            </a:r>
            <a:r>
              <a:rPr lang="en-US" baseline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/>
            </a:r>
            <a:br>
              <a:rPr lang="en-US" baseline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baseline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phase </a:t>
            </a:r>
            <a:r>
              <a:rPr lang="en-US" baseline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of </a:t>
            </a:r>
            <a:r>
              <a:rPr lang="en-US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ORM.</a:t>
            </a:r>
            <a:endParaRPr lang="en-US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012570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6539" y="983456"/>
            <a:ext cx="4754336" cy="416004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956071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 smtClean="0"/>
              <a:t> </a:t>
            </a:r>
            <a:r>
              <a:rPr lang="en-US" sz="2800" b="1" dirty="0"/>
              <a:t>N</a:t>
            </a:r>
            <a:r>
              <a:rPr lang="en-US" sz="2800" b="1" dirty="0" smtClean="0"/>
              <a:t>ow he needs ORM </a:t>
            </a:r>
            <a:r>
              <a:rPr lang="en-US" sz="2800" b="1" dirty="0" smtClean="0"/>
              <a:t>services</a:t>
            </a:r>
            <a:r>
              <a:rPr lang="en-US" sz="2800" b="1" dirty="0"/>
              <a:t> </a:t>
            </a:r>
            <a:r>
              <a:rPr lang="en-US" sz="2800" b="1" dirty="0" smtClean="0"/>
              <a:t>to effect long-term, company-wide change.</a:t>
            </a:r>
            <a:endParaRPr lang="en-US" sz="28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554866" y="3300408"/>
            <a:ext cx="22710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 smtClean="0"/>
              <a:t> </a:t>
            </a:r>
            <a:endParaRPr lang="en-US" sz="2400" b="1" dirty="0"/>
          </a:p>
        </p:txBody>
      </p:sp>
      <p:sp>
        <p:nvSpPr>
          <p:cNvPr id="5" name="TextBox 4"/>
          <p:cNvSpPr txBox="1"/>
          <p:nvPr/>
        </p:nvSpPr>
        <p:spPr>
          <a:xfrm>
            <a:off x="3552825" y="3126579"/>
            <a:ext cx="227103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2400" b="1" dirty="0"/>
              <a:t>REPUTATION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9" name="TextBox 8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723483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825983">
            <a:off x="-549182" y="1334327"/>
            <a:ext cx="10241181" cy="2474105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chemeClr val="bg1"/>
                </a:solidFill>
              </a:rPr>
              <a:t>COMPETITIVE ORM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6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829233"/>
            <a:ext cx="7591425" cy="41332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6675"/>
            <a:ext cx="9144000" cy="857250"/>
          </a:xfrm>
          <a:solidFill>
            <a:srgbClr val="00B0F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ORM for SERP domination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3" name="Rectangle 2"/>
          <p:cNvSpPr/>
          <p:nvPr/>
        </p:nvSpPr>
        <p:spPr>
          <a:xfrm>
            <a:off x="2969457" y="4747913"/>
            <a:ext cx="30187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srgbClr val="FFC000"/>
                </a:solidFill>
                <a:hlinkClick r:id="rId4"/>
              </a:rPr>
              <a:t>bit.ly/serp-domination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716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632721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</a:rPr>
              <a:t>CASE</a:t>
            </a:r>
            <a:r>
              <a:rPr lang="en-US" baseline="0" dirty="0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</a:rPr>
              <a:t> STUDY</a:t>
            </a:r>
            <a:br>
              <a:rPr lang="en-US" baseline="0" dirty="0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b="1" dirty="0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</a:rPr>
              <a:t>The Remix</a:t>
            </a:r>
            <a:endParaRPr lang="en-US" b="1" dirty="0">
              <a:solidFill>
                <a:srgbClr val="00B0F0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498338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ight Brace 2"/>
          <p:cNvSpPr/>
          <p:nvPr/>
        </p:nvSpPr>
        <p:spPr>
          <a:xfrm>
            <a:off x="6191250" y="895349"/>
            <a:ext cx="866775" cy="4124325"/>
          </a:xfrm>
          <a:prstGeom prst="rightBrace">
            <a:avLst/>
          </a:prstGeom>
        </p:spPr>
        <p:style>
          <a:lnRef idx="2">
            <a:schemeClr val="accent5"/>
          </a:lnRef>
          <a:fillRef idx="0">
            <a:schemeClr val="accent5"/>
          </a:fillRef>
          <a:effectRef idx="1">
            <a:schemeClr val="accent5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7189330" y="1803349"/>
            <a:ext cx="203132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</a:rPr>
              <a:t>SearchLove</a:t>
            </a:r>
            <a:r>
              <a:rPr lang="en-US" b="1" dirty="0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</a:rPr>
              <a:t> 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</a:rPr>
              <a:t>2011</a:t>
            </a:r>
          </a:p>
          <a:p>
            <a:endParaRPr lang="en-US" b="1" dirty="0">
              <a:solidFill>
                <a:srgbClr val="00B0F0"/>
              </a:solidFill>
              <a:latin typeface="Helvetica" pitchFamily="34" charset="0"/>
              <a:cs typeface="Helvetica" pitchFamily="34" charset="0"/>
            </a:endParaRPr>
          </a:p>
          <a:p>
            <a:r>
              <a:rPr lang="en-US" b="1" dirty="0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</a:rPr>
              <a:t>Owned </a:t>
            </a:r>
            <a:r>
              <a:rPr lang="en-US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50% 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</a:rPr>
              <a:t>Page 1 SERPs 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</a:rPr>
              <a:t>for short-tail,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</a:rPr>
              <a:t>highly </a:t>
            </a:r>
          </a:p>
          <a:p>
            <a:r>
              <a:rPr lang="en-US" b="1" dirty="0" smtClean="0">
                <a:solidFill>
                  <a:srgbClr val="00B0F0"/>
                </a:solidFill>
                <a:latin typeface="Helvetica" pitchFamily="34" charset="0"/>
                <a:cs typeface="Helvetica" pitchFamily="34" charset="0"/>
              </a:rPr>
              <a:t>competitive term</a:t>
            </a:r>
            <a:endParaRPr lang="en-US" b="1" dirty="0">
              <a:solidFill>
                <a:srgbClr val="00B0F0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5388" y="9525"/>
            <a:ext cx="6753225" cy="5124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411592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790951" y="247650"/>
            <a:ext cx="113668" cy="114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104775" y="250031"/>
            <a:ext cx="2238375" cy="6667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PPC – Client with offer search, </a:t>
            </a:r>
            <a:r>
              <a:rPr lang="en-US" sz="1200" b="1" dirty="0" err="1" smtClean="0">
                <a:latin typeface="Helvetica" pitchFamily="34" charset="0"/>
                <a:cs typeface="Helvetica" pitchFamily="34" charset="0"/>
              </a:rPr>
              <a:t>sitelinks</a:t>
            </a:r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 and reviews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447926" y="97631"/>
            <a:ext cx="2037271" cy="5715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Client’s Google+ 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04775" y="1650206"/>
            <a:ext cx="2238375" cy="15621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Client’s homepage with </a:t>
            </a:r>
            <a:r>
              <a:rPr lang="en-US" sz="1200" b="1" dirty="0" err="1" smtClean="0">
                <a:latin typeface="Helvetica" pitchFamily="34" charset="0"/>
                <a:cs typeface="Helvetica" pitchFamily="34" charset="0"/>
              </a:rPr>
              <a:t>sitelinks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04775" y="3721893"/>
            <a:ext cx="2238375" cy="42386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Client’s blog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4775" y="992981"/>
            <a:ext cx="2238375" cy="5905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PPC - Competitor 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428875" y="840581"/>
            <a:ext cx="1036123" cy="19812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PPC - Competitor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04775" y="3278981"/>
            <a:ext cx="2238375" cy="3857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Competitor 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4775" y="4202906"/>
            <a:ext cx="2238375" cy="38576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Competitor 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04775" y="4633911"/>
            <a:ext cx="2238375" cy="42386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Client’s investor site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8029576" y="216694"/>
            <a:ext cx="113668" cy="1143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667250" y="219075"/>
            <a:ext cx="2238375" cy="66675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PPC – Client with offer search, </a:t>
            </a:r>
            <a:r>
              <a:rPr lang="en-US" sz="1200" b="1" dirty="0" err="1" smtClean="0">
                <a:latin typeface="Helvetica" pitchFamily="34" charset="0"/>
                <a:cs typeface="Helvetica" pitchFamily="34" charset="0"/>
              </a:rPr>
              <a:t>sitelinks</a:t>
            </a:r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 and reviews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029451" y="66674"/>
            <a:ext cx="2037271" cy="1400176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Client’s Google+ with recent posts 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67250" y="1619250"/>
            <a:ext cx="2238375" cy="1562100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Client’s homepage with </a:t>
            </a:r>
            <a:r>
              <a:rPr lang="en-US" sz="1200" b="1" dirty="0" err="1" smtClean="0">
                <a:latin typeface="Helvetica" pitchFamily="34" charset="0"/>
                <a:cs typeface="Helvetica" pitchFamily="34" charset="0"/>
              </a:rPr>
              <a:t>sitelinks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4667250" y="3243262"/>
            <a:ext cx="2238375" cy="42386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Client’s blog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4667250" y="962025"/>
            <a:ext cx="2238375" cy="59055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PPC - Competitor 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67250" y="3736180"/>
            <a:ext cx="2238375" cy="42386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Client’s investor site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4667250" y="4221955"/>
            <a:ext cx="2238375" cy="42386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Client news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667249" y="4710112"/>
            <a:ext cx="2238375" cy="423863"/>
          </a:xfrm>
          <a:prstGeom prst="rect">
            <a:avLst/>
          </a:prstGeom>
          <a:solidFill>
            <a:srgbClr val="00B0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latin typeface="Helvetica" pitchFamily="34" charset="0"/>
                <a:cs typeface="Helvetica" pitchFamily="34" charset="0"/>
              </a:rPr>
              <a:t>Client micro-site</a:t>
            </a:r>
            <a:endParaRPr lang="en-US" sz="1200" b="1" dirty="0">
              <a:latin typeface="Helvetica" pitchFamily="34" charset="0"/>
              <a:cs typeface="Helvetica" pitchFamily="34" charset="0"/>
            </a:endParaRPr>
          </a:p>
        </p:txBody>
      </p:sp>
      <p:cxnSp>
        <p:nvCxnSpPr>
          <p:cNvPr id="30720" name="Straight Connector 30719"/>
          <p:cNvCxnSpPr/>
          <p:nvPr/>
        </p:nvCxnSpPr>
        <p:spPr>
          <a:xfrm>
            <a:off x="4561397" y="38100"/>
            <a:ext cx="0" cy="5057774"/>
          </a:xfrm>
          <a:prstGeom prst="line">
            <a:avLst/>
          </a:prstGeom>
          <a:ln cap="rnd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1" name="TextBox 30720"/>
          <p:cNvSpPr txBox="1"/>
          <p:nvPr/>
        </p:nvSpPr>
        <p:spPr>
          <a:xfrm>
            <a:off x="2609850" y="3829050"/>
            <a:ext cx="187534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Keyword 1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60% SERP domination</a:t>
            </a:r>
          </a:p>
          <a:p>
            <a:endParaRPr lang="en-US" sz="2000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153275" y="3852623"/>
            <a:ext cx="187534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Keyword 2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70% SERP</a:t>
            </a:r>
          </a:p>
          <a:p>
            <a:r>
              <a:rPr lang="en-US" sz="2000" b="1" dirty="0" smtClean="0">
                <a:solidFill>
                  <a:srgbClr val="FF0000"/>
                </a:solidFill>
                <a:latin typeface="Helvetica" pitchFamily="34" charset="0"/>
                <a:cs typeface="Helvetica" pitchFamily="34" charset="0"/>
              </a:rPr>
              <a:t>domination</a:t>
            </a:r>
            <a:endParaRPr lang="en-US" sz="2000" b="1" dirty="0">
              <a:solidFill>
                <a:srgbClr val="FF0000"/>
              </a:solidFill>
              <a:latin typeface="Helvetica" pitchFamily="34" charset="0"/>
              <a:cs typeface="Helvetic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13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470796"/>
          </a:xfrm>
        </p:spPr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To summarize…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77147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181" b="10202"/>
          <a:stretch/>
        </p:blipFill>
        <p:spPr>
          <a:xfrm>
            <a:off x="-1" y="1"/>
            <a:ext cx="9160965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1"/>
            <a:ext cx="9160964" cy="5143500"/>
          </a:xfrm>
          <a:prstGeom prst="rect">
            <a:avLst/>
          </a:prstGeom>
          <a:solidFill>
            <a:schemeClr val="bg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6964" y="2228850"/>
            <a:ext cx="9177928" cy="1038225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We </a:t>
            </a:r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can’t </a:t>
            </a:r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insure </a:t>
            </a:r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or replace our brands</a:t>
            </a:r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. </a:t>
            </a:r>
            <a:b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</a:br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We </a:t>
            </a:r>
            <a:r>
              <a:rPr lang="en-US" sz="2800" b="1" u="sng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CAN</a:t>
            </a:r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protect them.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194394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05979"/>
            <a:ext cx="8229600" cy="4585096"/>
          </a:xfrm>
        </p:spPr>
        <p:txBody>
          <a:bodyPr>
            <a:normAutofit/>
          </a:bodyPr>
          <a:lstStyle/>
          <a:p>
            <a:r>
              <a:rPr lang="en-US" sz="4600" b="1" dirty="0" smtClean="0">
                <a:solidFill>
                  <a:srgbClr val="FF0000"/>
                </a:solidFill>
              </a:rPr>
              <a:t>The Takeaway:</a:t>
            </a:r>
            <a:endParaRPr lang="en-US" sz="4600" b="1" dirty="0">
              <a:solidFill>
                <a:srgbClr val="FF000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596098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8325" y="857250"/>
            <a:ext cx="5379876" cy="38766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3463" y="82154"/>
            <a:ext cx="8229600" cy="1060846"/>
          </a:xfrm>
        </p:spPr>
        <p:txBody>
          <a:bodyPr>
            <a:normAutofit/>
          </a:bodyPr>
          <a:lstStyle/>
          <a:p>
            <a:r>
              <a:rPr lang="en-US" sz="4600" b="1" dirty="0" smtClean="0">
                <a:solidFill>
                  <a:srgbClr val="FF0000"/>
                </a:solidFill>
              </a:rPr>
              <a:t>Be brave and care.</a:t>
            </a:r>
            <a:endParaRPr lang="en-US" sz="4600" b="1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9" name="TextBox 8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687208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mozcon-ppt-bg-blank-2-smallerLogo-0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800" y="-24371"/>
            <a:ext cx="9272670" cy="5213790"/>
          </a:xfrm>
          <a:prstGeom prst="rect">
            <a:avLst/>
          </a:prstGeom>
        </p:spPr>
      </p:pic>
      <p:pic>
        <p:nvPicPr>
          <p:cNvPr id="3" name="Picture 2" descr="welcome-text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48272" y="1383297"/>
            <a:ext cx="2098758" cy="83676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52469" y="2164808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Rhea </a:t>
            </a:r>
            <a:r>
              <a:rPr lang="en-US" sz="2000" dirty="0" err="1" smtClean="0">
                <a:latin typeface="Helvetica"/>
                <a:cs typeface="Helvetica"/>
              </a:rPr>
              <a:t>Drysdale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-46604" y="2622981"/>
            <a:ext cx="92726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latin typeface="Helvetica"/>
                <a:cs typeface="Helvetica"/>
              </a:rPr>
              <a:t>CEO</a:t>
            </a:r>
            <a:endParaRPr lang="en-US" sz="20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-50508" y="305477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Outspoken Media, Inc.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-44643" y="34826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  <a:hlinkClick r:id="rId4"/>
              </a:rPr>
              <a:t>http://outspokenmedia.com/</a:t>
            </a:r>
            <a:r>
              <a:rPr lang="en-US" dirty="0" smtClean="0">
                <a:latin typeface="Helvetica"/>
                <a:cs typeface="Helvetica"/>
              </a:rPr>
              <a:t> 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-31943" y="3889068"/>
            <a:ext cx="92726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@Rhea</a:t>
            </a:r>
            <a:endParaRPr lang="en-US" dirty="0">
              <a:latin typeface="Helvetica"/>
              <a:cs typeface="Helvetic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8" b="13889"/>
          <a:stretch/>
        </p:blipFill>
        <p:spPr>
          <a:xfrm>
            <a:off x="0" y="-42863"/>
            <a:ext cx="9144000" cy="5270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Because p</a:t>
            </a:r>
            <a:r>
              <a:rPr lang="en-US" sz="2800" b="1" dirty="0" smtClean="0">
                <a:solidFill>
                  <a:srgbClr val="0070C0"/>
                </a:solidFill>
              </a:rPr>
              <a:t>laying </a:t>
            </a:r>
            <a:r>
              <a:rPr lang="en-US" sz="2800" b="1" dirty="0" smtClean="0">
                <a:solidFill>
                  <a:srgbClr val="0070C0"/>
                </a:solidFill>
              </a:rPr>
              <a:t>dead isn’t a long-term strategy.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0197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625" y="205979"/>
            <a:ext cx="8229600" cy="4585096"/>
          </a:xfrm>
        </p:spPr>
        <p:txBody>
          <a:bodyPr>
            <a:normAutofit/>
          </a:bodyPr>
          <a:lstStyle/>
          <a:p>
            <a:r>
              <a:rPr lang="en-US" sz="4600" b="1" dirty="0" smtClean="0">
                <a:solidFill>
                  <a:schemeClr val="tx1">
                    <a:lumMod val="50000"/>
                  </a:schemeClr>
                </a:solidFill>
              </a:rPr>
              <a:t>AUDIENCE PARTICIPATION!</a:t>
            </a:r>
            <a:br>
              <a:rPr lang="en-US" sz="4600" b="1" dirty="0" smtClean="0">
                <a:solidFill>
                  <a:schemeClr val="tx1">
                    <a:lumMod val="50000"/>
                  </a:schemeClr>
                </a:solidFill>
              </a:rPr>
            </a:br>
            <a:r>
              <a:rPr lang="en-US" sz="4600" b="1" dirty="0">
                <a:solidFill>
                  <a:schemeClr val="tx1">
                    <a:lumMod val="75000"/>
                  </a:schemeClr>
                </a:solidFill>
              </a:rPr>
              <a:t>AUDIENCE PARTICIPATION</a:t>
            </a:r>
            <a:r>
              <a:rPr lang="en-US" sz="4600" b="1" dirty="0" smtClean="0">
                <a:solidFill>
                  <a:schemeClr val="tx1">
                    <a:lumMod val="75000"/>
                  </a:schemeClr>
                </a:solidFill>
              </a:rPr>
              <a:t>!</a:t>
            </a:r>
            <a:br>
              <a:rPr lang="en-US" sz="4600" b="1" dirty="0" smtClean="0">
                <a:solidFill>
                  <a:schemeClr val="tx1">
                    <a:lumMod val="75000"/>
                  </a:schemeClr>
                </a:solidFill>
              </a:rPr>
            </a:br>
            <a:r>
              <a:rPr lang="en-US" sz="4600" b="1" dirty="0">
                <a:solidFill>
                  <a:schemeClr val="tx1">
                    <a:lumMod val="60000"/>
                    <a:lumOff val="40000"/>
                  </a:schemeClr>
                </a:solidFill>
              </a:rPr>
              <a:t>AUDIENCE PARTICIPATION</a:t>
            </a:r>
            <a:r>
              <a:rPr lang="en-US" sz="4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  <a:t>!</a:t>
            </a:r>
            <a:br>
              <a:rPr lang="en-US" sz="4600" b="1" dirty="0" smtClean="0">
                <a:solidFill>
                  <a:schemeClr val="tx1">
                    <a:lumMod val="60000"/>
                    <a:lumOff val="40000"/>
                  </a:schemeClr>
                </a:solidFill>
              </a:rPr>
            </a:br>
            <a:r>
              <a:rPr lang="en-US" sz="4600" b="1" dirty="0">
                <a:solidFill>
                  <a:schemeClr val="tx1">
                    <a:lumMod val="40000"/>
                    <a:lumOff val="60000"/>
                  </a:schemeClr>
                </a:solidFill>
              </a:rPr>
              <a:t>AUDIENCE PARTICIPATION</a:t>
            </a:r>
            <a:r>
              <a:rPr lang="en-US" sz="46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  <a:t>!</a:t>
            </a:r>
            <a:br>
              <a:rPr lang="en-US" sz="4600" b="1" dirty="0" smtClean="0">
                <a:solidFill>
                  <a:schemeClr val="tx1">
                    <a:lumMod val="40000"/>
                    <a:lumOff val="60000"/>
                  </a:schemeClr>
                </a:solidFill>
              </a:rPr>
            </a:br>
            <a:r>
              <a:rPr lang="en-US" sz="4600" b="1" dirty="0">
                <a:solidFill>
                  <a:schemeClr val="tx1">
                    <a:lumMod val="20000"/>
                    <a:lumOff val="80000"/>
                  </a:schemeClr>
                </a:solidFill>
              </a:rPr>
              <a:t>AUDIENCE PARTICIPATION</a:t>
            </a:r>
            <a:r>
              <a:rPr lang="en-US" sz="4600" b="1" dirty="0" smtClean="0">
                <a:solidFill>
                  <a:schemeClr val="tx1">
                    <a:lumMod val="20000"/>
                    <a:lumOff val="80000"/>
                  </a:schemeClr>
                </a:solidFill>
              </a:rPr>
              <a:t>!</a:t>
            </a:r>
            <a:endParaRPr lang="en-US" sz="4600" b="1" dirty="0">
              <a:solidFill>
                <a:srgbClr val="0070C0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119313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651771"/>
          </a:xfrm>
        </p:spPr>
        <p:txBody>
          <a:bodyPr/>
          <a:lstStyle/>
          <a:p>
            <a:r>
              <a:rPr lang="en-US" b="1" dirty="0" smtClean="0"/>
              <a:t>Look under your seat.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37446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661296"/>
          </a:xfrm>
        </p:spPr>
        <p:txBody>
          <a:bodyPr/>
          <a:lstStyle/>
          <a:p>
            <a:r>
              <a:rPr lang="en-US" b="1" dirty="0" smtClean="0"/>
              <a:t>Are you prepared?</a:t>
            </a:r>
            <a:endParaRPr lang="en-US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635866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3655" y="980850"/>
            <a:ext cx="6273496" cy="41626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We need insurance.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643516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76" y="834158"/>
            <a:ext cx="7115585" cy="430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To protect us.</a:t>
            </a:r>
            <a:endParaRPr lang="en-US" sz="2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7" name="TextBox 6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759869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Brands are just as fragile!</a:t>
            </a:r>
            <a:endParaRPr lang="en-US" sz="2800" b="1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143375" y="1200150"/>
            <a:ext cx="4543425" cy="3943349"/>
          </a:xfrm>
        </p:spPr>
        <p:txBody>
          <a:bodyPr>
            <a:normAutofit/>
          </a:bodyPr>
          <a:lstStyle/>
          <a:p>
            <a:r>
              <a:rPr lang="en-US" dirty="0" smtClean="0"/>
              <a:t>Brand accounts for 70% of McDonald’s shareholder </a:t>
            </a:r>
            <a:r>
              <a:rPr lang="en-US" dirty="0" smtClean="0"/>
              <a:t>value</a:t>
            </a:r>
            <a:br>
              <a:rPr lang="en-US" dirty="0" smtClean="0"/>
            </a:br>
            <a:endParaRPr lang="en-US" dirty="0" smtClean="0"/>
          </a:p>
          <a:p>
            <a:r>
              <a:rPr lang="en-US" dirty="0"/>
              <a:t>Brand accounts for </a:t>
            </a:r>
            <a:r>
              <a:rPr lang="en-US" dirty="0" smtClean="0"/>
              <a:t>51% of Coca-Cola’s stock market value</a:t>
            </a:r>
          </a:p>
        </p:txBody>
      </p:sp>
      <p:sp>
        <p:nvSpPr>
          <p:cNvPr id="5" name="Rectangle 4"/>
          <p:cNvSpPr/>
          <p:nvPr/>
        </p:nvSpPr>
        <p:spPr>
          <a:xfrm>
            <a:off x="548563" y="4419600"/>
            <a:ext cx="317266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hlinkClick r:id="rId2"/>
              </a:rPr>
              <a:t>http://</a:t>
            </a:r>
            <a:r>
              <a:rPr lang="en-US" dirty="0" smtClean="0">
                <a:solidFill>
                  <a:srgbClr val="00B0F0"/>
                </a:solidFill>
                <a:hlinkClick r:id="rId2"/>
              </a:rPr>
              <a:t>bit.ly/brand-valuation</a:t>
            </a:r>
            <a:r>
              <a:rPr lang="en-US" dirty="0" smtClean="0">
                <a:solidFill>
                  <a:srgbClr val="00B0F0"/>
                </a:solidFill>
              </a:rPr>
              <a:t> &amp; </a:t>
            </a:r>
          </a:p>
          <a:p>
            <a:r>
              <a:rPr lang="en-US" dirty="0">
                <a:solidFill>
                  <a:srgbClr val="00B0F0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rgbClr val="00B0F0"/>
                </a:solidFill>
                <a:hlinkClick r:id="rId3"/>
              </a:rPr>
              <a:t>bit.ly/top-20-brands</a:t>
            </a:r>
            <a:r>
              <a:rPr lang="en-US" dirty="0" smtClean="0">
                <a:solidFill>
                  <a:srgbClr val="00B0F0"/>
                </a:solidFill>
              </a:rPr>
              <a:t>  </a:t>
            </a:r>
            <a:endParaRPr lang="en-US" dirty="0">
              <a:solidFill>
                <a:srgbClr val="00B0F0"/>
              </a:solidFill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064056"/>
              </p:ext>
            </p:extLst>
          </p:nvPr>
        </p:nvGraphicFramePr>
        <p:xfrm>
          <a:off x="548564" y="1339852"/>
          <a:ext cx="3194761" cy="2927788"/>
        </p:xfrm>
        <a:graphic>
          <a:graphicData uri="http://schemas.openxmlformats.org/drawingml/2006/table">
            <a:tbl>
              <a:tblPr/>
              <a:tblGrid>
                <a:gridCol w="937336"/>
                <a:gridCol w="1322240"/>
                <a:gridCol w="935185"/>
              </a:tblGrid>
              <a:tr h="660398">
                <a:tc>
                  <a:txBody>
                    <a:bodyPr/>
                    <a:lstStyle/>
                    <a:p>
                      <a:pPr fontAlgn="ctr"/>
                      <a:r>
                        <a:rPr lang="en-US" sz="1100" b="1">
                          <a:effectLst/>
                        </a:rPr>
                        <a:t>Brand Rank 2009</a:t>
                      </a:r>
                    </a:p>
                  </a:txBody>
                  <a:tcPr marL="56100" marR="56100" marT="58438" marB="58438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6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100" b="1">
                          <a:effectLst/>
                        </a:rPr>
                        <a:t>Brand Name</a:t>
                      </a:r>
                    </a:p>
                  </a:txBody>
                  <a:tcPr marL="56100" marR="56100" marT="58438" marB="58438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6F1"/>
                    </a:solidFill>
                  </a:tcPr>
                </a:tc>
                <a:tc>
                  <a:txBody>
                    <a:bodyPr/>
                    <a:lstStyle/>
                    <a:p>
                      <a:pPr fontAlgn="ctr"/>
                      <a:r>
                        <a:rPr lang="en-US" sz="1100" b="1">
                          <a:effectLst/>
                        </a:rPr>
                        <a:t>Brand Value ($ billion)</a:t>
                      </a:r>
                    </a:p>
                  </a:txBody>
                  <a:tcPr marL="56100" marR="56100" marT="58438" marB="58438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6F1"/>
                    </a:solidFill>
                  </a:tcPr>
                </a:tc>
              </a:tr>
              <a:tr h="226739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Coca-Cola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69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739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2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IBM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60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739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3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Microsoft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57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739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4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GE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48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739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5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Nokia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45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739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6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McDonald's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32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739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7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Google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32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739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8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Toyota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31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739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9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Intel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31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  <a:tr h="226739"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10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>
                          <a:effectLst/>
                        </a:rPr>
                        <a:t>Disney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100" dirty="0">
                          <a:effectLst/>
                        </a:rPr>
                        <a:t>28</a:t>
                      </a:r>
                    </a:p>
                  </a:txBody>
                  <a:tcPr marL="29219" marR="29219" marT="29219" marB="29219" anchor="ctr">
                    <a:lnL>
                      <a:noFill/>
                    </a:lnL>
                    <a:lnR>
                      <a:noFill/>
                    </a:lnR>
                    <a:lnT w="38100" cap="flat" cmpd="sng" algn="ctr">
                      <a:solidFill>
                        <a:srgbClr val="95B6D5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CCCCCC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48737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85096"/>
          </a:xfrm>
        </p:spPr>
        <p:txBody>
          <a:bodyPr>
            <a:normAutofit/>
          </a:bodyPr>
          <a:lstStyle/>
          <a:p>
            <a:r>
              <a:rPr lang="en-US" b="1" dirty="0" smtClean="0"/>
              <a:t>What % of our branding and marketing budgets go </a:t>
            </a:r>
            <a:br>
              <a:rPr lang="en-US" b="1" dirty="0" smtClean="0"/>
            </a:br>
            <a:r>
              <a:rPr lang="en-US" b="1" dirty="0" smtClean="0"/>
              <a:t>to brand protection?</a:t>
            </a:r>
            <a:endParaRPr lang="en-US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628289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203"/>
            <a:ext cx="9144000" cy="4682667"/>
          </a:xfrm>
          <a:noFill/>
        </p:spPr>
        <p:txBody>
          <a:bodyPr>
            <a:normAutofit/>
          </a:bodyPr>
          <a:lstStyle/>
          <a:p>
            <a:r>
              <a:rPr lang="en-US" sz="2800" b="1" dirty="0" smtClean="0"/>
              <a:t>Professional background usually goes here.</a:t>
            </a:r>
            <a:r>
              <a:rPr lang="en-US" sz="2800" b="1" dirty="0"/>
              <a:t/>
            </a:r>
            <a:br>
              <a:rPr lang="en-US" sz="2800" b="1" dirty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/>
            </a:r>
            <a:br>
              <a:rPr lang="en-US" sz="2800" b="1" dirty="0" smtClean="0"/>
            </a:br>
            <a:r>
              <a:rPr lang="en-US" sz="2800" b="1" dirty="0" smtClean="0"/>
              <a:t>Let’s talk about motivation instead.</a:t>
            </a:r>
            <a:endParaRPr lang="en-US" sz="2800" b="1" dirty="0"/>
          </a:p>
        </p:txBody>
      </p:sp>
      <p:grpSp>
        <p:nvGrpSpPr>
          <p:cNvPr id="6" name="Group 5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8" name="TextBox 7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108925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85096"/>
          </a:xfrm>
        </p:spPr>
        <p:txBody>
          <a:bodyPr>
            <a:normAutofit/>
          </a:bodyPr>
          <a:lstStyle/>
          <a:p>
            <a:r>
              <a:rPr lang="en-US" dirty="0" smtClean="0"/>
              <a:t>Phrased differently…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699385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2301061821"/>
              </p:ext>
            </p:extLst>
          </p:nvPr>
        </p:nvGraphicFramePr>
        <p:xfrm>
          <a:off x="1600200" y="1162050"/>
          <a:ext cx="5991225" cy="38036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0" y="110729"/>
            <a:ext cx="9144000" cy="857250"/>
          </a:xfrm>
          <a:prstGeom prst="rect">
            <a:avLst/>
          </a:prstGeom>
          <a:solidFill>
            <a:schemeClr val="tx1">
              <a:lumMod val="20000"/>
              <a:lumOff val="80000"/>
            </a:schemeClr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/>
              <a:t>How do we “insure” a brand?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669514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518421"/>
          </a:xfrm>
        </p:spPr>
        <p:txBody>
          <a:bodyPr>
            <a:normAutofit/>
          </a:bodyPr>
          <a:lstStyle/>
          <a:p>
            <a:r>
              <a:rPr lang="en-US" dirty="0"/>
              <a:t>There will be a 21% increase in the number of public relations jobs from 2010 to 2020 according to the U.S. Bureau of Labor Statistics</a:t>
            </a:r>
            <a:r>
              <a:rPr lang="en-US" dirty="0" smtClean="0"/>
              <a:t>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1503456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343280"/>
          </a:xfrm>
        </p:spPr>
        <p:txBody>
          <a:bodyPr>
            <a:normAutofit/>
          </a:bodyPr>
          <a:lstStyle/>
          <a:p>
            <a:r>
              <a:rPr lang="en-US" dirty="0"/>
              <a:t>“This </a:t>
            </a:r>
            <a:r>
              <a:rPr lang="en-US" dirty="0" smtClean="0"/>
              <a:t>[increase in PR jobs] is </a:t>
            </a:r>
            <a:r>
              <a:rPr lang="en-US" dirty="0"/>
              <a:t>in response to businesses and government agencies responding quickly to news and information that move fast on the Internet and social media</a:t>
            </a:r>
            <a:r>
              <a:rPr lang="en-US" dirty="0" smtClean="0"/>
              <a:t>.”</a:t>
            </a:r>
            <a:endParaRPr lang="en-US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7" name="TextBox 6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" name="Rectangle 3"/>
          <p:cNvSpPr/>
          <p:nvPr/>
        </p:nvSpPr>
        <p:spPr>
          <a:xfrm>
            <a:off x="3239808" y="4599204"/>
            <a:ext cx="26981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B0F0"/>
                </a:solidFill>
                <a:hlinkClick r:id="rId3"/>
              </a:rPr>
              <a:t>http://</a:t>
            </a:r>
            <a:r>
              <a:rPr lang="en-US" dirty="0" smtClean="0">
                <a:solidFill>
                  <a:srgbClr val="00B0F0"/>
                </a:solidFill>
                <a:hlinkClick r:id="rId3"/>
              </a:rPr>
              <a:t>bit.ly/pr-jobs-rising</a:t>
            </a:r>
            <a:r>
              <a:rPr lang="en-US" dirty="0" smtClean="0">
                <a:solidFill>
                  <a:srgbClr val="00B0F0"/>
                </a:solidFill>
              </a:rPr>
              <a:t> 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412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1" y="0"/>
            <a:ext cx="8134350" cy="51328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545703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122471"/>
            <a:ext cx="4727076" cy="4535253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6320" y="122472"/>
            <a:ext cx="3949452" cy="2859532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427"/>
          <a:stretch/>
        </p:blipFill>
        <p:spPr bwMode="auto">
          <a:xfrm>
            <a:off x="5251698" y="2471061"/>
            <a:ext cx="3442497" cy="2186664"/>
          </a:xfrm>
          <a:prstGeom prst="rect">
            <a:avLst/>
          </a:prstGeom>
          <a:noFill/>
          <a:ln>
            <a:noFill/>
          </a:ln>
          <a:effectLst>
            <a:outerShdw blurRad="63500" sx="102000" sy="102000" algn="ctr" rotWithShape="0">
              <a:prstClr val="black">
                <a:alpha val="27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8" name="TextBox 7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694868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4737"/>
            <a:ext cx="9144000" cy="2206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1" y="406004"/>
            <a:ext cx="91440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70C0"/>
                </a:solidFill>
              </a:rPr>
              <a:t>“reputation management”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8" name="TextBox 7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46106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80045"/>
            <a:ext cx="9144000" cy="22204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" y="406004"/>
            <a:ext cx="9144000" cy="857250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dirty="0" smtClean="0">
                <a:solidFill>
                  <a:srgbClr val="0070C0"/>
                </a:solidFill>
              </a:rPr>
              <a:t>“online reputation management”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7" name="TextBox 6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22869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406004"/>
            <a:ext cx="9144000" cy="85725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“crisis </a:t>
            </a:r>
            <a:r>
              <a:rPr lang="en-US" sz="2800" b="1" dirty="0" smtClean="0">
                <a:solidFill>
                  <a:srgbClr val="0070C0"/>
                </a:solidFill>
              </a:rPr>
              <a:t>communication”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671377"/>
            <a:ext cx="9144000" cy="2152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972534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647" y="0"/>
            <a:ext cx="6602706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035029"/>
            <a:ext cx="9144000" cy="857250"/>
          </a:xfrm>
          <a:solidFill>
            <a:schemeClr val="bg1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0000"/>
                </a:solidFill>
              </a:rPr>
              <a:t>Frankly, </a:t>
            </a:r>
            <a:r>
              <a:rPr lang="en-US" sz="2800" b="1" dirty="0">
                <a:solidFill>
                  <a:srgbClr val="000000"/>
                </a:solidFill>
              </a:rPr>
              <a:t>y</a:t>
            </a:r>
            <a:r>
              <a:rPr lang="en-US" sz="2800" b="1" dirty="0" smtClean="0">
                <a:solidFill>
                  <a:srgbClr val="000000"/>
                </a:solidFill>
              </a:rPr>
              <a:t>ou should give a damn.</a:t>
            </a:r>
            <a:endParaRPr lang="en-US" sz="2800" b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59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204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My dad rocks. He’s a hero.</a:t>
            </a:r>
            <a:endParaRPr lang="en-US" sz="2800" b="1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84"/>
          <a:stretch/>
        </p:blipFill>
        <p:spPr bwMode="auto">
          <a:xfrm>
            <a:off x="-104774" y="1078705"/>
            <a:ext cx="5229224" cy="354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39" t="16501" r="15730" b="8781"/>
          <a:stretch/>
        </p:blipFill>
        <p:spPr bwMode="auto">
          <a:xfrm>
            <a:off x="5268808" y="1078705"/>
            <a:ext cx="3875192" cy="3546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8" name="TextBox 7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241596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3203972"/>
          </a:xfrm>
        </p:spPr>
        <p:txBody>
          <a:bodyPr>
            <a:normAutofit/>
          </a:bodyPr>
          <a:lstStyle/>
          <a:p>
            <a:r>
              <a:rPr lang="en-US" dirty="0" smtClean="0"/>
              <a:t>What is online reputation management?</a:t>
            </a:r>
            <a:endParaRPr lang="en-US" dirty="0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3475" y="2931160"/>
            <a:ext cx="6934200" cy="1564640"/>
          </a:xfrm>
          <a:prstGeom prst="rect">
            <a:avLst/>
          </a:prstGeom>
          <a:noFill/>
          <a:ln>
            <a:noFill/>
          </a:ln>
          <a:effectLst>
            <a:outerShdw blurRad="76200" sx="101000" sy="101000" algn="ctr" rotWithShape="0">
              <a:prstClr val="black">
                <a:alpha val="3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87183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21" y="438150"/>
            <a:ext cx="8785837" cy="41338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362075" y="1590675"/>
            <a:ext cx="2657475" cy="2000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219200" y="2085975"/>
            <a:ext cx="3143250" cy="2000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33401" y="2305049"/>
            <a:ext cx="2381250" cy="2000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19175" y="2619375"/>
            <a:ext cx="3705225" cy="2000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33401" y="2824162"/>
            <a:ext cx="5372099" cy="2000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04875" y="3352800"/>
            <a:ext cx="6372225" cy="200025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33401" y="3600450"/>
            <a:ext cx="7896224" cy="409575"/>
          </a:xfrm>
          <a:prstGeom prst="rect">
            <a:avLst/>
          </a:prstGeom>
          <a:solidFill>
            <a:srgbClr val="FFC0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285875" y="4105275"/>
            <a:ext cx="2905125" cy="2000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285875" y="4371974"/>
            <a:ext cx="1933575" cy="2000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5343572" y="3805236"/>
            <a:ext cx="1019128" cy="9286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362700" y="4571999"/>
            <a:ext cx="15824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Not my ORM.</a:t>
            </a:r>
            <a:endParaRPr lang="en-US" dirty="0"/>
          </a:p>
        </p:txBody>
      </p:sp>
      <p:cxnSp>
        <p:nvCxnSpPr>
          <p:cNvPr id="16" name="Straight Arrow Connector 15"/>
          <p:cNvCxnSpPr/>
          <p:nvPr/>
        </p:nvCxnSpPr>
        <p:spPr>
          <a:xfrm flipH="1" flipV="1">
            <a:off x="6405539" y="3543298"/>
            <a:ext cx="254782" cy="110490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1788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568" y="-51138"/>
            <a:ext cx="4780864" cy="5143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6029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Clean up the SERPs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186590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"/>
            <a:ext cx="6283373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168004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Register profiles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830582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3513" y="0"/>
            <a:ext cx="5957887" cy="514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53754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Spin content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988149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5940" y="-9742"/>
            <a:ext cx="6845060" cy="5153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055" y="2215754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Acquire complaint sites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978315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6" y="-22753"/>
            <a:ext cx="8401050" cy="51662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3255698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Pay off complaints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57071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713" y="1770457"/>
            <a:ext cx="9182288" cy="1152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33536" y="2070496"/>
            <a:ext cx="1447895" cy="1905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971986" y="2060971"/>
            <a:ext cx="1724025" cy="1905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09411" y="2270521"/>
            <a:ext cx="809625" cy="200025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28538" y="2713432"/>
            <a:ext cx="3848148" cy="190500"/>
          </a:xfrm>
          <a:prstGeom prst="rect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 flipV="1">
            <a:off x="3857483" y="2980134"/>
            <a:ext cx="1019128" cy="92868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876611" y="3908821"/>
            <a:ext cx="9412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OMFG.</a:t>
            </a:r>
            <a:endParaRPr lang="en-US" dirty="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-9713" y="266700"/>
            <a:ext cx="9182288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Quick note on </a:t>
            </a:r>
            <a:r>
              <a:rPr lang="en-US" sz="2800" b="1" dirty="0" err="1" smtClean="0"/>
              <a:t>Ripoff</a:t>
            </a:r>
            <a:r>
              <a:rPr lang="en-US" sz="2800" b="1" dirty="0" smtClean="0"/>
              <a:t> Report</a:t>
            </a:r>
            <a:endParaRPr lang="en-US" sz="2800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11" name="TextBox 10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190527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778"/>
          <a:stretch/>
        </p:blipFill>
        <p:spPr bwMode="auto">
          <a:xfrm>
            <a:off x="155524" y="1562100"/>
            <a:ext cx="4494238" cy="242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Flood review sites with positive mentions</a:t>
            </a:r>
            <a:endParaRPr lang="en-US" sz="2800" b="1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518"/>
          <a:stretch/>
        </p:blipFill>
        <p:spPr bwMode="auto">
          <a:xfrm>
            <a:off x="4649762" y="1562100"/>
            <a:ext cx="4494238" cy="26479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090742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720"/>
            <a:ext cx="9144001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Use crowdsourcing to sculpt SERPs</a:t>
            </a:r>
            <a:endParaRPr lang="en-US" sz="2800" b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120120"/>
            <a:ext cx="9144000" cy="39614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6789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882684"/>
            <a:ext cx="6701725" cy="42608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204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A real one.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557455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62524" y="205979"/>
            <a:ext cx="3724275" cy="4299346"/>
          </a:xfrm>
        </p:spPr>
        <p:txBody>
          <a:bodyPr/>
          <a:lstStyle/>
          <a:p>
            <a:pPr algn="l"/>
            <a:r>
              <a:rPr lang="en-US" dirty="0" smtClean="0"/>
              <a:t>All of these tactics </a:t>
            </a:r>
            <a:r>
              <a:rPr lang="en-US" dirty="0" smtClean="0"/>
              <a:t>work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97" b="9259"/>
          <a:stretch/>
        </p:blipFill>
        <p:spPr>
          <a:xfrm>
            <a:off x="0" y="0"/>
            <a:ext cx="4588126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012477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45" b="5325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" y="205979"/>
            <a:ext cx="9144000" cy="841771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But they don’t fix the problem.</a:t>
            </a:r>
            <a:endParaRPr lang="en-US" sz="28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324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10100" y="205979"/>
            <a:ext cx="4076700" cy="4337446"/>
          </a:xfrm>
        </p:spPr>
        <p:txBody>
          <a:bodyPr>
            <a:normAutofit/>
          </a:bodyPr>
          <a:lstStyle/>
          <a:p>
            <a:pPr algn="l"/>
            <a:r>
              <a:rPr lang="en-US" dirty="0" smtClean="0"/>
              <a:t>You’re treating symptoms, not the problem.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133887" cy="51435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558932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470796"/>
          </a:xfrm>
        </p:spPr>
        <p:txBody>
          <a:bodyPr>
            <a:normAutofit/>
          </a:bodyPr>
          <a:lstStyle/>
          <a:p>
            <a:r>
              <a:rPr lang="en-US" dirty="0" smtClean="0"/>
              <a:t>Presentation pivot.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321009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470796"/>
          </a:xfrm>
        </p:spPr>
        <p:txBody>
          <a:bodyPr>
            <a:normAutofit/>
          </a:bodyPr>
          <a:lstStyle/>
          <a:p>
            <a:r>
              <a:rPr lang="en-US" dirty="0" smtClean="0"/>
              <a:t>Let’s talk about how to effect organizational change.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22450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27946"/>
          </a:xfrm>
        </p:spPr>
        <p:txBody>
          <a:bodyPr>
            <a:normAutofit/>
          </a:bodyPr>
          <a:lstStyle/>
          <a:p>
            <a:r>
              <a:rPr lang="en-US" dirty="0" smtClean="0"/>
              <a:t>Most </a:t>
            </a:r>
            <a:r>
              <a:rPr lang="en-US" dirty="0" smtClean="0"/>
              <a:t>clients do NOT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want </a:t>
            </a:r>
            <a:r>
              <a:rPr lang="en-US" dirty="0" smtClean="0"/>
              <a:t>to listen. 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>Even if </a:t>
            </a:r>
            <a:r>
              <a:rPr lang="en-US" dirty="0" smtClean="0"/>
              <a:t>they say they do.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90438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Organizational change </a:t>
            </a:r>
            <a:r>
              <a:rPr lang="en-US" sz="2800" b="1" dirty="0" smtClean="0">
                <a:solidFill>
                  <a:srgbClr val="0070C0"/>
                </a:solidFill>
              </a:rPr>
              <a:t>requires:</a:t>
            </a:r>
            <a:endParaRPr lang="en-US" sz="2800" b="1" dirty="0">
              <a:solidFill>
                <a:srgbClr val="0070C0"/>
              </a:solidFill>
            </a:endParaRPr>
          </a:p>
        </p:txBody>
      </p:sp>
      <p:graphicFrame>
        <p:nvGraphicFramePr>
          <p:cNvPr id="7" name="Diagram 6"/>
          <p:cNvGraphicFramePr/>
          <p:nvPr>
            <p:extLst>
              <p:ext uri="{D42A27DB-BD31-4B8C-83A1-F6EECF244321}">
                <p14:modId xmlns:p14="http://schemas.microsoft.com/office/powerpoint/2010/main" val="1100067883"/>
              </p:ext>
            </p:extLst>
          </p:nvPr>
        </p:nvGraphicFramePr>
        <p:xfrm>
          <a:off x="1800225" y="1079500"/>
          <a:ext cx="5829300" cy="37481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8" name="Group 7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9" name="TextBox 8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125579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27946"/>
          </a:xfrm>
        </p:spPr>
        <p:txBody>
          <a:bodyPr>
            <a:normAutofit/>
          </a:bodyPr>
          <a:lstStyle/>
          <a:p>
            <a:r>
              <a:rPr lang="en-US" dirty="0" smtClean="0"/>
              <a:t>Most ORM issues are </a:t>
            </a:r>
            <a:br>
              <a:rPr lang="en-US" dirty="0" smtClean="0"/>
            </a:br>
            <a:r>
              <a:rPr lang="en-US" dirty="0" smtClean="0"/>
              <a:t>due to a problem in one or more of those areas.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729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425" y="1509433"/>
            <a:ext cx="5476875" cy="36340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875" y="0"/>
            <a:ext cx="8829675" cy="2137171"/>
          </a:xfrm>
        </p:spPr>
        <p:txBody>
          <a:bodyPr>
            <a:normAutofit/>
          </a:bodyPr>
          <a:lstStyle/>
          <a:p>
            <a:r>
              <a:rPr lang="en-US" dirty="0" smtClean="0"/>
              <a:t>Business change is serious work!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3852848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46996"/>
          </a:xfrm>
        </p:spPr>
        <p:txBody>
          <a:bodyPr>
            <a:normAutofit/>
          </a:bodyPr>
          <a:lstStyle/>
          <a:p>
            <a:r>
              <a:rPr lang="en-US" dirty="0" smtClean="0"/>
              <a:t>What is the most common reason for an ORM problem?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93642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6376" y="960325"/>
            <a:ext cx="6354070" cy="37476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204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Bedtime stories were usually about this: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58517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10050" y="205979"/>
            <a:ext cx="4476750" cy="3575446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Bad </a:t>
            </a:r>
            <a:r>
              <a:rPr lang="en-US" sz="2800" b="1" dirty="0" smtClean="0"/>
              <a:t>leadership.</a:t>
            </a:r>
            <a:endParaRPr lang="en-US" sz="28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81"/>
          <a:stretch/>
        </p:blipFill>
        <p:spPr>
          <a:xfrm>
            <a:off x="104775" y="92145"/>
            <a:ext cx="3919537" cy="5051353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213528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346591"/>
            <a:ext cx="5105400" cy="18954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3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238125" y="101084"/>
            <a:ext cx="1544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CEO scandal</a:t>
            </a:r>
            <a:endParaRPr lang="en-US" dirty="0"/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75" y="619125"/>
            <a:ext cx="5105400" cy="3876675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3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419600" y="335518"/>
            <a:ext cx="1980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Defective product</a:t>
            </a:r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2909887"/>
            <a:ext cx="5962650" cy="20955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2">
                <a:alpha val="37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295275" y="2584489"/>
            <a:ext cx="2416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Disgruntled employee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0133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527946"/>
          </a:xfrm>
        </p:spPr>
        <p:txBody>
          <a:bodyPr>
            <a:normAutofit/>
          </a:bodyPr>
          <a:lstStyle/>
          <a:p>
            <a:r>
              <a:rPr lang="en-US" dirty="0" smtClean="0"/>
              <a:t>Who do we usually have to gain approvals from to</a:t>
            </a:r>
            <a:r>
              <a:rPr lang="en-US" baseline="0" dirty="0" smtClean="0"/>
              <a:t> successfully implement</a:t>
            </a:r>
            <a:r>
              <a:rPr lang="en-US" dirty="0" smtClean="0"/>
              <a:t> our work?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159972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1" t="13981" r="4739"/>
          <a:stretch/>
        </p:blipFill>
        <p:spPr>
          <a:xfrm>
            <a:off x="0" y="600075"/>
            <a:ext cx="3015666" cy="454342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05" t="13981" r="4010"/>
          <a:stretch/>
        </p:blipFill>
        <p:spPr>
          <a:xfrm>
            <a:off x="3040371" y="600075"/>
            <a:ext cx="3084204" cy="45434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42" t="13981" r="4617"/>
          <a:stretch/>
        </p:blipFill>
        <p:spPr>
          <a:xfrm>
            <a:off x="6128334" y="600075"/>
            <a:ext cx="3015666" cy="45434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673" y="0"/>
            <a:ext cx="8229600" cy="800100"/>
          </a:xfrm>
        </p:spPr>
        <p:txBody>
          <a:bodyPr>
            <a:normAutofit/>
          </a:bodyPr>
          <a:lstStyle/>
          <a:p>
            <a:r>
              <a:rPr lang="en-US" sz="2800" b="1" dirty="0" smtClean="0"/>
              <a:t>The same leadership.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911311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" y="1106715"/>
            <a:ext cx="5638800" cy="374151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2425" y="164024"/>
            <a:ext cx="4533900" cy="2813446"/>
          </a:xfrm>
          <a:solidFill>
            <a:schemeClr val="bg1"/>
          </a:solidFill>
        </p:spPr>
        <p:txBody>
          <a:bodyPr>
            <a:noAutofit/>
          </a:bodyPr>
          <a:lstStyle/>
          <a:p>
            <a:pPr algn="r"/>
            <a:r>
              <a:rPr lang="en-US" sz="2800" b="1" dirty="0" smtClean="0"/>
              <a:t>You need permission to stop listening to the leadership that caused your problem.</a:t>
            </a:r>
            <a:endParaRPr lang="en-US" sz="2800" b="1" dirty="0"/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7782224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575571"/>
          </a:xfrm>
        </p:spPr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</a:rPr>
              <a:t>The ORM Manifesto</a:t>
            </a:r>
            <a:endParaRPr lang="en-US" sz="9600" dirty="0">
              <a:solidFill>
                <a:schemeClr val="bg2">
                  <a:lumMod val="50000"/>
                </a:schemeClr>
              </a:solidFill>
              <a:latin typeface="Book Antiqua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896574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180975"/>
            <a:ext cx="8763000" cy="4791076"/>
          </a:xfr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</a:rPr>
              <a:t>We will work with those deserving of ORM services, not those with the biggest pocketbook.</a:t>
            </a:r>
            <a:endParaRPr lang="en-US" dirty="0">
              <a:solidFill>
                <a:schemeClr val="bg2">
                  <a:lumMod val="50000"/>
                </a:schemeClr>
              </a:solidFill>
              <a:latin typeface="Book Antiqua" pitchFamily="18" charset="0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54892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180975"/>
            <a:ext cx="8763000" cy="4791076"/>
          </a:xfr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</a:rPr>
              <a:t>We will work with organizations that are open to change.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034422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180975"/>
            <a:ext cx="8763000" cy="4791076"/>
          </a:xfr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</a:rPr>
              <a:t>We will work with leadership that is willing to admit faults and move on.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555447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180975"/>
            <a:ext cx="8763000" cy="4791076"/>
          </a:xfr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</a:rPr>
              <a:t>We will set clear expectations even when they appear dire.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005786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203"/>
            <a:ext cx="9144000" cy="4747021"/>
          </a:xfrm>
          <a:noFill/>
        </p:spPr>
        <p:txBody>
          <a:bodyPr>
            <a:normAutofit/>
          </a:bodyPr>
          <a:lstStyle/>
          <a:p>
            <a:r>
              <a:rPr lang="en-US" sz="2800" b="1" dirty="0" smtClean="0"/>
              <a:t>Naturally, I love rushing into </a:t>
            </a:r>
            <a:r>
              <a:rPr lang="en-US" sz="2800" b="1" dirty="0" smtClean="0"/>
              <a:t>the fire </a:t>
            </a:r>
            <a:br>
              <a:rPr lang="en-US" sz="2800" b="1" dirty="0" smtClean="0"/>
            </a:br>
            <a:r>
              <a:rPr lang="en-US" sz="2800" b="1" dirty="0" smtClean="0"/>
              <a:t>when others rush out.</a:t>
            </a:r>
            <a:endParaRPr lang="en-US" sz="2800" b="1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6384082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180975"/>
            <a:ext cx="8763000" cy="4791076"/>
          </a:xfr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</a:rPr>
              <a:t>We will let the data speak for itself.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11468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180975"/>
            <a:ext cx="8763000" cy="4791076"/>
          </a:xfr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</a:rPr>
              <a:t>We won’t take short cuts, but we will streamline processes.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586572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180975"/>
            <a:ext cx="8763000" cy="4791076"/>
          </a:xfr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</a:rPr>
              <a:t>We won’t pay off people, but we will pay for the best tools.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13523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025" y="180975"/>
            <a:ext cx="8763000" cy="4791076"/>
          </a:xfrm>
          <a:pattFill prst="pct40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2">
                    <a:lumMod val="50000"/>
                  </a:schemeClr>
                </a:solidFill>
                <a:latin typeface="Book Antiqua" pitchFamily="18" charset="0"/>
              </a:rPr>
              <a:t>We will make a difference.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917649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775" y="205978"/>
            <a:ext cx="8915400" cy="4670821"/>
          </a:xfrm>
        </p:spPr>
        <p:txBody>
          <a:bodyPr>
            <a:normAutofit/>
          </a:bodyPr>
          <a:lstStyle/>
          <a:p>
            <a:r>
              <a:rPr lang="en-US" dirty="0" smtClean="0"/>
              <a:t>That’s the what. 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How do we prove the business case?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620088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825983">
            <a:off x="-549182" y="1334327"/>
            <a:ext cx="10241181" cy="2474105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chemeClr val="bg1"/>
                </a:solidFill>
              </a:rPr>
              <a:t>LISTEN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75308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00" b="4490"/>
          <a:stretch/>
        </p:blipFill>
        <p:spPr>
          <a:xfrm>
            <a:off x="0" y="-161924"/>
            <a:ext cx="9144000" cy="55340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177904"/>
            <a:ext cx="9144000" cy="857250"/>
          </a:xfrm>
          <a:solidFill>
            <a:srgbClr val="FF000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“We want to rearrange the living room to </a:t>
            </a:r>
            <a:r>
              <a:rPr lang="en-US" sz="2800" b="1" dirty="0" smtClean="0">
                <a:solidFill>
                  <a:schemeClr val="bg1"/>
                </a:solidFill>
              </a:rPr>
              <a:t/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make </a:t>
            </a:r>
            <a:r>
              <a:rPr lang="en-US" sz="2800" b="1" dirty="0" smtClean="0">
                <a:solidFill>
                  <a:schemeClr val="bg1"/>
                </a:solidFill>
              </a:rPr>
              <a:t>it more </a:t>
            </a:r>
            <a:r>
              <a:rPr lang="en-US" sz="2800" b="1" dirty="0" err="1" smtClean="0">
                <a:solidFill>
                  <a:schemeClr val="bg1"/>
                </a:solidFill>
              </a:rPr>
              <a:t>feng</a:t>
            </a:r>
            <a:r>
              <a:rPr lang="en-US" sz="2800" b="1" dirty="0" smtClean="0">
                <a:solidFill>
                  <a:schemeClr val="bg1"/>
                </a:solidFill>
              </a:rPr>
              <a:t> </a:t>
            </a:r>
            <a:r>
              <a:rPr lang="en-US" sz="2800" b="1" dirty="0" err="1" smtClean="0">
                <a:solidFill>
                  <a:schemeClr val="bg1"/>
                </a:solidFill>
              </a:rPr>
              <a:t>shui</a:t>
            </a:r>
            <a:r>
              <a:rPr lang="en-US" sz="2800" b="1" dirty="0" smtClean="0">
                <a:solidFill>
                  <a:schemeClr val="bg1"/>
                </a:solidFill>
              </a:rPr>
              <a:t>.”</a:t>
            </a:r>
            <a:endParaRPr lang="en-US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6794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4642246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 </a:t>
            </a:r>
            <a:r>
              <a:rPr lang="en-US" dirty="0" smtClean="0">
                <a:solidFill>
                  <a:schemeClr val="bg1"/>
                </a:solidFill>
              </a:rPr>
              <a:t>perceived problem </a:t>
            </a:r>
            <a:r>
              <a:rPr lang="en-US" dirty="0" smtClean="0">
                <a:solidFill>
                  <a:schemeClr val="bg1"/>
                </a:solidFill>
              </a:rPr>
              <a:t>is often </a:t>
            </a:r>
            <a:r>
              <a:rPr lang="en-US" dirty="0" smtClean="0">
                <a:solidFill>
                  <a:schemeClr val="bg1"/>
                </a:solidFill>
              </a:rPr>
              <a:t>different </a:t>
            </a:r>
            <a:r>
              <a:rPr lang="en-US" dirty="0" smtClean="0">
                <a:solidFill>
                  <a:schemeClr val="bg1"/>
                </a:solidFill>
              </a:rPr>
              <a:t>from the </a:t>
            </a:r>
            <a:r>
              <a:rPr lang="en-US" dirty="0" smtClean="0">
                <a:solidFill>
                  <a:schemeClr val="bg1"/>
                </a:solidFill>
              </a:rPr>
              <a:t>real problem</a:t>
            </a:r>
            <a:r>
              <a:rPr lang="en-US" dirty="0" smtClean="0">
                <a:solidFill>
                  <a:schemeClr val="bg1"/>
                </a:solidFill>
              </a:rPr>
              <a:t>.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467111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Identify your </a:t>
            </a:r>
            <a:r>
              <a:rPr lang="en-US" sz="2800" b="1" dirty="0" smtClean="0">
                <a:solidFill>
                  <a:schemeClr val="bg1"/>
                </a:solidFill>
              </a:rPr>
              <a:t>organizational allies </a:t>
            </a:r>
            <a:r>
              <a:rPr lang="en-US" sz="2800" b="1" dirty="0" smtClean="0">
                <a:solidFill>
                  <a:schemeClr val="bg1"/>
                </a:solidFill>
              </a:rPr>
              <a:t>and threats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4100331513"/>
              </p:ext>
            </p:extLst>
          </p:nvPr>
        </p:nvGraphicFramePr>
        <p:xfrm>
          <a:off x="1819275" y="1228725"/>
          <a:ext cx="5124450" cy="3289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1520229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825983">
            <a:off x="-549182" y="1334327"/>
            <a:ext cx="10241181" cy="2474105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chemeClr val="bg1"/>
                </a:solidFill>
              </a:rPr>
              <a:t>NEEDS ASSESSMENT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9771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271" y="847725"/>
            <a:ext cx="4821079" cy="36158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1204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/>
              <a:t>It’s why I </a:t>
            </a:r>
            <a:r>
              <a:rPr lang="en-US" sz="2800" b="1" dirty="0" smtClean="0"/>
              <a:t>spoke at </a:t>
            </a:r>
            <a:r>
              <a:rPr lang="en-US" sz="2800" b="1" dirty="0" err="1" smtClean="0"/>
              <a:t>SearchLove</a:t>
            </a:r>
            <a:r>
              <a:rPr lang="en-US" sz="2800" b="1" dirty="0" smtClean="0"/>
              <a:t> on ORM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4" name="Rectangle 3"/>
          <p:cNvSpPr/>
          <p:nvPr/>
        </p:nvSpPr>
        <p:spPr>
          <a:xfrm>
            <a:off x="1992572" y="4507586"/>
            <a:ext cx="533030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 smtClean="0"/>
              <a:t>My presentation</a:t>
            </a:r>
            <a:r>
              <a:rPr lang="en-US" sz="1600" dirty="0"/>
              <a:t>: </a:t>
            </a:r>
            <a:r>
              <a:rPr lang="en-US" sz="1600" dirty="0">
                <a:hlinkClick r:id="rId4"/>
              </a:rPr>
              <a:t>http://</a:t>
            </a:r>
            <a:r>
              <a:rPr lang="en-US" sz="1600" dirty="0" smtClean="0">
                <a:hlinkClick r:id="rId4"/>
              </a:rPr>
              <a:t>bit.ly/sl-orm-2011</a:t>
            </a:r>
            <a:endParaRPr lang="en-US" sz="1600" dirty="0" smtClean="0"/>
          </a:p>
          <a:p>
            <a:r>
              <a:rPr lang="en-US" sz="1600" dirty="0" err="1" smtClean="0"/>
              <a:t>SearchLove</a:t>
            </a:r>
            <a:r>
              <a:rPr lang="en-US" sz="1600" dirty="0" smtClean="0"/>
              <a:t> Boston 2012: </a:t>
            </a:r>
            <a:r>
              <a:rPr lang="en-US" sz="1600" dirty="0" smtClean="0">
                <a:hlinkClick r:id="rId5"/>
              </a:rPr>
              <a:t>http</a:t>
            </a:r>
            <a:r>
              <a:rPr lang="en-US" sz="1600" dirty="0">
                <a:hlinkClick r:id="rId5"/>
              </a:rPr>
              <a:t>://</a:t>
            </a:r>
            <a:r>
              <a:rPr lang="en-US" sz="1600" dirty="0" smtClean="0">
                <a:hlinkClick r:id="rId5"/>
              </a:rPr>
              <a:t>bit.ly/searchlove-boston</a:t>
            </a:r>
            <a:r>
              <a:rPr lang="en-US" sz="1600" dirty="0" smtClean="0"/>
              <a:t>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21559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Data collection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12" y="1057276"/>
            <a:ext cx="5742021" cy="38100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834725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344"/>
          <a:stretch/>
        </p:blipFill>
        <p:spPr bwMode="auto">
          <a:xfrm>
            <a:off x="2085975" y="695325"/>
            <a:ext cx="4972050" cy="3981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85725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Autocomplete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59989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9175" y="0"/>
            <a:ext cx="6886575" cy="5125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34804"/>
            <a:ext cx="9144000" cy="85725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SERPs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005692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Social mentions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062" y="1176337"/>
            <a:ext cx="2171700" cy="2638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1878"/>
          <a:stretch/>
        </p:blipFill>
        <p:spPr bwMode="auto">
          <a:xfrm>
            <a:off x="2290762" y="1176338"/>
            <a:ext cx="2200275" cy="327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037" y="0"/>
            <a:ext cx="2076450" cy="490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560"/>
          <a:stretch/>
        </p:blipFill>
        <p:spPr bwMode="auto">
          <a:xfrm>
            <a:off x="4491037" y="1176338"/>
            <a:ext cx="2200275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787" y="3962402"/>
            <a:ext cx="200025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9" name="TextBox 8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44779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7" name="TextBox 6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600074"/>
            <a:ext cx="5520311" cy="3938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Customer feedback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86050" y="4723029"/>
            <a:ext cx="3733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srgbClr val="FFC000"/>
                </a:solidFill>
                <a:hlinkClick r:id="rId4"/>
              </a:rPr>
              <a:t>bit.ly/moz-customer-service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1314450"/>
            <a:ext cx="2876550" cy="1009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77869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Customer </a:t>
            </a:r>
            <a:r>
              <a:rPr lang="en-US" sz="2800" b="1" dirty="0" smtClean="0">
                <a:solidFill>
                  <a:schemeClr val="bg1"/>
                </a:solidFill>
              </a:rPr>
              <a:t>loyalty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2302" y="2819400"/>
            <a:ext cx="2969759" cy="1847850"/>
          </a:xfrm>
          <a:prstGeom prst="rect">
            <a:avLst/>
          </a:prstGeom>
        </p:spPr>
      </p:pic>
      <p:sp>
        <p:nvSpPr>
          <p:cNvPr id="6" name="Oval Callout 5"/>
          <p:cNvSpPr/>
          <p:nvPr/>
        </p:nvSpPr>
        <p:spPr>
          <a:xfrm>
            <a:off x="361951" y="1238251"/>
            <a:ext cx="6515100" cy="2309812"/>
          </a:xfrm>
          <a:prstGeom prst="wedgeEllipseCallout">
            <a:avLst>
              <a:gd name="adj1" fmla="val 54413"/>
              <a:gd name="adj2" fmla="val 47500"/>
            </a:avLst>
          </a:prstGeom>
          <a:solidFill>
            <a:srgbClr val="7030A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Hey Rhea! You should check out the </a:t>
            </a:r>
          </a:p>
          <a:p>
            <a:pPr algn="ctr"/>
            <a:r>
              <a:rPr lang="en-US" b="1" dirty="0" smtClean="0"/>
              <a:t>Net Promoter Score.</a:t>
            </a:r>
          </a:p>
          <a:p>
            <a:pPr algn="ctr"/>
            <a:endParaRPr lang="en-US" b="1" dirty="0"/>
          </a:p>
          <a:p>
            <a:pPr algn="ctr"/>
            <a:r>
              <a:rPr lang="en-US" b="1" dirty="0">
                <a:solidFill>
                  <a:srgbClr val="FFC000"/>
                </a:solidFill>
              </a:rPr>
              <a:t>"On a scale of zero to 10, how likely are you to refer to a friend or colleague</a:t>
            </a:r>
            <a:r>
              <a:rPr lang="en-US" b="1" dirty="0" smtClean="0">
                <a:solidFill>
                  <a:srgbClr val="FFC000"/>
                </a:solidFill>
              </a:rPr>
              <a:t>?“</a:t>
            </a:r>
          </a:p>
          <a:p>
            <a:pPr algn="r"/>
            <a:r>
              <a:rPr lang="en-US" dirty="0" smtClean="0">
                <a:solidFill>
                  <a:srgbClr val="FFC000"/>
                </a:solidFill>
              </a:rPr>
              <a:t>-Joanna Lord</a:t>
            </a:r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10" name="TextBox 9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803414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209675" y="660290"/>
            <a:ext cx="6515100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FFC000"/>
                </a:solidFill>
              </a:rPr>
              <a:t>Net Promoter Score </a:t>
            </a:r>
          </a:p>
          <a:p>
            <a:pPr algn="ctr"/>
            <a:r>
              <a:rPr lang="en-US" sz="4000" b="1" dirty="0" smtClean="0">
                <a:solidFill>
                  <a:srgbClr val="FFC000"/>
                </a:solidFill>
              </a:rPr>
              <a:t>=</a:t>
            </a:r>
          </a:p>
          <a:p>
            <a:pPr algn="ctr"/>
            <a:r>
              <a:rPr lang="en-US" sz="4000" b="1" dirty="0" smtClean="0">
                <a:solidFill>
                  <a:srgbClr val="FFC000"/>
                </a:solidFill>
              </a:rPr>
              <a:t>% of detractors </a:t>
            </a:r>
          </a:p>
          <a:p>
            <a:pPr algn="ctr"/>
            <a:r>
              <a:rPr lang="en-US" sz="4000" b="1" dirty="0" smtClean="0">
                <a:solidFill>
                  <a:srgbClr val="FFC000"/>
                </a:solidFill>
              </a:rPr>
              <a:t>– </a:t>
            </a:r>
          </a:p>
          <a:p>
            <a:pPr algn="ctr"/>
            <a:r>
              <a:rPr lang="en-US" sz="4000" b="1" dirty="0" smtClean="0">
                <a:solidFill>
                  <a:srgbClr val="FFC000"/>
                </a:solidFill>
              </a:rPr>
              <a:t>% of promoters</a:t>
            </a:r>
            <a:endParaRPr lang="en-US" sz="4000" b="1" dirty="0">
              <a:solidFill>
                <a:srgbClr val="FFC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035611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8340"/>
            <a:ext cx="9144000" cy="85725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Conversions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62" y="1945779"/>
            <a:ext cx="3295650" cy="2771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037" y="2084725"/>
            <a:ext cx="3286125" cy="2657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 flipH="1">
            <a:off x="2486024" y="1460837"/>
            <a:ext cx="66675" cy="623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093603" y="1156037"/>
            <a:ext cx="23477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Google PPC Visits %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6481762" y="1633835"/>
            <a:ext cx="66675" cy="62388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089341" y="1329035"/>
            <a:ext cx="27238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Google PPC Revenue %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H="1">
            <a:off x="3257550" y="2396907"/>
            <a:ext cx="180975" cy="508218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979428" y="2092107"/>
            <a:ext cx="2681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Google Organic Visits %</a:t>
            </a:r>
            <a:endParaRPr lang="en-US" dirty="0">
              <a:solidFill>
                <a:srgbClr val="FFC000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H="1">
            <a:off x="7296150" y="2101870"/>
            <a:ext cx="157162" cy="46035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374731" y="1845112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Google Organic </a:t>
            </a:r>
          </a:p>
          <a:p>
            <a:r>
              <a:rPr lang="en-US" dirty="0" smtClean="0">
                <a:solidFill>
                  <a:srgbClr val="FFC000"/>
                </a:solidFill>
              </a:rPr>
              <a:t>Revenue %</a:t>
            </a:r>
            <a:endParaRPr lang="en-US" dirty="0">
              <a:solidFill>
                <a:srgbClr val="FFC000"/>
              </a:solidFill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15" name="TextBox 1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127265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Competitive analysis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38" y="1181100"/>
            <a:ext cx="3571875" cy="312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 flipH="1" flipV="1">
            <a:off x="1838326" y="2381250"/>
            <a:ext cx="3816563" cy="127048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981201" y="2628900"/>
            <a:ext cx="3673688" cy="102283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133601" y="2908816"/>
            <a:ext cx="3521288" cy="74292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800351" y="3160157"/>
            <a:ext cx="2854538" cy="49157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905125" y="3363873"/>
            <a:ext cx="2749764" cy="28786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638300" y="3648075"/>
            <a:ext cx="4016589" cy="366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009900" y="3651736"/>
            <a:ext cx="2644989" cy="20005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933575" y="3651736"/>
            <a:ext cx="3721314" cy="44032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16438" name="TextBox 16437"/>
          <p:cNvSpPr txBox="1"/>
          <p:nvPr/>
        </p:nvSpPr>
        <p:spPr>
          <a:xfrm>
            <a:off x="5854914" y="3280276"/>
            <a:ext cx="313419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Beautiful branded queries!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Features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b="1" dirty="0" smtClean="0">
                <a:solidFill>
                  <a:srgbClr val="FFC000"/>
                </a:solidFill>
              </a:rPr>
              <a:t>Content</a:t>
            </a:r>
          </a:p>
        </p:txBody>
      </p:sp>
      <p:grpSp>
        <p:nvGrpSpPr>
          <p:cNvPr id="87" name="Group 86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88" name="TextBox 87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89" name="Picture 8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622671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outspokenadmin\Pictures\Screenpresso\2012-07-23_21h32_5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7" y="1809750"/>
            <a:ext cx="3476626" cy="2486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Competitive analysis</a:t>
            </a:r>
            <a:endParaRPr lang="en-US" sz="2800" b="1" dirty="0">
              <a:solidFill>
                <a:schemeClr val="bg1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1838325" y="2381250"/>
            <a:ext cx="3848100" cy="127048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 flipV="1">
            <a:off x="1981200" y="2628900"/>
            <a:ext cx="3705225" cy="1022836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2133600" y="2908816"/>
            <a:ext cx="3552825" cy="742920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 flipH="1" flipV="1">
            <a:off x="2800350" y="3160157"/>
            <a:ext cx="2886075" cy="491579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2905125" y="3363873"/>
            <a:ext cx="2781300" cy="28786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1638300" y="3648075"/>
            <a:ext cx="4048125" cy="3661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3009900" y="3651736"/>
            <a:ext cx="2676525" cy="200055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H="1">
            <a:off x="1933575" y="3651736"/>
            <a:ext cx="3752850" cy="440323"/>
          </a:xfrm>
          <a:prstGeom prst="straightConnector1">
            <a:avLst/>
          </a:prstGeom>
          <a:ln>
            <a:solidFill>
              <a:srgbClr val="FFC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4" name="TextBox 93"/>
          <p:cNvSpPr txBox="1"/>
          <p:nvPr/>
        </p:nvSpPr>
        <p:spPr>
          <a:xfrm>
            <a:off x="5854914" y="3363873"/>
            <a:ext cx="278794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C000"/>
                </a:solidFill>
              </a:rPr>
              <a:t>More purchase-related, </a:t>
            </a:r>
          </a:p>
          <a:p>
            <a:r>
              <a:rPr lang="en-US" b="1" dirty="0" smtClean="0">
                <a:solidFill>
                  <a:srgbClr val="FFC000"/>
                </a:solidFill>
              </a:rPr>
              <a:t>queries</a:t>
            </a:r>
          </a:p>
        </p:txBody>
      </p:sp>
      <p:grpSp>
        <p:nvGrpSpPr>
          <p:cNvPr id="95" name="Group 9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96" name="TextBox 9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97" name="Picture 9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513885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0" y="1027960"/>
            <a:ext cx="6202497" cy="411553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en-US" sz="2800" b="1" dirty="0" smtClean="0"/>
              <a:t>Which</a:t>
            </a:r>
            <a:r>
              <a:rPr lang="en-US" sz="2800" b="1" dirty="0" smtClean="0"/>
              <a:t> went well, but not everyone cares about ORM.</a:t>
            </a:r>
            <a:endParaRPr lang="en-US" sz="2800" b="1" dirty="0"/>
          </a:p>
        </p:txBody>
      </p:sp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597911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1843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51"/>
          <a:stretch/>
        </p:blipFill>
        <p:spPr bwMode="auto">
          <a:xfrm>
            <a:off x="2078889" y="931307"/>
            <a:ext cx="5144467" cy="389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3582"/>
            <a:ext cx="9143999" cy="85725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Audit corporate communication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231810" y="4783870"/>
            <a:ext cx="24475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4"/>
              </a:rPr>
              <a:t>http://</a:t>
            </a:r>
            <a:r>
              <a:rPr lang="en-US" dirty="0" smtClean="0">
                <a:solidFill>
                  <a:srgbClr val="FFC000"/>
                </a:solidFill>
                <a:hlinkClick r:id="rId4"/>
              </a:rPr>
              <a:t>bit.ly/db-policies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424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4575" y="1020997"/>
            <a:ext cx="4572000" cy="3770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FFC00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Audit customer</a:t>
            </a:r>
            <a:r>
              <a:rPr lang="en-US" sz="2800" b="1" baseline="0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communication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039341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The FruitGuys Contact Inform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7" y="301625"/>
            <a:ext cx="3952875" cy="1000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The FruitGuys Order Confirmati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5" y="868362"/>
            <a:ext cx="4581525" cy="2562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The FruitGuys Recurring Order Confirmatio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975" y="697644"/>
            <a:ext cx="4133850" cy="4086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12" name="TextBox 11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278903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" descr="The FruitGuys Quality Assuran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25" y="412750"/>
            <a:ext cx="445770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The FruitGuys Invoic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9650" y="1054098"/>
            <a:ext cx="4124325" cy="29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The FruitGuys Facebook Pag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1812" y="1002445"/>
            <a:ext cx="4229100" cy="3781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7" name="TextBox 6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181969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825983">
            <a:off x="-549182" y="1334327"/>
            <a:ext cx="10241181" cy="2474105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chemeClr val="bg1"/>
                </a:solidFill>
              </a:rPr>
              <a:t>RECOMMENDATIONS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9944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351" y="886857"/>
            <a:ext cx="6400799" cy="424711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What’s working?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715916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1175" y="1020833"/>
            <a:ext cx="5514975" cy="36593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Areas for improvement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352330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689871"/>
          </a:xfrm>
        </p:spPr>
        <p:txBody>
          <a:bodyPr/>
          <a:lstStyle/>
          <a:p>
            <a:r>
              <a:rPr lang="en-US" b="1" dirty="0" smtClean="0">
                <a:solidFill>
                  <a:srgbClr val="92D050"/>
                </a:solidFill>
              </a:rPr>
              <a:t>Quick rant…</a:t>
            </a:r>
            <a:endParaRPr lang="en-US" b="1" dirty="0">
              <a:solidFill>
                <a:srgbClr val="92D05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892053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4689871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Limitations are an opportunity for content creation.</a:t>
            </a:r>
            <a:endParaRPr lang="en-US" dirty="0">
              <a:solidFill>
                <a:srgbClr val="92D05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893470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177403"/>
            <a:ext cx="8229600" cy="4689871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Remember </a:t>
            </a:r>
            <a:r>
              <a:rPr lang="en-US" dirty="0" err="1" smtClean="0">
                <a:solidFill>
                  <a:srgbClr val="92D050"/>
                </a:solidFill>
              </a:rPr>
              <a:t>Wil’s</a:t>
            </a:r>
            <a:r>
              <a:rPr lang="en-US" dirty="0" smtClean="0">
                <a:solidFill>
                  <a:srgbClr val="92D050"/>
                </a:solidFill>
              </a:rPr>
              <a:t> top secret content generator?</a:t>
            </a:r>
            <a:endParaRPr lang="en-US" dirty="0">
              <a:solidFill>
                <a:srgbClr val="92D05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911751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chemeClr val="tx1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rgbClr val="0070C0"/>
                </a:solidFill>
              </a:rPr>
              <a:t>Until </a:t>
            </a:r>
            <a:r>
              <a:rPr lang="en-US" sz="2800" b="1" dirty="0" smtClean="0">
                <a:solidFill>
                  <a:srgbClr val="0070C0"/>
                </a:solidFill>
              </a:rPr>
              <a:t>you’re faced with the unimaginable.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850" y="1328737"/>
            <a:ext cx="25146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4264" y="1081496"/>
            <a:ext cx="4519571" cy="37461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7" name="TextBox 6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406741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9225" y="1062037"/>
            <a:ext cx="6381750" cy="3209925"/>
          </a:xfrm>
          <a:prstGeom prst="rect">
            <a:avLst/>
          </a:prstGeom>
        </p:spPr>
      </p:pic>
      <p:sp>
        <p:nvSpPr>
          <p:cNvPr id="4" name="Oval Callout 3"/>
          <p:cNvSpPr/>
          <p:nvPr/>
        </p:nvSpPr>
        <p:spPr>
          <a:xfrm>
            <a:off x="2324100" y="314325"/>
            <a:ext cx="2285999" cy="1495424"/>
          </a:xfrm>
          <a:prstGeom prst="wedgeEllipseCallout">
            <a:avLst>
              <a:gd name="adj1" fmla="val 58580"/>
              <a:gd name="adj2" fmla="val 55143"/>
            </a:avLst>
          </a:prstGeom>
          <a:solidFill>
            <a:srgbClr val="92D05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Don’t hit enter.</a:t>
            </a:r>
          </a:p>
          <a:p>
            <a:pPr algn="ctr"/>
            <a:endParaRPr lang="en-US" b="1" dirty="0">
              <a:solidFill>
                <a:schemeClr val="bg1"/>
              </a:solidFill>
            </a:endParaRPr>
          </a:p>
          <a:p>
            <a:pPr algn="ctr"/>
            <a:r>
              <a:rPr lang="en-US" b="1" dirty="0" smtClean="0">
                <a:solidFill>
                  <a:schemeClr val="bg1"/>
                </a:solidFill>
              </a:rPr>
              <a:t>That’s it. </a:t>
            </a:r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8" name="TextBox 7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6" name="Rectangle 5"/>
          <p:cNvSpPr/>
          <p:nvPr/>
        </p:nvSpPr>
        <p:spPr>
          <a:xfrm>
            <a:off x="3143885" y="4721658"/>
            <a:ext cx="26341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  <a:hlinkClick r:id="rId4"/>
              </a:rPr>
              <a:t>http://</a:t>
            </a:r>
            <a:r>
              <a:rPr lang="en-US" dirty="0">
                <a:solidFill>
                  <a:srgbClr val="FFC000"/>
                </a:solidFill>
                <a:hlinkClick r:id="rId4"/>
              </a:rPr>
              <a:t>www.google.com</a:t>
            </a:r>
            <a:r>
              <a:rPr lang="en-US" dirty="0" smtClean="0">
                <a:solidFill>
                  <a:srgbClr val="FFC000"/>
                </a:solidFill>
                <a:hlinkClick r:id="rId4"/>
              </a:rPr>
              <a:t>/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549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6725" y="177403"/>
            <a:ext cx="8229600" cy="4689871"/>
          </a:xfrm>
        </p:spPr>
        <p:txBody>
          <a:bodyPr/>
          <a:lstStyle/>
          <a:p>
            <a:r>
              <a:rPr lang="en-US" dirty="0" smtClean="0">
                <a:solidFill>
                  <a:srgbClr val="92D050"/>
                </a:solidFill>
              </a:rPr>
              <a:t>ORM is not magic. It is SEO.</a:t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/>
            </a:r>
            <a:br>
              <a:rPr lang="en-US" dirty="0" smtClean="0">
                <a:solidFill>
                  <a:srgbClr val="92D050"/>
                </a:solidFill>
              </a:rPr>
            </a:br>
            <a:r>
              <a:rPr lang="en-US" dirty="0" smtClean="0">
                <a:solidFill>
                  <a:srgbClr val="92D050"/>
                </a:solidFill>
              </a:rPr>
              <a:t>Build </a:t>
            </a:r>
            <a:r>
              <a:rPr lang="en-US" b="1" dirty="0" smtClean="0">
                <a:solidFill>
                  <a:srgbClr val="92D050"/>
                </a:solidFill>
              </a:rPr>
              <a:t>reputable</a:t>
            </a:r>
            <a:r>
              <a:rPr lang="en-US" dirty="0" smtClean="0">
                <a:solidFill>
                  <a:srgbClr val="92D050"/>
                </a:solidFill>
              </a:rPr>
              <a:t>, </a:t>
            </a:r>
            <a:r>
              <a:rPr lang="en-US" b="1" dirty="0" smtClean="0">
                <a:solidFill>
                  <a:srgbClr val="92D050"/>
                </a:solidFill>
              </a:rPr>
              <a:t>relevant</a:t>
            </a:r>
            <a:r>
              <a:rPr lang="en-US" dirty="0" smtClean="0">
                <a:solidFill>
                  <a:srgbClr val="92D050"/>
                </a:solidFill>
              </a:rPr>
              <a:t> and </a:t>
            </a:r>
            <a:r>
              <a:rPr lang="en-US" b="1" dirty="0" smtClean="0">
                <a:solidFill>
                  <a:srgbClr val="92D050"/>
                </a:solidFill>
              </a:rPr>
              <a:t>authority-building</a:t>
            </a:r>
            <a:r>
              <a:rPr lang="en-US" dirty="0" smtClean="0">
                <a:solidFill>
                  <a:srgbClr val="92D050"/>
                </a:solidFill>
              </a:rPr>
              <a:t> content.</a:t>
            </a:r>
            <a:endParaRPr lang="en-US" dirty="0">
              <a:solidFill>
                <a:srgbClr val="92D050"/>
              </a:solidFill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4" name="TextBox 3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309090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0300" y="1181100"/>
            <a:ext cx="4343400" cy="278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61628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57173" y="133352"/>
            <a:ext cx="42857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Rank 1</a:t>
            </a:r>
            <a:r>
              <a:rPr lang="en-US" baseline="30000" dirty="0" smtClean="0"/>
              <a:t>st</a:t>
            </a:r>
            <a:r>
              <a:rPr lang="en-US" dirty="0" smtClean="0"/>
              <a:t>:</a:t>
            </a:r>
          </a:p>
          <a:p>
            <a:r>
              <a:rPr lang="en-US" dirty="0" smtClean="0"/>
              <a:t>http</a:t>
            </a:r>
            <a:r>
              <a:rPr lang="en-US" dirty="0"/>
              <a:t>://</a:t>
            </a:r>
            <a:r>
              <a:rPr lang="en-US" dirty="0" smtClean="0"/>
              <a:t>www.projectorcentral.com/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" y="1004681"/>
            <a:ext cx="4195761" cy="3776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933" y="779683"/>
            <a:ext cx="4557225" cy="3285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7" name="TextBox 6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97692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963" y="1064921"/>
            <a:ext cx="5884074" cy="389509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New opportunities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6" name="TextBox 5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101258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Must fit resources, budget </a:t>
            </a:r>
            <a:r>
              <a:rPr lang="en-US" sz="2800" b="1" dirty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&amp;</a:t>
            </a:r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 timeframe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0376" y="1905000"/>
            <a:ext cx="2657474" cy="2657474"/>
          </a:xfrm>
          <a:prstGeom prst="rect">
            <a:avLst/>
          </a:prstGeom>
        </p:spPr>
      </p:pic>
      <p:pic>
        <p:nvPicPr>
          <p:cNvPr id="2355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927796" y="1581151"/>
            <a:ext cx="2781502" cy="17430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6" y="1431532"/>
            <a:ext cx="2616200" cy="171622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7" name="TextBox 6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2153463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38574" y="205978"/>
            <a:ext cx="4848225" cy="3642121"/>
          </a:xfrm>
        </p:spPr>
        <p:txBody>
          <a:bodyPr>
            <a:normAutofit/>
          </a:bodyPr>
          <a:lstStyle/>
          <a:p>
            <a:r>
              <a:rPr lang="en-US" sz="2800" b="1" i="1" dirty="0" smtClean="0">
                <a:latin typeface="Helvetica" pitchFamily="34" charset="0"/>
                <a:cs typeface="Helvetica" pitchFamily="34" charset="0"/>
              </a:rPr>
              <a:t>Warning: </a:t>
            </a:r>
            <a:br>
              <a:rPr lang="en-US" sz="2800" b="1" i="1" dirty="0" smtClean="0">
                <a:latin typeface="Helvetica" pitchFamily="34" charset="0"/>
                <a:cs typeface="Helvetica" pitchFamily="34" charset="0"/>
              </a:rPr>
            </a:br>
            <a:r>
              <a:rPr lang="en-US" sz="2800" dirty="0" smtClean="0">
                <a:latin typeface="Helvetica" pitchFamily="34" charset="0"/>
                <a:cs typeface="Helvetica" pitchFamily="34" charset="0"/>
              </a:rPr>
              <a:t>Complicated won’t make it through legal or IT.</a:t>
            </a:r>
            <a:endParaRPr lang="en-US" sz="2800" dirty="0">
              <a:latin typeface="Helvetica" pitchFamily="34" charset="0"/>
              <a:cs typeface="Helvetica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3453320" cy="5143500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1015611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0" t="-22794" r="2075" b="22794"/>
          <a:stretch/>
        </p:blipFill>
        <p:spPr>
          <a:xfrm>
            <a:off x="9525" y="-1516505"/>
            <a:ext cx="9264417" cy="66600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4104"/>
            <a:ext cx="9273942" cy="857250"/>
          </a:xfrm>
          <a:solidFill>
            <a:srgbClr val="92D050"/>
          </a:solidFill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Set clear expectations for achievable results and be ready to walk away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5" name="TextBox 4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</p:spTree>
    <p:extLst>
      <p:ext uri="{BB962C8B-B14F-4D97-AF65-F5344CB8AC3E}">
        <p14:creationId xmlns:p14="http://schemas.microsoft.com/office/powerpoint/2010/main" val="3807060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0" y="4783870"/>
            <a:ext cx="9144000" cy="367858"/>
            <a:chOff x="0" y="4783870"/>
            <a:chExt cx="9144000" cy="367858"/>
          </a:xfrm>
        </p:grpSpPr>
        <p:sp>
          <p:nvSpPr>
            <p:cNvPr id="12" name="TextBox 11"/>
            <p:cNvSpPr txBox="1"/>
            <p:nvPr/>
          </p:nvSpPr>
          <p:spPr>
            <a:xfrm>
              <a:off x="0" y="4783870"/>
              <a:ext cx="9144000" cy="367858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marL="91440">
                <a:lnSpc>
                  <a:spcPts val="2500"/>
                </a:lnSpc>
                <a:spcBef>
                  <a:spcPts val="1200"/>
                </a:spcBef>
                <a:spcAft>
                  <a:spcPts val="1200"/>
                </a:spcAft>
              </a:pPr>
              <a:r>
                <a:rPr lang="en-US" sz="1200" b="1" dirty="0" smtClean="0">
                  <a:solidFill>
                    <a:srgbClr val="00B0F0"/>
                  </a:solidFill>
                </a:rPr>
                <a:t>@Rhea | #</a:t>
              </a:r>
              <a:r>
                <a:rPr lang="en-US" sz="1200" b="1" dirty="0" err="1" smtClean="0">
                  <a:solidFill>
                    <a:srgbClr val="00B0F0"/>
                  </a:solidFill>
                </a:rPr>
                <a:t>MozCon</a:t>
              </a:r>
              <a:endParaRPr lang="en-US" sz="1200" b="1" dirty="0">
                <a:solidFill>
                  <a:srgbClr val="00B0F0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0336" y="4827665"/>
              <a:ext cx="1227464" cy="264696"/>
            </a:xfrm>
            <a:prstGeom prst="rect">
              <a:avLst/>
            </a:prstGeom>
            <a:solidFill>
              <a:schemeClr val="bg1"/>
            </a:solidFill>
          </p:spPr>
        </p:pic>
      </p:grp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351" y="962024"/>
            <a:ext cx="6885459" cy="1946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560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570" y="2890835"/>
            <a:ext cx="6894555" cy="1919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05979"/>
            <a:ext cx="9144000" cy="857250"/>
          </a:xfrm>
          <a:solidFill>
            <a:srgbClr val="92D050"/>
          </a:solidFill>
        </p:spPr>
        <p:txBody>
          <a:bodyPr>
            <a:norm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Helvetica" pitchFamily="34" charset="0"/>
                <a:cs typeface="Helvetica" pitchFamily="34" charset="0"/>
              </a:rPr>
              <a:t>Let the data speak for itself</a:t>
            </a:r>
            <a:endParaRPr lang="en-US" sz="2800" b="1" dirty="0">
              <a:solidFill>
                <a:schemeClr val="bg1"/>
              </a:solidFill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4324" y="1183243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Quickbooks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1397" y="3326368"/>
            <a:ext cx="13901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70C0"/>
                </a:solidFill>
              </a:rPr>
              <a:t>Freshbooks</a:t>
            </a:r>
            <a:endParaRPr lang="en-US" dirty="0">
              <a:solidFill>
                <a:srgbClr val="0070C0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51943" y="4744222"/>
            <a:ext cx="272581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C000"/>
                </a:solidFill>
                <a:hlinkClick r:id="rId5"/>
              </a:rPr>
              <a:t>http://</a:t>
            </a:r>
            <a:r>
              <a:rPr lang="en-US" dirty="0" smtClean="0">
                <a:solidFill>
                  <a:srgbClr val="FFC000"/>
                </a:solidFill>
                <a:hlinkClick r:id="rId5"/>
              </a:rPr>
              <a:t>bit.ly/sentiment140</a:t>
            </a:r>
            <a:r>
              <a:rPr lang="en-US" dirty="0" smtClean="0">
                <a:solidFill>
                  <a:srgbClr val="FFC000"/>
                </a:solidFill>
              </a:rPr>
              <a:t> 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9645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20825983">
            <a:off x="-549182" y="1334327"/>
            <a:ext cx="10241181" cy="2474105"/>
          </a:xfrm>
          <a:solidFill>
            <a:srgbClr val="7030A0"/>
          </a:solidFill>
        </p:spPr>
        <p:txBody>
          <a:bodyPr>
            <a:normAutofit/>
          </a:bodyPr>
          <a:lstStyle/>
          <a:p>
            <a:r>
              <a:rPr lang="en-US" sz="5000" b="1" dirty="0" smtClean="0">
                <a:solidFill>
                  <a:schemeClr val="bg1"/>
                </a:solidFill>
              </a:rPr>
              <a:t>IMPLEMENT</a:t>
            </a:r>
            <a:endParaRPr lang="en-US" sz="5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654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rgbClr val="0070C0"/>
      </a:dk1>
      <a:lt1>
        <a:sysClr val="window" lastClr="FFFFFF"/>
      </a:lt1>
      <a:dk2>
        <a:srgbClr val="548DD4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70C0"/>
      </a:hlink>
      <a:folHlink>
        <a:srgbClr val="00B0F0"/>
      </a:folHlink>
    </a:clrScheme>
    <a:fontScheme name="Helvetica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6609</TotalTime>
  <Words>1599</Words>
  <Application>Microsoft Office PowerPoint</Application>
  <PresentationFormat>On-screen Show (16:9)</PresentationFormat>
  <Paragraphs>364</Paragraphs>
  <Slides>119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119</vt:i4>
      </vt:variant>
    </vt:vector>
  </HeadingPairs>
  <TitlesOfParts>
    <vt:vector size="120" baseType="lpstr">
      <vt:lpstr>Office Theme</vt:lpstr>
      <vt:lpstr>PowerPoint Presentation</vt:lpstr>
      <vt:lpstr>Professional background usually goes here.   Let’s talk about motivation instead.</vt:lpstr>
      <vt:lpstr>My dad rocks. He’s a hero.</vt:lpstr>
      <vt:lpstr>A real one.</vt:lpstr>
      <vt:lpstr>Bedtime stories were usually about this:</vt:lpstr>
      <vt:lpstr>Naturally, I love rushing into the fire  when others rush out.</vt:lpstr>
      <vt:lpstr>It’s why I spoke at SearchLove on ORM</vt:lpstr>
      <vt:lpstr>Which went well, but not everyone cares about ORM.</vt:lpstr>
      <vt:lpstr>Until you’re faced with the unimaginable.</vt:lpstr>
      <vt:lpstr>“I saw you speak at SearchLove NYC late last year. I was impressed by your good ideas, realistic perspective, and outlining of the results people can expect from some ORM…and I didn’t care at all, because I was working for a company that had a super loyal following and almost no complaints anywhere.    That was then—”</vt:lpstr>
      <vt:lpstr> Now he needs ORM services to effect long-term, company-wide change.</vt:lpstr>
      <vt:lpstr>Because playing dead isn’t a long-term strategy.</vt:lpstr>
      <vt:lpstr>AUDIENCE PARTICIPATION! AUDIENCE PARTICIPATION! AUDIENCE PARTICIPATION! AUDIENCE PARTICIPATION! AUDIENCE PARTICIPATION!</vt:lpstr>
      <vt:lpstr>Look under your seat.</vt:lpstr>
      <vt:lpstr>Are you prepared?</vt:lpstr>
      <vt:lpstr>We need insurance.</vt:lpstr>
      <vt:lpstr>To protect us.</vt:lpstr>
      <vt:lpstr>Brands are just as fragile!</vt:lpstr>
      <vt:lpstr>What % of our branding and marketing budgets go  to brand protection?</vt:lpstr>
      <vt:lpstr>Phrased differently…</vt:lpstr>
      <vt:lpstr>PowerPoint Presentation</vt:lpstr>
      <vt:lpstr>There will be a 21% increase in the number of public relations jobs from 2010 to 2020 according to the U.S. Bureau of Labor Statistics.</vt:lpstr>
      <vt:lpstr>“This [increase in PR jobs] is in response to businesses and government agencies responding quickly to news and information that move fast on the Internet and social media.”</vt:lpstr>
      <vt:lpstr>PowerPoint Presentation</vt:lpstr>
      <vt:lpstr>PowerPoint Presentation</vt:lpstr>
      <vt:lpstr>PowerPoint Presentation</vt:lpstr>
      <vt:lpstr>PowerPoint Presentation</vt:lpstr>
      <vt:lpstr>“crisis communication”</vt:lpstr>
      <vt:lpstr>Frankly, you should give a damn.</vt:lpstr>
      <vt:lpstr>What is online reputation management?</vt:lpstr>
      <vt:lpstr>PowerPoint Presentation</vt:lpstr>
      <vt:lpstr>Clean up the SERPs</vt:lpstr>
      <vt:lpstr>Register profiles</vt:lpstr>
      <vt:lpstr>Spin content</vt:lpstr>
      <vt:lpstr>Acquire complaint sites</vt:lpstr>
      <vt:lpstr>Pay off complaints</vt:lpstr>
      <vt:lpstr>Quick note on Ripoff Report</vt:lpstr>
      <vt:lpstr>Flood review sites with positive mentions</vt:lpstr>
      <vt:lpstr>Use crowdsourcing to sculpt SERPs</vt:lpstr>
      <vt:lpstr>All of these tactics work.</vt:lpstr>
      <vt:lpstr>But they don’t fix the problem.</vt:lpstr>
      <vt:lpstr>You’re treating symptoms, not the problem.</vt:lpstr>
      <vt:lpstr>Presentation pivot.</vt:lpstr>
      <vt:lpstr>Let’s talk about how to effect organizational change.</vt:lpstr>
      <vt:lpstr>Most clients do NOT  want to listen.   Even if they say they do.</vt:lpstr>
      <vt:lpstr>Organizational change requires:</vt:lpstr>
      <vt:lpstr>Most ORM issues are  due to a problem in one or more of those areas.</vt:lpstr>
      <vt:lpstr>Business change is serious work!</vt:lpstr>
      <vt:lpstr>What is the most common reason for an ORM problem?</vt:lpstr>
      <vt:lpstr>Bad leadership.</vt:lpstr>
      <vt:lpstr>PowerPoint Presentation</vt:lpstr>
      <vt:lpstr>Who do we usually have to gain approvals from to successfully implement our work?</vt:lpstr>
      <vt:lpstr>The same leadership.</vt:lpstr>
      <vt:lpstr>You need permission to stop listening to the leadership that caused your problem.</vt:lpstr>
      <vt:lpstr>The ORM Manifesto</vt:lpstr>
      <vt:lpstr>We will work with those deserving of ORM services, not those with the biggest pocketbook.</vt:lpstr>
      <vt:lpstr>We will work with organizations that are open to change.</vt:lpstr>
      <vt:lpstr>We will work with leadership that is willing to admit faults and move on.</vt:lpstr>
      <vt:lpstr>We will set clear expectations even when they appear dire.</vt:lpstr>
      <vt:lpstr>We will let the data speak for itself.</vt:lpstr>
      <vt:lpstr>We won’t take short cuts, but we will streamline processes.</vt:lpstr>
      <vt:lpstr>We won’t pay off people, but we will pay for the best tools.</vt:lpstr>
      <vt:lpstr>We will make a difference.</vt:lpstr>
      <vt:lpstr>That’s the what.    How do we prove the business case?</vt:lpstr>
      <vt:lpstr>LISTEN</vt:lpstr>
      <vt:lpstr>“We want to rearrange the living room to  make it more feng shui.”</vt:lpstr>
      <vt:lpstr>The perceived problem is often different from the real problem.</vt:lpstr>
      <vt:lpstr>Identify your organizational allies and threats</vt:lpstr>
      <vt:lpstr>NEEDS ASSESSMENT</vt:lpstr>
      <vt:lpstr>Data collection</vt:lpstr>
      <vt:lpstr>Autocomplete</vt:lpstr>
      <vt:lpstr>SERPs</vt:lpstr>
      <vt:lpstr>Social mentions</vt:lpstr>
      <vt:lpstr>Customer feedback</vt:lpstr>
      <vt:lpstr>Customer loyalty</vt:lpstr>
      <vt:lpstr>PowerPoint Presentation</vt:lpstr>
      <vt:lpstr>Conversions</vt:lpstr>
      <vt:lpstr>Competitive analysis</vt:lpstr>
      <vt:lpstr>Competitive analysis</vt:lpstr>
      <vt:lpstr>Audit corporate communication</vt:lpstr>
      <vt:lpstr>Audit customer communication</vt:lpstr>
      <vt:lpstr>PowerPoint Presentation</vt:lpstr>
      <vt:lpstr>PowerPoint Presentation</vt:lpstr>
      <vt:lpstr>RECOMMENDATIONS</vt:lpstr>
      <vt:lpstr>What’s working?</vt:lpstr>
      <vt:lpstr>Areas for improvement</vt:lpstr>
      <vt:lpstr>Quick rant…</vt:lpstr>
      <vt:lpstr>Limitations are an opportunity for content creation.</vt:lpstr>
      <vt:lpstr>Remember Wil’s top secret content generator?</vt:lpstr>
      <vt:lpstr>PowerPoint Presentation</vt:lpstr>
      <vt:lpstr>ORM is not magic. It is SEO.  Build reputable, relevant and authority-building content.</vt:lpstr>
      <vt:lpstr>PowerPoint Presentation</vt:lpstr>
      <vt:lpstr>PowerPoint Presentation</vt:lpstr>
      <vt:lpstr>New opportunities</vt:lpstr>
      <vt:lpstr>Must fit resources, budget &amp; timeframe</vt:lpstr>
      <vt:lpstr>Warning:  Complicated won’t make it through legal or IT.</vt:lpstr>
      <vt:lpstr>Set clear expectations for achievable results and be ready to walk away</vt:lpstr>
      <vt:lpstr>Let the data speak for itself</vt:lpstr>
      <vt:lpstr>IMPLEMENT</vt:lpstr>
      <vt:lpstr>Understand the org chart</vt:lpstr>
      <vt:lpstr>Process map</vt:lpstr>
      <vt:lpstr>Set up monitoring tools</vt:lpstr>
      <vt:lpstr>Hold After Action Reviews</vt:lpstr>
      <vt:lpstr>AAR Goals:</vt:lpstr>
      <vt:lpstr>Brand valuation</vt:lpstr>
      <vt:lpstr>Three approaches:</vt:lpstr>
      <vt:lpstr>Once you’ve proven results and have data, push for the harder recommendations</vt:lpstr>
      <vt:lpstr>Not listening?   Leave.</vt:lpstr>
      <vt:lpstr>If it’s working?   Get your party on and  move on to the next pro-active  phase of ORM.</vt:lpstr>
      <vt:lpstr>COMPETITIVE ORM</vt:lpstr>
      <vt:lpstr>ORM for SERP domination</vt:lpstr>
      <vt:lpstr>CASE STUDY The Remix</vt:lpstr>
      <vt:lpstr>PowerPoint Presentation</vt:lpstr>
      <vt:lpstr>PowerPoint Presentation</vt:lpstr>
      <vt:lpstr>To summarize…</vt:lpstr>
      <vt:lpstr>We can’t insure or replace our brands.  We CAN protect them.</vt:lpstr>
      <vt:lpstr>The Takeaway:</vt:lpstr>
      <vt:lpstr>Be brave and care.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Traver Hoar</dc:creator>
  <cp:lastModifiedBy>user3</cp:lastModifiedBy>
  <cp:revision>523</cp:revision>
  <dcterms:created xsi:type="dcterms:W3CDTF">2012-07-11T22:07:59Z</dcterms:created>
  <dcterms:modified xsi:type="dcterms:W3CDTF">2012-07-26T08:52:24Z</dcterms:modified>
</cp:coreProperties>
</file>