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sldIdLst>
    <p:sldId id="262" r:id="rId2"/>
    <p:sldId id="258" r:id="rId3"/>
    <p:sldId id="264" r:id="rId4"/>
    <p:sldId id="259" r:id="rId5"/>
    <p:sldId id="269" r:id="rId6"/>
    <p:sldId id="292" r:id="rId7"/>
    <p:sldId id="293" r:id="rId8"/>
    <p:sldId id="294" r:id="rId9"/>
    <p:sldId id="296" r:id="rId10"/>
    <p:sldId id="298" r:id="rId11"/>
    <p:sldId id="291" r:id="rId12"/>
    <p:sldId id="283" r:id="rId13"/>
    <p:sldId id="305" r:id="rId14"/>
    <p:sldId id="306" r:id="rId15"/>
    <p:sldId id="271" r:id="rId16"/>
    <p:sldId id="273" r:id="rId17"/>
    <p:sldId id="274" r:id="rId18"/>
    <p:sldId id="278" r:id="rId19"/>
    <p:sldId id="275" r:id="rId20"/>
    <p:sldId id="309" r:id="rId21"/>
    <p:sldId id="330" r:id="rId22"/>
    <p:sldId id="276" r:id="rId23"/>
    <p:sldId id="277" r:id="rId24"/>
    <p:sldId id="279" r:id="rId25"/>
    <p:sldId id="280" r:id="rId26"/>
    <p:sldId id="302" r:id="rId27"/>
    <p:sldId id="307" r:id="rId28"/>
    <p:sldId id="303" r:id="rId29"/>
    <p:sldId id="310" r:id="rId30"/>
    <p:sldId id="308" r:id="rId31"/>
    <p:sldId id="315" r:id="rId32"/>
    <p:sldId id="311" r:id="rId33"/>
    <p:sldId id="317" r:id="rId34"/>
    <p:sldId id="312" r:id="rId35"/>
    <p:sldId id="320" r:id="rId36"/>
    <p:sldId id="323" r:id="rId37"/>
    <p:sldId id="324" r:id="rId38"/>
    <p:sldId id="322" r:id="rId39"/>
    <p:sldId id="325" r:id="rId40"/>
    <p:sldId id="313" r:id="rId41"/>
    <p:sldId id="326" r:id="rId42"/>
    <p:sldId id="328" r:id="rId43"/>
    <p:sldId id="341" r:id="rId44"/>
    <p:sldId id="332" r:id="rId45"/>
    <p:sldId id="340" r:id="rId46"/>
    <p:sldId id="333" r:id="rId47"/>
    <p:sldId id="335" r:id="rId48"/>
    <p:sldId id="337" r:id="rId49"/>
    <p:sldId id="342" r:id="rId50"/>
    <p:sldId id="338" r:id="rId51"/>
    <p:sldId id="300" r:id="rId52"/>
    <p:sldId id="339" r:id="rId53"/>
    <p:sldId id="343" r:id="rId54"/>
    <p:sldId id="329" r:id="rId55"/>
    <p:sldId id="263" r:id="rId5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33"/>
    <a:srgbClr val="66FF99"/>
    <a:srgbClr val="FF00FF"/>
    <a:srgbClr val="3A94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9" d="100"/>
          <a:sy n="99" d="100"/>
        </p:scale>
        <p:origin x="-1920" y="-61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8FB47-F49D-334F-A66D-A67473C31284}" type="datetimeFigureOut">
              <a:rPr lang="en-US" smtClean="0"/>
              <a:t>7/23/12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79C5B-8255-6247-AF3F-E2D72830B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73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79C5B-8255-6247-AF3F-E2D72830BA6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385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79C5B-8255-6247-AF3F-E2D72830BA6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193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786F8-9C05-2944-AB21-E31CFEA63B8B}" type="datetimeFigureOut">
              <a:rPr lang="en-US" smtClean="0"/>
              <a:t>7/23/12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6923-8282-5A43-A32C-5E4FD2840D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786F8-9C05-2944-AB21-E31CFEA63B8B}" type="datetimeFigureOut">
              <a:rPr lang="en-US" smtClean="0"/>
              <a:t>7/23/12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6923-8282-5A43-A32C-5E4FD2840D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786F8-9C05-2944-AB21-E31CFEA63B8B}" type="datetimeFigureOut">
              <a:rPr lang="en-US" smtClean="0"/>
              <a:t>7/23/12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6923-8282-5A43-A32C-5E4FD2840D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786F8-9C05-2944-AB21-E31CFEA63B8B}" type="datetimeFigureOut">
              <a:rPr lang="en-US" smtClean="0"/>
              <a:t>7/23/12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6923-8282-5A43-A32C-5E4FD2840D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786F8-9C05-2944-AB21-E31CFEA63B8B}" type="datetimeFigureOut">
              <a:rPr lang="en-US" smtClean="0"/>
              <a:t>7/23/12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6923-8282-5A43-A32C-5E4FD2840D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786F8-9C05-2944-AB21-E31CFEA63B8B}" type="datetimeFigureOut">
              <a:rPr lang="en-US" smtClean="0"/>
              <a:t>7/23/12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6923-8282-5A43-A32C-5E4FD2840D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786F8-9C05-2944-AB21-E31CFEA63B8B}" type="datetimeFigureOut">
              <a:rPr lang="en-US" smtClean="0"/>
              <a:t>7/23/12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6923-8282-5A43-A32C-5E4FD2840D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786F8-9C05-2944-AB21-E31CFEA63B8B}" type="datetimeFigureOut">
              <a:rPr lang="en-US" smtClean="0"/>
              <a:t>7/23/12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6923-8282-5A43-A32C-5E4FD2840D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786F8-9C05-2944-AB21-E31CFEA63B8B}" type="datetimeFigureOut">
              <a:rPr lang="en-US" smtClean="0"/>
              <a:t>7/23/12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6923-8282-5A43-A32C-5E4FD2840D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786F8-9C05-2944-AB21-E31CFEA63B8B}" type="datetimeFigureOut">
              <a:rPr lang="en-US" smtClean="0"/>
              <a:t>7/23/12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6923-8282-5A43-A32C-5E4FD2840D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786F8-9C05-2944-AB21-E31CFEA63B8B}" type="datetimeFigureOut">
              <a:rPr lang="en-US" smtClean="0"/>
              <a:t>7/23/12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6923-8282-5A43-A32C-5E4FD2840D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786F8-9C05-2944-AB21-E31CFEA63B8B}" type="datetimeFigureOut">
              <a:rPr lang="en-US" smtClean="0"/>
              <a:t>7/23/12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16923-8282-5A43-A32C-5E4FD2840D6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7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8.png"/><Relationship Id="rId5" Type="http://schemas.openxmlformats.org/officeDocument/2006/relationships/image" Target="../media/image5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5.png"/><Relationship Id="rId5" Type="http://schemas.openxmlformats.org/officeDocument/2006/relationships/image" Target="../media/image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5.png"/><Relationship Id="rId5" Type="http://schemas.openxmlformats.org/officeDocument/2006/relationships/image" Target="../media/image4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2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hyperlink" Target="http://www.flickr.com/photos/menlopics/7593441874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1.png"/><Relationship Id="rId12" Type="http://schemas.openxmlformats.org/officeDocument/2006/relationships/image" Target="../media/image4.png"/><Relationship Id="rId13" Type="http://schemas.openxmlformats.org/officeDocument/2006/relationships/image" Target="../media/image52.png"/><Relationship Id="rId14" Type="http://schemas.openxmlformats.org/officeDocument/2006/relationships/image" Target="../media/image53.jpg"/><Relationship Id="rId1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0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1.png"/><Relationship Id="rId12" Type="http://schemas.openxmlformats.org/officeDocument/2006/relationships/image" Target="../media/image62.png"/><Relationship Id="rId13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Relationship Id="rId4" Type="http://schemas.openxmlformats.org/officeDocument/2006/relationships/image" Target="../media/image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5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5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77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78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79.png"/><Relationship Id="rId5" Type="http://schemas.openxmlformats.org/officeDocument/2006/relationships/image" Target="../media/image5.png"/><Relationship Id="rId6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5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ozcon-ppt-bg-blank-2-smallerLogo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800" y="-24371"/>
            <a:ext cx="9272670" cy="52137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52470" y="1545984"/>
            <a:ext cx="9272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Gotham-Black"/>
                <a:cs typeface="Gotham-Black"/>
              </a:rPr>
              <a:t>Community as Inbound</a:t>
            </a:r>
            <a:endParaRPr lang="en-US" sz="4000" b="1" dirty="0">
              <a:solidFill>
                <a:schemeClr val="bg1"/>
              </a:solidFill>
              <a:latin typeface="Gotham-Black"/>
              <a:cs typeface="Gotham-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52469" y="2114008"/>
            <a:ext cx="9272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Gotham-Black"/>
                <a:cs typeface="Gotham-Black"/>
              </a:rPr>
              <a:t>Jennifer Sable Lopez</a:t>
            </a:r>
            <a:endParaRPr lang="en-US" sz="2800" dirty="0">
              <a:solidFill>
                <a:schemeClr val="bg1"/>
              </a:solidFill>
              <a:latin typeface="Gotham-Black"/>
              <a:cs typeface="Gotham-Blac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46604" y="2572181"/>
            <a:ext cx="9272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Gotham-Black"/>
                <a:cs typeface="Gotham-Black"/>
              </a:rPr>
              <a:t>Community Manager</a:t>
            </a:r>
            <a:endParaRPr lang="en-US" sz="2000" dirty="0">
              <a:solidFill>
                <a:srgbClr val="FFFFFF"/>
              </a:solidFill>
              <a:latin typeface="Gotham-Black"/>
              <a:cs typeface="Gotham-Blac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0508" y="3003978"/>
            <a:ext cx="9272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FFFF"/>
                </a:solidFill>
                <a:latin typeface="Gotham-Black"/>
                <a:cs typeface="Gotham-Black"/>
              </a:rPr>
              <a:t>SEOmoz</a:t>
            </a:r>
            <a:endParaRPr lang="en-US" dirty="0">
              <a:solidFill>
                <a:srgbClr val="FFFFFF"/>
              </a:solidFill>
              <a:latin typeface="Gotham-Black"/>
              <a:cs typeface="Gotham-Blac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31943" y="3508068"/>
            <a:ext cx="9272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Gotham-Black"/>
                <a:cs typeface="Gotham-Black"/>
              </a:rPr>
              <a:t>@</a:t>
            </a:r>
            <a:r>
              <a:rPr lang="en-US" dirty="0" err="1" smtClean="0">
                <a:solidFill>
                  <a:srgbClr val="FFFFFF"/>
                </a:solidFill>
                <a:latin typeface="Gotham-Black"/>
                <a:cs typeface="Gotham-Black"/>
              </a:rPr>
              <a:t>jennita</a:t>
            </a:r>
            <a:endParaRPr lang="en-US" dirty="0">
              <a:solidFill>
                <a:srgbClr val="FFFFFF"/>
              </a:solidFill>
              <a:latin typeface="Gotham-Black"/>
              <a:cs typeface="Gotham-Black"/>
            </a:endParaRPr>
          </a:p>
        </p:txBody>
      </p:sp>
    </p:spTree>
    <p:extLst>
      <p:ext uri="{BB962C8B-B14F-4D97-AF65-F5344CB8AC3E}">
        <p14:creationId xmlns:p14="http://schemas.microsoft.com/office/powerpoint/2010/main" val="3025664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GradientBg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66" y="-16541"/>
            <a:ext cx="9224434" cy="5187952"/>
          </a:xfrm>
          <a:prstGeom prst="rect">
            <a:avLst/>
          </a:prstGeom>
        </p:spPr>
      </p:pic>
      <p:pic>
        <p:nvPicPr>
          <p:cNvPr id="9" name="Picture 8" descr="SEOmoz-logo-white.png"/>
          <p:cNvPicPr>
            <a:picLocks noChangeAspect="1"/>
          </p:cNvPicPr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7620000" y="114300"/>
            <a:ext cx="1346200" cy="2171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2960" y="561341"/>
            <a:ext cx="75488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-Black"/>
                <a:cs typeface="Gotham-Black"/>
              </a:rPr>
              <a:t>You </a:t>
            </a:r>
          </a:p>
          <a:p>
            <a:pPr algn="ctr"/>
            <a:r>
              <a:rPr lang="en-US" sz="8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-Black"/>
                <a:cs typeface="Gotham-Black"/>
              </a:rPr>
              <a:t>get the picture</a:t>
            </a:r>
            <a:endParaRPr lang="en-US" sz="80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otham-Black"/>
              <a:cs typeface="Gotham-Blac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9700" y="4611468"/>
            <a:ext cx="212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@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jennita</a:t>
            </a:r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 #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mozcon</a:t>
            </a:r>
            <a:endParaRPr lang="en-US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2552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Omoz-logo-blu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8250" y="101601"/>
            <a:ext cx="1417320" cy="228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" y="355600"/>
            <a:ext cx="7874000" cy="4445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9700" y="4611468"/>
            <a:ext cx="212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494BF"/>
                </a:solidFill>
                <a:latin typeface="Helvetica"/>
                <a:cs typeface="Helvetica"/>
              </a:rPr>
              <a:t>@</a:t>
            </a:r>
            <a:r>
              <a:rPr lang="en-US" dirty="0" err="1" smtClean="0">
                <a:solidFill>
                  <a:srgbClr val="2494BF"/>
                </a:solidFill>
                <a:latin typeface="Helvetica"/>
                <a:cs typeface="Helvetica"/>
              </a:rPr>
              <a:t>jennita</a:t>
            </a:r>
            <a:r>
              <a:rPr lang="en-US" dirty="0" smtClean="0">
                <a:solidFill>
                  <a:srgbClr val="2494BF"/>
                </a:solidFill>
                <a:latin typeface="Helvetica"/>
                <a:cs typeface="Helvetica"/>
              </a:rPr>
              <a:t> #</a:t>
            </a:r>
            <a:r>
              <a:rPr lang="en-US" dirty="0" err="1" smtClean="0">
                <a:solidFill>
                  <a:srgbClr val="2494BF"/>
                </a:solidFill>
                <a:latin typeface="Helvetica"/>
                <a:cs typeface="Helvetica"/>
              </a:rPr>
              <a:t>mozcon</a:t>
            </a:r>
            <a:endParaRPr lang="en-US" dirty="0">
              <a:solidFill>
                <a:srgbClr val="2494BF"/>
              </a:solidFill>
              <a:latin typeface="Helvetica"/>
              <a:cs typeface="Helvetica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560684"/>
            <a:ext cx="8901276" cy="13095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5300" y="1371601"/>
            <a:ext cx="850900" cy="1569660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-Black"/>
                <a:cs typeface="Gotham-Black"/>
              </a:rPr>
              <a:t>C</a:t>
            </a:r>
            <a:endParaRPr lang="en-US" sz="9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otham-Black"/>
              <a:cs typeface="Gotham-Blac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6800" y="1371601"/>
            <a:ext cx="1765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-Black"/>
                <a:cs typeface="Gotham-Black"/>
              </a:rPr>
              <a:t>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75000" y="1371601"/>
            <a:ext cx="1765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-Black"/>
                <a:cs typeface="Gotham-Black"/>
              </a:rPr>
              <a:t>M</a:t>
            </a:r>
            <a:endParaRPr lang="en-US" sz="96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otham-Black"/>
              <a:cs typeface="Gotham-Blac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95500" y="1371601"/>
            <a:ext cx="1765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-Black"/>
                <a:cs typeface="Gotham-Black"/>
              </a:rPr>
              <a:t>M</a:t>
            </a:r>
            <a:endParaRPr lang="en-US" sz="96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otham-Black"/>
              <a:cs typeface="Gotham-Blac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65600" y="1371601"/>
            <a:ext cx="1765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-Black"/>
                <a:cs typeface="Gotham-Black"/>
              </a:rPr>
              <a:t>U</a:t>
            </a:r>
            <a:endParaRPr lang="en-US" sz="96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otham-Black"/>
              <a:cs typeface="Gotham-Blac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92700" y="1358901"/>
            <a:ext cx="1765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-Black"/>
                <a:cs typeface="Gotham-Black"/>
              </a:rPr>
              <a:t>N</a:t>
            </a:r>
            <a:endParaRPr lang="en-US" sz="96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otham-Black"/>
              <a:cs typeface="Gotham-Blac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78500" y="1358901"/>
            <a:ext cx="1765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-Black"/>
                <a:cs typeface="Gotham-Black"/>
              </a:rPr>
              <a:t>I</a:t>
            </a:r>
            <a:endParaRPr lang="en-US" sz="96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otham-Black"/>
              <a:cs typeface="Gotham-Black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6200" y="1358901"/>
            <a:ext cx="1765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-Black"/>
                <a:cs typeface="Gotham-Black"/>
              </a:rPr>
              <a:t>T</a:t>
            </a:r>
            <a:endParaRPr lang="en-US" sz="96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otham-Black"/>
              <a:cs typeface="Gotham-Black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91400" y="1358901"/>
            <a:ext cx="1765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-Black"/>
                <a:cs typeface="Gotham-Black"/>
              </a:rPr>
              <a:t>Y</a:t>
            </a:r>
            <a:endParaRPr lang="en-US" sz="96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otham-Black"/>
              <a:cs typeface="Gotham-Black"/>
            </a:endParaRPr>
          </a:p>
        </p:txBody>
      </p:sp>
    </p:spTree>
    <p:extLst>
      <p:ext uri="{BB962C8B-B14F-4D97-AF65-F5344CB8AC3E}">
        <p14:creationId xmlns:p14="http://schemas.microsoft.com/office/powerpoint/2010/main" val="2117231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GradientBg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2" y="-113908"/>
            <a:ext cx="9460835" cy="5320908"/>
          </a:xfrm>
          <a:prstGeom prst="rect">
            <a:avLst/>
          </a:prstGeom>
        </p:spPr>
      </p:pic>
      <p:pic>
        <p:nvPicPr>
          <p:cNvPr id="7" name="Picture 6" descr="roger-origin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318" y="596900"/>
            <a:ext cx="2903877" cy="3741384"/>
          </a:xfrm>
          <a:prstGeom prst="rect">
            <a:avLst/>
          </a:prstGeom>
        </p:spPr>
      </p:pic>
      <p:pic>
        <p:nvPicPr>
          <p:cNvPr id="8" name="Picture 7" descr="SEOmoz-logo-white.png"/>
          <p:cNvPicPr>
            <a:picLocks noChangeAspect="1"/>
          </p:cNvPicPr>
          <p:nvPr/>
        </p:nvPicPr>
        <p:blipFill>
          <a:blip r:embed="rId4">
            <a:alphaModFix amt="73000"/>
          </a:blip>
          <a:stretch>
            <a:fillRect/>
          </a:stretch>
        </p:blipFill>
        <p:spPr>
          <a:xfrm>
            <a:off x="333092" y="4377665"/>
            <a:ext cx="3118416" cy="5029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99" y="2170284"/>
            <a:ext cx="5842001" cy="16295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4940" y="2151380"/>
            <a:ext cx="6057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Gotham-Black"/>
                <a:cs typeface="Gotham-Black"/>
              </a:rPr>
              <a:t>Yea, cool. </a:t>
            </a:r>
          </a:p>
          <a:p>
            <a:r>
              <a:rPr lang="en-US" sz="4800" b="1" dirty="0" smtClean="0">
                <a:solidFill>
                  <a:schemeClr val="bg1"/>
                </a:solidFill>
                <a:latin typeface="Gotham-Black"/>
                <a:cs typeface="Gotham-Black"/>
              </a:rPr>
              <a:t>That’s not my job.</a:t>
            </a:r>
            <a:endParaRPr lang="en-US" sz="4800" b="1" dirty="0">
              <a:solidFill>
                <a:schemeClr val="bg1"/>
              </a:solidFill>
              <a:latin typeface="Gotham-Black"/>
              <a:cs typeface="Gotham-Black"/>
            </a:endParaRPr>
          </a:p>
        </p:txBody>
      </p:sp>
    </p:spTree>
    <p:extLst>
      <p:ext uri="{BB962C8B-B14F-4D97-AF65-F5344CB8AC3E}">
        <p14:creationId xmlns:p14="http://schemas.microsoft.com/office/powerpoint/2010/main" val="3876274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56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GradientBg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2" y="-113908"/>
            <a:ext cx="9460835" cy="5320908"/>
          </a:xfrm>
          <a:prstGeom prst="rect">
            <a:avLst/>
          </a:prstGeom>
        </p:spPr>
      </p:pic>
      <p:pic>
        <p:nvPicPr>
          <p:cNvPr id="7" name="Picture 6" descr="roger-origin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318" y="596900"/>
            <a:ext cx="2903877" cy="3741384"/>
          </a:xfrm>
          <a:prstGeom prst="rect">
            <a:avLst/>
          </a:prstGeom>
        </p:spPr>
      </p:pic>
      <p:pic>
        <p:nvPicPr>
          <p:cNvPr id="8" name="Picture 7" descr="SEOmoz-logo-white.png"/>
          <p:cNvPicPr>
            <a:picLocks noChangeAspect="1"/>
          </p:cNvPicPr>
          <p:nvPr/>
        </p:nvPicPr>
        <p:blipFill>
          <a:blip r:embed="rId4">
            <a:alphaModFix amt="73000"/>
          </a:blip>
          <a:stretch>
            <a:fillRect/>
          </a:stretch>
        </p:blipFill>
        <p:spPr>
          <a:xfrm>
            <a:off x="333092" y="4377665"/>
            <a:ext cx="3118416" cy="5029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99" y="2170284"/>
            <a:ext cx="5842001" cy="16295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4940" y="2151380"/>
            <a:ext cx="6057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Gotham-Black"/>
                <a:cs typeface="Gotham-Black"/>
              </a:rPr>
              <a:t>Think of it this way…</a:t>
            </a:r>
          </a:p>
        </p:txBody>
      </p:sp>
    </p:spTree>
    <p:extLst>
      <p:ext uri="{BB962C8B-B14F-4D97-AF65-F5344CB8AC3E}">
        <p14:creationId xmlns:p14="http://schemas.microsoft.com/office/powerpoint/2010/main" val="1928202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GradientBg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66" y="-16541"/>
            <a:ext cx="9224434" cy="5187952"/>
          </a:xfrm>
          <a:prstGeom prst="rect">
            <a:avLst/>
          </a:prstGeom>
        </p:spPr>
      </p:pic>
      <p:pic>
        <p:nvPicPr>
          <p:cNvPr id="9" name="Picture 8" descr="SEOmoz-logo-white.png"/>
          <p:cNvPicPr>
            <a:picLocks noChangeAspect="1"/>
          </p:cNvPicPr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7620000" y="114300"/>
            <a:ext cx="1346200" cy="2171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06930" y="-317500"/>
            <a:ext cx="6215530" cy="4953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1700" y="1000364"/>
            <a:ext cx="4432300" cy="45368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4799" y="404984"/>
            <a:ext cx="6299201" cy="7344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82900" y="330200"/>
            <a:ext cx="612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Gotham-Black"/>
                <a:cs typeface="Gotham-Black"/>
              </a:rPr>
              <a:t>Brand Advocates</a:t>
            </a:r>
            <a:endParaRPr lang="en-US" sz="4400" b="1" dirty="0">
              <a:solidFill>
                <a:schemeClr val="bg1"/>
              </a:solidFill>
              <a:latin typeface="Gotham-Black"/>
              <a:cs typeface="Gotham-Blac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9700" y="4611468"/>
            <a:ext cx="212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@</a:t>
            </a:r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jennita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 #</a:t>
            </a:r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mozcon</a:t>
            </a:r>
            <a:endParaRPr lang="en-US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91078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GradientBg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66" y="-16541"/>
            <a:ext cx="9224434" cy="5187952"/>
          </a:xfrm>
          <a:prstGeom prst="rect">
            <a:avLst/>
          </a:prstGeom>
        </p:spPr>
      </p:pic>
      <p:pic>
        <p:nvPicPr>
          <p:cNvPr id="9" name="Picture 8" descr="SEOmoz-logo-white.png"/>
          <p:cNvPicPr>
            <a:picLocks noChangeAspect="1"/>
          </p:cNvPicPr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7620000" y="114300"/>
            <a:ext cx="1346200" cy="2171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9700" y="4611468"/>
            <a:ext cx="212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@</a:t>
            </a:r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jennita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 #</a:t>
            </a:r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mozcon</a:t>
            </a:r>
            <a:endParaRPr lang="en-US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1130301"/>
            <a:ext cx="8102600" cy="3465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val 4"/>
          <p:cNvSpPr/>
          <p:nvPr/>
        </p:nvSpPr>
        <p:spPr>
          <a:xfrm>
            <a:off x="749300" y="2247900"/>
            <a:ext cx="2019300" cy="482600"/>
          </a:xfrm>
          <a:prstGeom prst="ellipse">
            <a:avLst/>
          </a:prstGeom>
          <a:noFill/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708900" y="2298700"/>
            <a:ext cx="990600" cy="381000"/>
          </a:xfrm>
          <a:prstGeom prst="ellipse">
            <a:avLst/>
          </a:prstGeom>
          <a:noFill/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12800" y="3937000"/>
            <a:ext cx="1562100" cy="406400"/>
          </a:xfrm>
          <a:prstGeom prst="ellipse">
            <a:avLst/>
          </a:prstGeom>
          <a:noFill/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601" y="404984"/>
            <a:ext cx="8788400" cy="7344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55601"/>
            <a:ext cx="961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Gotham-Black"/>
                <a:cs typeface="Gotham-Black"/>
              </a:rPr>
              <a:t>Product Feedback Specialists</a:t>
            </a:r>
            <a:endParaRPr lang="en-US" sz="4400" b="1" dirty="0">
              <a:solidFill>
                <a:schemeClr val="bg1"/>
              </a:solidFill>
              <a:latin typeface="Gotham-Black"/>
              <a:cs typeface="Gotham-Black"/>
            </a:endParaRPr>
          </a:p>
        </p:txBody>
      </p:sp>
    </p:spTree>
    <p:extLst>
      <p:ext uri="{BB962C8B-B14F-4D97-AF65-F5344CB8AC3E}">
        <p14:creationId xmlns:p14="http://schemas.microsoft.com/office/powerpoint/2010/main" val="255668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GradientBg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66" y="-16541"/>
            <a:ext cx="9224434" cy="5187952"/>
          </a:xfrm>
          <a:prstGeom prst="rect">
            <a:avLst/>
          </a:prstGeom>
        </p:spPr>
      </p:pic>
      <p:pic>
        <p:nvPicPr>
          <p:cNvPr id="9" name="Picture 8" descr="SEOmoz-logo-white.png"/>
          <p:cNvPicPr>
            <a:picLocks noChangeAspect="1"/>
          </p:cNvPicPr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7620000" y="114300"/>
            <a:ext cx="1346200" cy="2171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01600" y="4560669"/>
            <a:ext cx="961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Loru</a:t>
            </a:r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ipsum</a:t>
            </a:r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 Links and stuff can go here</a:t>
            </a:r>
            <a:endParaRPr lang="en-US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" y="0"/>
            <a:ext cx="6014850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139700" y="4611468"/>
            <a:ext cx="212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@</a:t>
            </a:r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jennita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 #</a:t>
            </a:r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mo</a:t>
            </a:r>
            <a:r>
              <a:rPr lang="en-US" dirty="0" err="1" smtClean="0">
                <a:solidFill>
                  <a:srgbClr val="3A94BF"/>
                </a:solidFill>
                <a:latin typeface="Helvetica"/>
                <a:cs typeface="Helvetica"/>
              </a:rPr>
              <a:t>zcon</a:t>
            </a:r>
            <a:endParaRPr lang="en-US" dirty="0">
              <a:solidFill>
                <a:srgbClr val="3A94BF"/>
              </a:solidFill>
              <a:latin typeface="Helvetica"/>
              <a:cs typeface="Helvetica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4799" y="404984"/>
            <a:ext cx="6299201" cy="7344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68400" y="368301"/>
            <a:ext cx="961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FF"/>
                </a:solidFill>
                <a:latin typeface="Gotham-Black"/>
                <a:cs typeface="Gotham-Black"/>
              </a:rPr>
              <a:t>Content Generators</a:t>
            </a:r>
            <a:endParaRPr lang="en-US" sz="4400" b="1" dirty="0">
              <a:solidFill>
                <a:srgbClr val="FFFFFF"/>
              </a:solidFill>
              <a:latin typeface="Gotham-Black"/>
              <a:cs typeface="Gotham-Blac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4790" y="1397000"/>
            <a:ext cx="2810410" cy="3302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62191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GradientBg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66" y="-16541"/>
            <a:ext cx="9224434" cy="5187952"/>
          </a:xfrm>
          <a:prstGeom prst="rect">
            <a:avLst/>
          </a:prstGeom>
        </p:spPr>
      </p:pic>
      <p:pic>
        <p:nvPicPr>
          <p:cNvPr id="9" name="Picture 8" descr="SEOmoz-logo-white.png"/>
          <p:cNvPicPr>
            <a:picLocks noChangeAspect="1"/>
          </p:cNvPicPr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7620000" y="114300"/>
            <a:ext cx="1346200" cy="2171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01600" y="4560669"/>
            <a:ext cx="961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Loru</a:t>
            </a:r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ipsum</a:t>
            </a:r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 Links and stuff can go here</a:t>
            </a:r>
            <a:endParaRPr lang="en-US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4200" y="-356649"/>
            <a:ext cx="5816600" cy="53096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7085" y="1943100"/>
            <a:ext cx="4245685" cy="1879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4799" y="404984"/>
            <a:ext cx="6299201" cy="7344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" y="368301"/>
            <a:ext cx="961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FF"/>
                </a:solidFill>
                <a:latin typeface="Gotham-Black"/>
                <a:cs typeface="Gotham-Black"/>
              </a:rPr>
              <a:t>Content Sharers</a:t>
            </a:r>
            <a:endParaRPr lang="en-US" sz="4400" b="1" dirty="0">
              <a:solidFill>
                <a:srgbClr val="FFFFFF"/>
              </a:solidFill>
              <a:latin typeface="Gotham-Black"/>
              <a:cs typeface="Gotham-Blac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9700" y="4611468"/>
            <a:ext cx="212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@</a:t>
            </a:r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jennita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 #</a:t>
            </a:r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mozco</a:t>
            </a:r>
            <a:r>
              <a:rPr lang="en-US" dirty="0" err="1" smtClean="0">
                <a:solidFill>
                  <a:srgbClr val="3A94BF"/>
                </a:solidFill>
                <a:latin typeface="Helvetica"/>
                <a:cs typeface="Helvetica"/>
              </a:rPr>
              <a:t>n</a:t>
            </a:r>
            <a:endParaRPr lang="en-US" dirty="0">
              <a:solidFill>
                <a:srgbClr val="3A94B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6581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GradientBg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66" y="-16541"/>
            <a:ext cx="9224434" cy="5187952"/>
          </a:xfrm>
          <a:prstGeom prst="rect">
            <a:avLst/>
          </a:prstGeom>
        </p:spPr>
      </p:pic>
      <p:pic>
        <p:nvPicPr>
          <p:cNvPr id="9" name="Picture 8" descr="SEOmoz-logo-white.png"/>
          <p:cNvPicPr>
            <a:picLocks noChangeAspect="1"/>
          </p:cNvPicPr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7620000" y="114300"/>
            <a:ext cx="1346200" cy="2171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01600" y="4560669"/>
            <a:ext cx="961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Loru</a:t>
            </a:r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ipsum</a:t>
            </a:r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 Links and stuff can go here</a:t>
            </a:r>
            <a:endParaRPr lang="en-US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300" y="381000"/>
            <a:ext cx="6796891" cy="4762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654300"/>
            <a:ext cx="6197600" cy="13081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4799" y="404984"/>
            <a:ext cx="6299201" cy="7344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03400" y="355601"/>
            <a:ext cx="665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FF"/>
                </a:solidFill>
                <a:latin typeface="Gotham-Black"/>
                <a:cs typeface="Gotham-Black"/>
              </a:rPr>
              <a:t>Link Builders</a:t>
            </a:r>
            <a:endParaRPr lang="en-US" sz="4400" b="1" dirty="0">
              <a:solidFill>
                <a:srgbClr val="FFFFFF"/>
              </a:solidFill>
              <a:latin typeface="Gotham-Black"/>
              <a:cs typeface="Gotham-Blac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9700" y="4611468"/>
            <a:ext cx="212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@</a:t>
            </a:r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jennita</a:t>
            </a:r>
            <a:r>
              <a:rPr lang="en-US" dirty="0" smtClean="0">
                <a:solidFill>
                  <a:srgbClr val="3A94BF"/>
                </a:solidFill>
                <a:latin typeface="Helvetica"/>
                <a:cs typeface="Helvetica"/>
              </a:rPr>
              <a:t> #</a:t>
            </a:r>
            <a:r>
              <a:rPr lang="en-US" dirty="0" err="1" smtClean="0">
                <a:solidFill>
                  <a:srgbClr val="3A94BF"/>
                </a:solidFill>
                <a:latin typeface="Helvetica"/>
                <a:cs typeface="Helvetica"/>
              </a:rPr>
              <a:t>mozcon</a:t>
            </a:r>
            <a:endParaRPr lang="en-US" dirty="0">
              <a:solidFill>
                <a:srgbClr val="3A94B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53061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GradientBg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2" y="-113908"/>
            <a:ext cx="9460835" cy="5320908"/>
          </a:xfrm>
          <a:prstGeom prst="rect">
            <a:avLst/>
          </a:prstGeom>
        </p:spPr>
      </p:pic>
      <p:pic>
        <p:nvPicPr>
          <p:cNvPr id="7" name="Picture 6" descr="roger-origin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318" y="596900"/>
            <a:ext cx="2903877" cy="3741384"/>
          </a:xfrm>
          <a:prstGeom prst="rect">
            <a:avLst/>
          </a:prstGeom>
        </p:spPr>
      </p:pic>
      <p:pic>
        <p:nvPicPr>
          <p:cNvPr id="8" name="Picture 7" descr="SEOmoz-logo-white.png"/>
          <p:cNvPicPr>
            <a:picLocks noChangeAspect="1"/>
          </p:cNvPicPr>
          <p:nvPr/>
        </p:nvPicPr>
        <p:blipFill>
          <a:blip r:embed="rId4">
            <a:alphaModFix amt="73000"/>
          </a:blip>
          <a:stretch>
            <a:fillRect/>
          </a:stretch>
        </p:blipFill>
        <p:spPr>
          <a:xfrm>
            <a:off x="333092" y="4377665"/>
            <a:ext cx="3118416" cy="5029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99" y="2170284"/>
            <a:ext cx="6055361" cy="7344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3840" y="2090420"/>
            <a:ext cx="6111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Helvetica"/>
                <a:cs typeface="Helvetica"/>
              </a:rPr>
              <a:t>z0mg. I     Inbound!</a:t>
            </a:r>
            <a:endParaRPr lang="en-US" sz="48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2" name="Heart 1"/>
          <p:cNvSpPr/>
          <p:nvPr/>
        </p:nvSpPr>
        <p:spPr>
          <a:xfrm>
            <a:off x="2580640" y="2286000"/>
            <a:ext cx="548640" cy="548640"/>
          </a:xfrm>
          <a:prstGeom prst="hear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GradientBg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66" y="-16541"/>
            <a:ext cx="9224434" cy="51879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918" y="359147"/>
            <a:ext cx="7026004" cy="43097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 descr="SEOmoz-logo-white.png"/>
          <p:cNvPicPr>
            <a:picLocks noChangeAspect="1"/>
          </p:cNvPicPr>
          <p:nvPr/>
        </p:nvPicPr>
        <p:blipFill>
          <a:blip r:embed="rId4">
            <a:alphaModFix amt="73000"/>
          </a:blip>
          <a:stretch>
            <a:fillRect/>
          </a:stretch>
        </p:blipFill>
        <p:spPr>
          <a:xfrm>
            <a:off x="7620000" y="114300"/>
            <a:ext cx="1346200" cy="2171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6317" y="404984"/>
            <a:ext cx="5487683" cy="7344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94467" y="355601"/>
            <a:ext cx="4904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FF"/>
                </a:solidFill>
                <a:latin typeface="Gotham-Black"/>
                <a:cs typeface="Gotham-Black"/>
              </a:rPr>
              <a:t>Customers</a:t>
            </a:r>
            <a:endParaRPr lang="en-US" sz="4400" b="1" dirty="0">
              <a:solidFill>
                <a:srgbClr val="FFFFFF"/>
              </a:solidFill>
              <a:latin typeface="Gotham-Black"/>
              <a:cs typeface="Gotham-Blac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9700" y="4611468"/>
            <a:ext cx="212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@</a:t>
            </a:r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jennit</a:t>
            </a:r>
            <a:r>
              <a:rPr lang="en-US" dirty="0" err="1" smtClean="0">
                <a:solidFill>
                  <a:srgbClr val="3A94BF"/>
                </a:solidFill>
                <a:latin typeface="Helvetica"/>
                <a:cs typeface="Helvetica"/>
              </a:rPr>
              <a:t>a</a:t>
            </a:r>
            <a:r>
              <a:rPr lang="en-US" dirty="0" smtClean="0">
                <a:solidFill>
                  <a:srgbClr val="3A94BF"/>
                </a:solidFill>
                <a:latin typeface="Helvetica"/>
                <a:cs typeface="Helvetica"/>
              </a:rPr>
              <a:t> #</a:t>
            </a:r>
            <a:r>
              <a:rPr lang="en-US" dirty="0" err="1" smtClean="0">
                <a:solidFill>
                  <a:srgbClr val="3A94BF"/>
                </a:solidFill>
                <a:latin typeface="Helvetica"/>
                <a:cs typeface="Helvetica"/>
              </a:rPr>
              <a:t>mozcon</a:t>
            </a:r>
            <a:endParaRPr lang="en-US" dirty="0">
              <a:solidFill>
                <a:srgbClr val="3A94B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32921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GradientBg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66" y="-16541"/>
            <a:ext cx="9224434" cy="5187952"/>
          </a:xfrm>
          <a:prstGeom prst="rect">
            <a:avLst/>
          </a:prstGeom>
        </p:spPr>
      </p:pic>
      <p:pic>
        <p:nvPicPr>
          <p:cNvPr id="9" name="Picture 8" descr="SEOmoz-logo-white.png"/>
          <p:cNvPicPr>
            <a:picLocks noChangeAspect="1"/>
          </p:cNvPicPr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7620000" y="114300"/>
            <a:ext cx="1346200" cy="2171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058" y="0"/>
            <a:ext cx="5774997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4799" y="404984"/>
            <a:ext cx="6299201" cy="7344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03400" y="355601"/>
            <a:ext cx="665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FF"/>
                </a:solidFill>
                <a:latin typeface="Gotham-Black"/>
                <a:cs typeface="Gotham-Black"/>
              </a:rPr>
              <a:t>Searchers</a:t>
            </a:r>
            <a:endParaRPr lang="en-US" sz="4400" b="1" dirty="0">
              <a:solidFill>
                <a:srgbClr val="FFFFFF"/>
              </a:solidFill>
              <a:latin typeface="Gotham-Black"/>
              <a:cs typeface="Gotham-Black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3078" y="711200"/>
            <a:ext cx="2352721" cy="35170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139700" y="4611468"/>
            <a:ext cx="212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@</a:t>
            </a:r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jennita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 #</a:t>
            </a:r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moz</a:t>
            </a:r>
            <a:r>
              <a:rPr lang="en-US" dirty="0" err="1" smtClean="0">
                <a:solidFill>
                  <a:srgbClr val="3A94BF"/>
                </a:solidFill>
                <a:latin typeface="Helvetica"/>
                <a:cs typeface="Helvetica"/>
              </a:rPr>
              <a:t>con</a:t>
            </a:r>
            <a:endParaRPr lang="en-US" dirty="0">
              <a:solidFill>
                <a:srgbClr val="3A94B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02805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GradientBg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66" y="-16541"/>
            <a:ext cx="9224434" cy="5187952"/>
          </a:xfrm>
          <a:prstGeom prst="rect">
            <a:avLst/>
          </a:prstGeom>
        </p:spPr>
      </p:pic>
      <p:pic>
        <p:nvPicPr>
          <p:cNvPr id="9" name="Picture 8" descr="SEOmoz-logo-white.png"/>
          <p:cNvPicPr>
            <a:picLocks noChangeAspect="1"/>
          </p:cNvPicPr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7620000" y="114300"/>
            <a:ext cx="1346200" cy="2171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9700" y="4611468"/>
            <a:ext cx="212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@</a:t>
            </a:r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jennita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 #</a:t>
            </a:r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mozcon</a:t>
            </a:r>
            <a:endParaRPr lang="en-US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3400"/>
            <a:ext cx="4521200" cy="187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8200" y="2095500"/>
            <a:ext cx="4546600" cy="2095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1200" y="3581400"/>
            <a:ext cx="4622800" cy="195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4799" y="404984"/>
            <a:ext cx="6299201" cy="7344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11400" y="342901"/>
            <a:ext cx="6019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FF"/>
                </a:solidFill>
                <a:latin typeface="Gotham-Black"/>
                <a:cs typeface="Gotham-Black"/>
              </a:rPr>
              <a:t>Biggest Critics</a:t>
            </a:r>
            <a:endParaRPr lang="en-US" sz="4400" b="1" dirty="0">
              <a:solidFill>
                <a:srgbClr val="FFFFFF"/>
              </a:solidFill>
              <a:latin typeface="Gotham-Black"/>
              <a:cs typeface="Gotham-Black"/>
            </a:endParaRPr>
          </a:p>
        </p:txBody>
      </p:sp>
    </p:spTree>
    <p:extLst>
      <p:ext uri="{BB962C8B-B14F-4D97-AF65-F5344CB8AC3E}">
        <p14:creationId xmlns:p14="http://schemas.microsoft.com/office/powerpoint/2010/main" val="3393011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GradientBg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66" y="-16541"/>
            <a:ext cx="9224434" cy="51879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0" y="0"/>
            <a:ext cx="9334500" cy="62122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799" y="404984"/>
            <a:ext cx="6299201" cy="734422"/>
          </a:xfrm>
          <a:prstGeom prst="rect">
            <a:avLst/>
          </a:prstGeom>
        </p:spPr>
      </p:pic>
      <p:pic>
        <p:nvPicPr>
          <p:cNvPr id="9" name="Picture 8" descr="SEOmoz-logo-white.png"/>
          <p:cNvPicPr>
            <a:picLocks noChangeAspect="1"/>
          </p:cNvPicPr>
          <p:nvPr/>
        </p:nvPicPr>
        <p:blipFill>
          <a:blip r:embed="rId5">
            <a:alphaModFix amt="73000"/>
          </a:blip>
          <a:stretch>
            <a:fillRect/>
          </a:stretch>
        </p:blipFill>
        <p:spPr>
          <a:xfrm>
            <a:off x="7620000" y="114300"/>
            <a:ext cx="1346200" cy="2171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9700" y="4611468"/>
            <a:ext cx="212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@</a:t>
            </a:r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jennita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 #</a:t>
            </a:r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mozcon</a:t>
            </a:r>
            <a:endParaRPr lang="en-US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5700" y="368301"/>
            <a:ext cx="7886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FF"/>
                </a:solidFill>
                <a:latin typeface="Gotham-Black"/>
                <a:cs typeface="Gotham-Black"/>
              </a:rPr>
              <a:t>Biggest Fans</a:t>
            </a:r>
            <a:endParaRPr lang="en-US" sz="4400" b="1" dirty="0">
              <a:solidFill>
                <a:srgbClr val="FFFFFF"/>
              </a:solidFill>
              <a:latin typeface="Gotham-Black"/>
              <a:cs typeface="Gotham-Blac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97601" y="1473200"/>
            <a:ext cx="2796352" cy="4051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7400" y="4545184"/>
            <a:ext cx="4546600" cy="5983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73300" y="4641334"/>
            <a:ext cx="961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Meet @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rshowerman</a:t>
            </a:r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 &amp; her Roger tattoo</a:t>
            </a:r>
            <a:endParaRPr lang="en-US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38524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GradientBg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66" y="-16541"/>
            <a:ext cx="9224434" cy="5187952"/>
          </a:xfrm>
          <a:prstGeom prst="rect">
            <a:avLst/>
          </a:prstGeom>
        </p:spPr>
      </p:pic>
      <p:pic>
        <p:nvPicPr>
          <p:cNvPr id="9" name="Picture 8" descr="SEOmoz-logo-white.png"/>
          <p:cNvPicPr>
            <a:picLocks noChangeAspect="1"/>
          </p:cNvPicPr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7620000" y="114300"/>
            <a:ext cx="1346200" cy="2171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600" y="0"/>
            <a:ext cx="6895397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139700" y="4611468"/>
            <a:ext cx="212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@</a:t>
            </a:r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jennita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lang="en-US" dirty="0" smtClean="0">
                <a:solidFill>
                  <a:srgbClr val="3A94BF"/>
                </a:solidFill>
                <a:latin typeface="Helvetica"/>
                <a:cs typeface="Helvetica"/>
              </a:rPr>
              <a:t>#</a:t>
            </a:r>
            <a:r>
              <a:rPr lang="en-US" dirty="0" err="1" smtClean="0">
                <a:solidFill>
                  <a:srgbClr val="3A94BF"/>
                </a:solidFill>
                <a:latin typeface="Helvetica"/>
                <a:cs typeface="Helvetica"/>
              </a:rPr>
              <a:t>mozcon</a:t>
            </a:r>
            <a:endParaRPr lang="en-US" dirty="0">
              <a:solidFill>
                <a:srgbClr val="3A94BF"/>
              </a:solidFill>
              <a:latin typeface="Helvetica"/>
              <a:cs typeface="Helvetic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4799" y="404984"/>
            <a:ext cx="6299201" cy="7344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17600" y="368301"/>
            <a:ext cx="961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FF"/>
                </a:solidFill>
                <a:latin typeface="Gotham-Black"/>
                <a:cs typeface="Gotham-Black"/>
              </a:rPr>
              <a:t>Forum Participants</a:t>
            </a:r>
            <a:endParaRPr lang="en-US" sz="4400" b="1" dirty="0">
              <a:solidFill>
                <a:srgbClr val="FFFFFF"/>
              </a:solidFill>
              <a:latin typeface="Gotham-Black"/>
              <a:cs typeface="Gotham-Black"/>
            </a:endParaRPr>
          </a:p>
        </p:txBody>
      </p:sp>
    </p:spTree>
    <p:extLst>
      <p:ext uri="{BB962C8B-B14F-4D97-AF65-F5344CB8AC3E}">
        <p14:creationId xmlns:p14="http://schemas.microsoft.com/office/powerpoint/2010/main" val="304871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GradientBg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66" y="-16541"/>
            <a:ext cx="9224434" cy="5187952"/>
          </a:xfrm>
          <a:prstGeom prst="rect">
            <a:avLst/>
          </a:prstGeom>
        </p:spPr>
      </p:pic>
      <p:pic>
        <p:nvPicPr>
          <p:cNvPr id="9" name="Picture 8" descr="SEOmoz-logo-white.png"/>
          <p:cNvPicPr>
            <a:picLocks noChangeAspect="1"/>
          </p:cNvPicPr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7620000" y="114300"/>
            <a:ext cx="1346200" cy="2171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9700" y="4611468"/>
            <a:ext cx="212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@</a:t>
            </a:r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jennita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 #</a:t>
            </a:r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mozcon</a:t>
            </a:r>
            <a:endParaRPr lang="en-US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1117600"/>
            <a:ext cx="4787900" cy="1460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2800" y="1714500"/>
            <a:ext cx="4521200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5500" y="3009900"/>
            <a:ext cx="4572000" cy="172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04984"/>
            <a:ext cx="9144001" cy="7344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774700" y="339179"/>
            <a:ext cx="1076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FF"/>
                </a:solidFill>
                <a:latin typeface="Gotham-Black"/>
                <a:cs typeface="Gotham-Black"/>
              </a:rPr>
              <a:t>S</a:t>
            </a:r>
            <a:r>
              <a:rPr lang="en-US" sz="4400" b="1" dirty="0" smtClean="0">
                <a:solidFill>
                  <a:srgbClr val="FFFFFF"/>
                </a:solidFill>
                <a:latin typeface="Gotham-Black"/>
                <a:cs typeface="Gotham-Black"/>
              </a:rPr>
              <a:t>ite Uptime Monitoring Service</a:t>
            </a:r>
            <a:endParaRPr lang="en-US" sz="4400" b="1" dirty="0">
              <a:solidFill>
                <a:srgbClr val="FFFFFF"/>
              </a:solidFill>
              <a:latin typeface="Gotham-Black"/>
              <a:cs typeface="Gotham-Black"/>
            </a:endParaRPr>
          </a:p>
        </p:txBody>
      </p:sp>
    </p:spTree>
    <p:extLst>
      <p:ext uri="{BB962C8B-B14F-4D97-AF65-F5344CB8AC3E}">
        <p14:creationId xmlns:p14="http://schemas.microsoft.com/office/powerpoint/2010/main" val="2964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GradientBg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2" y="-113908"/>
            <a:ext cx="9460835" cy="5320908"/>
          </a:xfrm>
          <a:prstGeom prst="rect">
            <a:avLst/>
          </a:prstGeom>
        </p:spPr>
      </p:pic>
      <p:pic>
        <p:nvPicPr>
          <p:cNvPr id="7" name="Picture 6" descr="roger-origin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318" y="596900"/>
            <a:ext cx="2903877" cy="3741384"/>
          </a:xfrm>
          <a:prstGeom prst="rect">
            <a:avLst/>
          </a:prstGeom>
        </p:spPr>
      </p:pic>
      <p:pic>
        <p:nvPicPr>
          <p:cNvPr id="8" name="Picture 7" descr="SEOmoz-logo-white.png"/>
          <p:cNvPicPr>
            <a:picLocks noChangeAspect="1"/>
          </p:cNvPicPr>
          <p:nvPr/>
        </p:nvPicPr>
        <p:blipFill>
          <a:blip r:embed="rId4">
            <a:alphaModFix amt="73000"/>
          </a:blip>
          <a:stretch>
            <a:fillRect/>
          </a:stretch>
        </p:blipFill>
        <p:spPr>
          <a:xfrm>
            <a:off x="333092" y="4377665"/>
            <a:ext cx="3118416" cy="5029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99" y="2170284"/>
            <a:ext cx="5842001" cy="16600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5900" y="2192020"/>
            <a:ext cx="6057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Gotham-Black"/>
                <a:cs typeface="Gotham-Black"/>
              </a:rPr>
              <a:t>Ok, Jen. </a:t>
            </a:r>
          </a:p>
          <a:p>
            <a:r>
              <a:rPr lang="en-US" sz="4800" b="1" dirty="0" smtClean="0">
                <a:solidFill>
                  <a:schemeClr val="bg1"/>
                </a:solidFill>
                <a:latin typeface="Gotham-Black"/>
                <a:cs typeface="Gotham-Black"/>
              </a:rPr>
              <a:t>So what can I do?</a:t>
            </a:r>
            <a:endParaRPr lang="en-US" sz="4800" b="1" dirty="0">
              <a:solidFill>
                <a:schemeClr val="bg1"/>
              </a:solidFill>
              <a:latin typeface="Gotham-Black"/>
              <a:cs typeface="Gotham-Black"/>
            </a:endParaRPr>
          </a:p>
        </p:txBody>
      </p:sp>
    </p:spTree>
    <p:extLst>
      <p:ext uri="{BB962C8B-B14F-4D97-AF65-F5344CB8AC3E}">
        <p14:creationId xmlns:p14="http://schemas.microsoft.com/office/powerpoint/2010/main" val="1068530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GradientBg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66" y="-16541"/>
            <a:ext cx="9224434" cy="5187952"/>
          </a:xfrm>
          <a:prstGeom prst="rect">
            <a:avLst/>
          </a:prstGeom>
        </p:spPr>
      </p:pic>
      <p:pic>
        <p:nvPicPr>
          <p:cNvPr id="9" name="Picture 8" descr="SEOmoz-logo-white.png"/>
          <p:cNvPicPr>
            <a:picLocks noChangeAspect="1"/>
          </p:cNvPicPr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7620000" y="114300"/>
            <a:ext cx="1346200" cy="2171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2960" y="561341"/>
            <a:ext cx="75488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-Black"/>
                <a:cs typeface="Gotham-Black"/>
              </a:rPr>
              <a:t>Well,</a:t>
            </a:r>
          </a:p>
          <a:p>
            <a:pPr algn="ctr"/>
            <a:r>
              <a:rPr lang="en-US" sz="8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-Black"/>
                <a:cs typeface="Gotham-Black"/>
              </a:rPr>
              <a:t>R</a:t>
            </a:r>
            <a:r>
              <a:rPr lang="en-US" sz="8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-Black"/>
                <a:cs typeface="Gotham-Black"/>
              </a:rPr>
              <a:t>emember this?</a:t>
            </a:r>
            <a:endParaRPr lang="en-US" sz="80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otham-Black"/>
              <a:cs typeface="Gotham-Blac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9700" y="4611468"/>
            <a:ext cx="212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@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jennita</a:t>
            </a:r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 #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mozcon</a:t>
            </a:r>
            <a:endParaRPr lang="en-US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6223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farm8.staticflickr.com/7114/7593441874_60d1d6ef12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4279"/>
            <a:ext cx="9144000" cy="598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-163773" y="4890547"/>
            <a:ext cx="3279114" cy="252953"/>
            <a:chOff x="-163773" y="4890547"/>
            <a:chExt cx="3279114" cy="252953"/>
          </a:xfrm>
        </p:grpSpPr>
        <p:sp>
          <p:nvSpPr>
            <p:cNvPr id="19" name="Rectangle 18"/>
            <p:cNvSpPr/>
            <p:nvPr/>
          </p:nvSpPr>
          <p:spPr>
            <a:xfrm>
              <a:off x="-163771" y="4904195"/>
              <a:ext cx="3279112" cy="2393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-163773" y="4890547"/>
              <a:ext cx="3279114" cy="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1" y="4928056"/>
              <a:ext cx="31153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/>
                <a:t>© </a:t>
              </a:r>
              <a:r>
                <a:rPr lang="en-US" sz="800" dirty="0" err="1" smtClean="0"/>
                <a:t>Menlopics</a:t>
              </a:r>
              <a:r>
                <a:rPr lang="en-US" sz="800" dirty="0"/>
                <a:t>: </a:t>
              </a:r>
              <a:r>
                <a:rPr lang="en-US" sz="800" dirty="0">
                  <a:hlinkClick r:id="rId4"/>
                </a:rPr>
                <a:t>http://www.flickr.com/photos/menlopics/7593441874</a:t>
              </a:r>
              <a:r>
                <a:rPr lang="en-US" sz="800" dirty="0" smtClean="0">
                  <a:hlinkClick r:id="rId4"/>
                </a:rPr>
                <a:t>/</a:t>
              </a:r>
              <a:endParaRPr lang="en-US" sz="800" dirty="0"/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1525771" y="90821"/>
            <a:ext cx="2450803" cy="52099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Gotham Black" pitchFamily="50" charset="0"/>
              </a:rPr>
              <a:t>Production</a:t>
            </a:r>
            <a:endParaRPr lang="en-US" dirty="0">
              <a:solidFill>
                <a:schemeClr val="tx1"/>
              </a:solidFill>
              <a:latin typeface="Gotham Black" pitchFamily="50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659525" y="3679753"/>
            <a:ext cx="2388783" cy="52099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Gotham Black" pitchFamily="50" charset="0"/>
              </a:rPr>
              <a:t>Design</a:t>
            </a:r>
            <a:endParaRPr lang="en-US" dirty="0">
              <a:solidFill>
                <a:schemeClr val="tx1"/>
              </a:solidFill>
              <a:latin typeface="Gotham Black" pitchFamily="50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2984204" y="4536049"/>
            <a:ext cx="3129517" cy="52099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Gotham Black" pitchFamily="50" charset="0"/>
              </a:rPr>
              <a:t>SEO, other channels</a:t>
            </a:r>
            <a:endParaRPr lang="en-US" dirty="0">
              <a:solidFill>
                <a:schemeClr val="tx1"/>
              </a:solidFill>
              <a:latin typeface="Gotham Black" pitchFamily="50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836483" y="351318"/>
            <a:ext cx="2554475" cy="52099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Gotham Black" pitchFamily="50" charset="0"/>
              </a:rPr>
              <a:t>PM + BI</a:t>
            </a:r>
            <a:endParaRPr lang="en-US" dirty="0">
              <a:solidFill>
                <a:schemeClr val="tx1"/>
              </a:solidFill>
              <a:latin typeface="Gotham Black" pitchFamily="50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889896" y="815607"/>
            <a:ext cx="2222205" cy="52099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Gotham Black" pitchFamily="50" charset="0"/>
              </a:rPr>
              <a:t>Content</a:t>
            </a:r>
            <a:endParaRPr lang="en-US" dirty="0">
              <a:solidFill>
                <a:schemeClr val="tx1"/>
              </a:solidFill>
              <a:latin typeface="Gotham Black" pitchFamily="50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525771" y="90821"/>
            <a:ext cx="2450803" cy="52099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A94B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Gotham Black" pitchFamily="50" charset="0"/>
              </a:rPr>
              <a:t>Customer Service</a:t>
            </a:r>
            <a:endParaRPr lang="en-US" dirty="0">
              <a:solidFill>
                <a:schemeClr val="tx1"/>
              </a:solidFill>
              <a:latin typeface="Gotham Black" pitchFamily="50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836483" y="351318"/>
            <a:ext cx="2554475" cy="52099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A94B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Gotham Black" pitchFamily="50" charset="0"/>
              </a:rPr>
              <a:t>Product</a:t>
            </a:r>
            <a:endParaRPr lang="en-US" dirty="0">
              <a:solidFill>
                <a:schemeClr val="tx1"/>
              </a:solidFill>
              <a:latin typeface="Gotham Black" pitchFamily="50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889896" y="815607"/>
            <a:ext cx="2222205" cy="520995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Gotham Black" pitchFamily="50" charset="0"/>
              </a:rPr>
              <a:t>Content + SEO</a:t>
            </a:r>
            <a:endParaRPr lang="en-US" dirty="0">
              <a:solidFill>
                <a:schemeClr val="tx1"/>
              </a:solidFill>
              <a:latin typeface="Gotham Black" pitchFamily="50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672225" y="3692453"/>
            <a:ext cx="2388783" cy="52099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A94B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Gotham Black" pitchFamily="50" charset="0"/>
              </a:rPr>
              <a:t>Social</a:t>
            </a:r>
            <a:endParaRPr lang="en-US" dirty="0">
              <a:solidFill>
                <a:schemeClr val="tx1"/>
              </a:solidFill>
              <a:latin typeface="Gotham Black" pitchFamily="50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994364" y="4525889"/>
            <a:ext cx="3129517" cy="52099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A94B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Gotham Black" pitchFamily="50" charset="0"/>
              </a:rPr>
              <a:t>Community Managers</a:t>
            </a:r>
            <a:endParaRPr lang="en-US" dirty="0">
              <a:solidFill>
                <a:schemeClr val="tx1"/>
              </a:solidFill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3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GradientBg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66" y="-16541"/>
            <a:ext cx="9224434" cy="5187952"/>
          </a:xfrm>
          <a:prstGeom prst="rect">
            <a:avLst/>
          </a:prstGeom>
        </p:spPr>
      </p:pic>
      <p:pic>
        <p:nvPicPr>
          <p:cNvPr id="9" name="Picture 8" descr="SEOmoz-logo-white.png"/>
          <p:cNvPicPr>
            <a:picLocks noChangeAspect="1"/>
          </p:cNvPicPr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7620000" y="114300"/>
            <a:ext cx="1346200" cy="2171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2960" y="561341"/>
            <a:ext cx="75488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-Black"/>
                <a:cs typeface="Gotham-Black"/>
              </a:rPr>
              <a:t>Create a Taskforce</a:t>
            </a:r>
            <a:endParaRPr lang="en-US" sz="80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otham-Black"/>
              <a:cs typeface="Gotham-Blac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9700" y="4611468"/>
            <a:ext cx="212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@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jennita</a:t>
            </a:r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 #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mozcon</a:t>
            </a:r>
            <a:endParaRPr lang="en-US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7748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Omoz-logo-blu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8250" y="101601"/>
            <a:ext cx="1417320" cy="228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55600"/>
            <a:ext cx="7874000" cy="4445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9700" y="4611468"/>
            <a:ext cx="212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494BF"/>
                </a:solidFill>
                <a:latin typeface="Helvetica"/>
                <a:cs typeface="Helvetica"/>
              </a:rPr>
              <a:t>@</a:t>
            </a:r>
            <a:r>
              <a:rPr lang="en-US" dirty="0" err="1" smtClean="0">
                <a:solidFill>
                  <a:srgbClr val="2494BF"/>
                </a:solidFill>
                <a:latin typeface="Helvetica"/>
                <a:cs typeface="Helvetica"/>
              </a:rPr>
              <a:t>jennita</a:t>
            </a:r>
            <a:r>
              <a:rPr lang="en-US" dirty="0" smtClean="0">
                <a:solidFill>
                  <a:srgbClr val="2494BF"/>
                </a:solidFill>
                <a:latin typeface="Helvetica"/>
                <a:cs typeface="Helvetica"/>
              </a:rPr>
              <a:t> #</a:t>
            </a:r>
            <a:r>
              <a:rPr lang="en-US" dirty="0" err="1" smtClean="0">
                <a:solidFill>
                  <a:srgbClr val="2494BF"/>
                </a:solidFill>
                <a:latin typeface="Helvetica"/>
                <a:cs typeface="Helvetica"/>
              </a:rPr>
              <a:t>mozcon</a:t>
            </a:r>
            <a:endParaRPr lang="en-US" dirty="0">
              <a:solidFill>
                <a:srgbClr val="2494B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56007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GradientBg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66" y="-16541"/>
            <a:ext cx="9224434" cy="5187952"/>
          </a:xfrm>
          <a:prstGeom prst="rect">
            <a:avLst/>
          </a:prstGeom>
        </p:spPr>
      </p:pic>
      <p:pic>
        <p:nvPicPr>
          <p:cNvPr id="9" name="Picture 8" descr="SEOmoz-logo-white.png"/>
          <p:cNvPicPr>
            <a:picLocks noChangeAspect="1"/>
          </p:cNvPicPr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7620000" y="114300"/>
            <a:ext cx="1346200" cy="217129"/>
          </a:xfrm>
          <a:prstGeom prst="rect">
            <a:avLst/>
          </a:prstGeom>
        </p:spPr>
      </p:pic>
      <p:pic>
        <p:nvPicPr>
          <p:cNvPr id="7" name="Picture 6" descr="172195_497914941245_5738833_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080" y="1021050"/>
            <a:ext cx="5191760" cy="3878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Oval Callout 5"/>
          <p:cNvSpPr/>
          <p:nvPr/>
        </p:nvSpPr>
        <p:spPr>
          <a:xfrm>
            <a:off x="386080" y="0"/>
            <a:ext cx="4318000" cy="2519680"/>
          </a:xfrm>
          <a:prstGeom prst="wedgeEllipseCallout">
            <a:avLst>
              <a:gd name="adj1" fmla="val 63638"/>
              <a:gd name="adj2" fmla="val 3306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Gotham-Black"/>
                <a:cs typeface="Gotham-Black"/>
              </a:rPr>
              <a:t>Tell them </a:t>
            </a:r>
            <a:r>
              <a:rPr lang="en-US" sz="3600" dirty="0" err="1" smtClean="0">
                <a:latin typeface="Gotham-Black"/>
                <a:cs typeface="Gotham-Black"/>
              </a:rPr>
              <a:t>Jlo</a:t>
            </a:r>
            <a:r>
              <a:rPr lang="en-US" sz="3600" dirty="0" smtClean="0">
                <a:latin typeface="Gotham-Black"/>
                <a:cs typeface="Gotham-Black"/>
              </a:rPr>
              <a:t> sent you.</a:t>
            </a:r>
            <a:endParaRPr lang="en-US" sz="3600" dirty="0">
              <a:latin typeface="Gotham-Black"/>
              <a:cs typeface="Gotham-Blac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9700" y="4611468"/>
            <a:ext cx="212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@</a:t>
            </a:r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jennita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 #</a:t>
            </a:r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mozcon</a:t>
            </a:r>
            <a:endParaRPr lang="en-US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73579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GradientBg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66" y="-16541"/>
            <a:ext cx="9224434" cy="5187952"/>
          </a:xfrm>
          <a:prstGeom prst="rect">
            <a:avLst/>
          </a:prstGeom>
        </p:spPr>
      </p:pic>
      <p:pic>
        <p:nvPicPr>
          <p:cNvPr id="9" name="Picture 8" descr="SEOmoz-logo-white.png"/>
          <p:cNvPicPr>
            <a:picLocks noChangeAspect="1"/>
          </p:cNvPicPr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7620000" y="114300"/>
            <a:ext cx="1346200" cy="2171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2960" y="561341"/>
            <a:ext cx="75488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-Black"/>
                <a:cs typeface="Gotham-Black"/>
              </a:rPr>
              <a:t>Think this happens overnight?</a:t>
            </a:r>
            <a:endParaRPr lang="en-US" sz="80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otham-Black"/>
              <a:cs typeface="Gotham-Blac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9700" y="4611468"/>
            <a:ext cx="212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@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jennita</a:t>
            </a:r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 #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mozcon</a:t>
            </a:r>
            <a:endParaRPr lang="en-US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4397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GradientBg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66" y="-16541"/>
            <a:ext cx="9224434" cy="5187952"/>
          </a:xfrm>
          <a:prstGeom prst="rect">
            <a:avLst/>
          </a:prstGeom>
        </p:spPr>
      </p:pic>
      <p:pic>
        <p:nvPicPr>
          <p:cNvPr id="9" name="Picture 8" descr="SEOmoz-logo-white.png"/>
          <p:cNvPicPr>
            <a:picLocks noChangeAspect="1"/>
          </p:cNvPicPr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7620000" y="114300"/>
            <a:ext cx="1346200" cy="2171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9700" y="4611468"/>
            <a:ext cx="212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@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jennita</a:t>
            </a:r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 #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mozcon</a:t>
            </a:r>
            <a:endParaRPr lang="en-US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4020"/>
            <a:ext cx="8623300" cy="170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0900" y="3218180"/>
            <a:ext cx="2260600" cy="1549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05018">
            <a:off x="86320" y="1736245"/>
            <a:ext cx="4018280" cy="2017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0361" y="-365760"/>
            <a:ext cx="2213713" cy="2989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348338">
            <a:off x="5884581" y="2613403"/>
            <a:ext cx="3306723" cy="2447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Oval 12"/>
          <p:cNvSpPr/>
          <p:nvPr/>
        </p:nvSpPr>
        <p:spPr>
          <a:xfrm rot="20774774">
            <a:off x="1151359" y="3132308"/>
            <a:ext cx="3062819" cy="579120"/>
          </a:xfrm>
          <a:prstGeom prst="ellipse">
            <a:avLst/>
          </a:prstGeom>
          <a:noFill/>
          <a:ln w="38100" cmpd="sng">
            <a:solidFill>
              <a:srgbClr val="66CC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944771" y="1510361"/>
            <a:ext cx="1635468" cy="543427"/>
          </a:xfrm>
          <a:prstGeom prst="ellipse">
            <a:avLst/>
          </a:prstGeom>
          <a:noFill/>
          <a:ln w="38100" cmpd="sng">
            <a:solidFill>
              <a:srgbClr val="66CC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623971" y="2323161"/>
            <a:ext cx="776829" cy="287959"/>
          </a:xfrm>
          <a:prstGeom prst="ellipse">
            <a:avLst/>
          </a:prstGeom>
          <a:noFill/>
          <a:ln w="38100" cmpd="sng">
            <a:solidFill>
              <a:srgbClr val="66CC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256690" y="3583001"/>
            <a:ext cx="2432910" cy="806119"/>
          </a:xfrm>
          <a:prstGeom prst="ellipse">
            <a:avLst/>
          </a:prstGeom>
          <a:noFill/>
          <a:ln w="38100" cmpd="sng">
            <a:solidFill>
              <a:srgbClr val="66CC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1310654">
            <a:off x="7026050" y="2546682"/>
            <a:ext cx="1635468" cy="543427"/>
          </a:xfrm>
          <a:prstGeom prst="ellipse">
            <a:avLst/>
          </a:prstGeom>
          <a:noFill/>
          <a:ln w="38100" cmpd="sng">
            <a:solidFill>
              <a:srgbClr val="66CC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79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GradientBg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66" y="-16541"/>
            <a:ext cx="9224434" cy="5187952"/>
          </a:xfrm>
          <a:prstGeom prst="rect">
            <a:avLst/>
          </a:prstGeom>
        </p:spPr>
      </p:pic>
      <p:pic>
        <p:nvPicPr>
          <p:cNvPr id="9" name="Picture 8" descr="SEOmoz-logo-white.png"/>
          <p:cNvPicPr>
            <a:picLocks noChangeAspect="1"/>
          </p:cNvPicPr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7620000" y="114300"/>
            <a:ext cx="1346200" cy="2171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1807" y="532035"/>
            <a:ext cx="75488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-Black"/>
                <a:cs typeface="Gotham-Black"/>
              </a:rPr>
              <a:t>It’s a </a:t>
            </a:r>
          </a:p>
          <a:p>
            <a:pPr algn="ctr"/>
            <a:r>
              <a:rPr lang="en-US" sz="8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-Black"/>
                <a:cs typeface="Gotham-Black"/>
              </a:rPr>
              <a:t>team</a:t>
            </a:r>
          </a:p>
          <a:p>
            <a:pPr algn="ctr"/>
            <a:r>
              <a:rPr lang="en-US" sz="8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-Black"/>
                <a:cs typeface="Gotham-Black"/>
              </a:rPr>
              <a:t>effort</a:t>
            </a:r>
            <a:endParaRPr lang="en-US" sz="80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otham-Black"/>
              <a:cs typeface="Gotham-Blac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9700" y="4611468"/>
            <a:ext cx="212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@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jennita</a:t>
            </a:r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 #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mozcon</a:t>
            </a:r>
            <a:endParaRPr lang="en-US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2235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GradientBg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66" y="-16541"/>
            <a:ext cx="9224434" cy="51879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9700" y="4611468"/>
            <a:ext cx="212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@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jennita</a:t>
            </a:r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 #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mozcon</a:t>
            </a:r>
            <a:endParaRPr lang="en-US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120"/>
            <a:ext cx="2295651" cy="2383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9342" y="0"/>
            <a:ext cx="2210947" cy="2998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4100" y="2742044"/>
            <a:ext cx="1513912" cy="1976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496" y="2232960"/>
            <a:ext cx="2493326" cy="24171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8019" y="-154843"/>
            <a:ext cx="2506337" cy="213325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6174" y="2859655"/>
            <a:ext cx="1984838" cy="217927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87870" y="1934539"/>
            <a:ext cx="1798516" cy="2413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47661" y="1838736"/>
            <a:ext cx="1035792" cy="1035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01628" y="3634789"/>
            <a:ext cx="1580976" cy="1580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SEOmoz-logo-white.png"/>
          <p:cNvPicPr>
            <a:picLocks noChangeAspect="1"/>
          </p:cNvPicPr>
          <p:nvPr/>
        </p:nvPicPr>
        <p:blipFill>
          <a:blip r:embed="rId12">
            <a:alphaModFix amt="73000"/>
          </a:blip>
          <a:stretch>
            <a:fillRect/>
          </a:stretch>
        </p:blipFill>
        <p:spPr>
          <a:xfrm>
            <a:off x="7620000" y="114300"/>
            <a:ext cx="1346200" cy="2171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52899" y="1371600"/>
            <a:ext cx="1357923" cy="1901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391396_591823609062_460705371_n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418" y="0"/>
            <a:ext cx="1869326" cy="1924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75415" y="3322595"/>
            <a:ext cx="1844431" cy="1820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579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GradientBg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66" y="-16541"/>
            <a:ext cx="9224434" cy="5187952"/>
          </a:xfrm>
          <a:prstGeom prst="rect">
            <a:avLst/>
          </a:prstGeom>
        </p:spPr>
      </p:pic>
      <p:pic>
        <p:nvPicPr>
          <p:cNvPr id="9" name="Picture 8" descr="SEOmoz-logo-white.png"/>
          <p:cNvPicPr>
            <a:picLocks noChangeAspect="1"/>
          </p:cNvPicPr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7620000" y="114300"/>
            <a:ext cx="1346200" cy="2171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9385" y="1225651"/>
            <a:ext cx="84113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-Black"/>
                <a:cs typeface="Gotham-Black"/>
              </a:rPr>
              <a:t>Focused on Community</a:t>
            </a:r>
            <a:endParaRPr lang="en-US" sz="80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otham-Black"/>
              <a:cs typeface="Gotham-Blac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9700" y="4611468"/>
            <a:ext cx="212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@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jennita</a:t>
            </a:r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 #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mozcon</a:t>
            </a:r>
            <a:endParaRPr lang="en-US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1698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GradientBg-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566" y="-16541"/>
            <a:ext cx="9224434" cy="5187952"/>
          </a:xfrm>
          <a:prstGeom prst="rect">
            <a:avLst/>
          </a:prstGeom>
        </p:spPr>
      </p:pic>
      <p:pic>
        <p:nvPicPr>
          <p:cNvPr id="9" name="Picture 8" descr="SEOmoz-logo-white.png"/>
          <p:cNvPicPr>
            <a:picLocks noChangeAspect="1"/>
          </p:cNvPicPr>
          <p:nvPr/>
        </p:nvPicPr>
        <p:blipFill>
          <a:blip r:embed="rId4">
            <a:alphaModFix amt="73000"/>
          </a:blip>
          <a:stretch>
            <a:fillRect/>
          </a:stretch>
        </p:blipFill>
        <p:spPr>
          <a:xfrm>
            <a:off x="7620000" y="114300"/>
            <a:ext cx="1346200" cy="2171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9700" y="4611468"/>
            <a:ext cx="212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@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jennita</a:t>
            </a:r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 #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mozcon</a:t>
            </a:r>
            <a:endParaRPr lang="en-US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6454" y="-169300"/>
            <a:ext cx="2227939" cy="21031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92947"/>
            <a:ext cx="2702589" cy="2026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1904" y="876647"/>
            <a:ext cx="3582096" cy="23880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814096">
            <a:off x="-146701" y="1449604"/>
            <a:ext cx="2976344" cy="18447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12066">
            <a:off x="4748599" y="-270152"/>
            <a:ext cx="2075276" cy="30999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5897" y="2677993"/>
            <a:ext cx="2688897" cy="20166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43690" y="1352643"/>
            <a:ext cx="2758006" cy="14381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496923">
            <a:off x="3635966" y="2662178"/>
            <a:ext cx="2122707" cy="2340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24294" y="3065578"/>
            <a:ext cx="2865238" cy="2372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907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44" y="-121798"/>
            <a:ext cx="8367834" cy="52652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7627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GradientBg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2" y="-113908"/>
            <a:ext cx="9460835" cy="5320908"/>
          </a:xfrm>
          <a:prstGeom prst="rect">
            <a:avLst/>
          </a:prstGeom>
        </p:spPr>
      </p:pic>
      <p:pic>
        <p:nvPicPr>
          <p:cNvPr id="7" name="Picture 6" descr="roger-origin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318" y="596900"/>
            <a:ext cx="2903877" cy="3741384"/>
          </a:xfrm>
          <a:prstGeom prst="rect">
            <a:avLst/>
          </a:prstGeom>
        </p:spPr>
      </p:pic>
      <p:pic>
        <p:nvPicPr>
          <p:cNvPr id="8" name="Picture 7" descr="SEOmoz-logo-white.png"/>
          <p:cNvPicPr>
            <a:picLocks noChangeAspect="1"/>
          </p:cNvPicPr>
          <p:nvPr/>
        </p:nvPicPr>
        <p:blipFill>
          <a:blip r:embed="rId4">
            <a:alphaModFix amt="73000"/>
          </a:blip>
          <a:stretch>
            <a:fillRect/>
          </a:stretch>
        </p:blipFill>
        <p:spPr>
          <a:xfrm>
            <a:off x="333092" y="4377665"/>
            <a:ext cx="3118416" cy="5029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99" y="2170284"/>
            <a:ext cx="5842001" cy="16600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5900" y="2192020"/>
            <a:ext cx="55700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Gotham-Black"/>
                <a:cs typeface="Gotham-Black"/>
              </a:rPr>
              <a:t>You make it sound so easy…</a:t>
            </a:r>
            <a:endParaRPr lang="en-US" sz="4800" b="1" dirty="0">
              <a:solidFill>
                <a:schemeClr val="bg1"/>
              </a:solidFill>
              <a:latin typeface="Gotham-Black"/>
              <a:cs typeface="Gotham-Black"/>
            </a:endParaRPr>
          </a:p>
        </p:txBody>
      </p:sp>
    </p:spTree>
    <p:extLst>
      <p:ext uri="{BB962C8B-B14F-4D97-AF65-F5344CB8AC3E}">
        <p14:creationId xmlns:p14="http://schemas.microsoft.com/office/powerpoint/2010/main" val="3973252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GradientBg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66" y="-16541"/>
            <a:ext cx="9224434" cy="5187952"/>
          </a:xfrm>
          <a:prstGeom prst="rect">
            <a:avLst/>
          </a:prstGeom>
        </p:spPr>
      </p:pic>
      <p:pic>
        <p:nvPicPr>
          <p:cNvPr id="9" name="Picture 8" descr="SEOmoz-logo-white.png"/>
          <p:cNvPicPr>
            <a:picLocks noChangeAspect="1"/>
          </p:cNvPicPr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7620000" y="114300"/>
            <a:ext cx="1346200" cy="2171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2960" y="561341"/>
            <a:ext cx="75488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-Black"/>
                <a:cs typeface="Gotham-Black"/>
              </a:rPr>
              <a:t>It’s not.</a:t>
            </a:r>
            <a:endParaRPr lang="en-US" sz="80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otham-Black"/>
              <a:cs typeface="Gotham-Blac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9700" y="4611468"/>
            <a:ext cx="212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@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jennita</a:t>
            </a:r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 #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mozcon</a:t>
            </a:r>
            <a:endParaRPr lang="en-US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6" name="Picture 5" descr="frustrated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723" y="1872696"/>
            <a:ext cx="3596266" cy="256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66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GradientBg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66" y="-16541"/>
            <a:ext cx="9224434" cy="5187952"/>
          </a:xfrm>
          <a:prstGeom prst="rect">
            <a:avLst/>
          </a:prstGeom>
        </p:spPr>
      </p:pic>
      <p:pic>
        <p:nvPicPr>
          <p:cNvPr id="9" name="Picture 8" descr="SEOmoz-logo-white.png"/>
          <p:cNvPicPr>
            <a:picLocks noChangeAspect="1"/>
          </p:cNvPicPr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7620000" y="114300"/>
            <a:ext cx="1346200" cy="2171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300" y="198472"/>
            <a:ext cx="6102953" cy="47291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139700" y="4611468"/>
            <a:ext cx="212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@</a:t>
            </a:r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jennita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 #</a:t>
            </a:r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moz</a:t>
            </a:r>
            <a:r>
              <a:rPr lang="en-US" dirty="0" err="1" smtClean="0">
                <a:solidFill>
                  <a:srgbClr val="3A94BF"/>
                </a:solidFill>
                <a:latin typeface="Helvetica"/>
                <a:cs typeface="Helvetica"/>
              </a:rPr>
              <a:t>con</a:t>
            </a:r>
            <a:endParaRPr lang="en-US" dirty="0">
              <a:solidFill>
                <a:srgbClr val="3A94BF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65800" y="3124201"/>
            <a:ext cx="3238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otham-Black"/>
                <a:cs typeface="Gotham-Black"/>
              </a:rPr>
              <a:t>SEO</a:t>
            </a:r>
            <a:endParaRPr lang="en-US" sz="9600" b="1" dirty="0">
              <a:solidFill>
                <a:srgbClr val="3A94B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otham-Black"/>
              <a:cs typeface="Gotham-Blac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71120" y="0"/>
            <a:ext cx="934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otham-Black"/>
                <a:cs typeface="Gotham-Black"/>
              </a:rPr>
              <a:t>I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Heart 9"/>
          <p:cNvSpPr/>
          <p:nvPr/>
        </p:nvSpPr>
        <p:spPr>
          <a:xfrm>
            <a:off x="599440" y="416560"/>
            <a:ext cx="944880" cy="843280"/>
          </a:xfrm>
          <a:prstGeom prst="hear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GradientBg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66" y="-16541"/>
            <a:ext cx="9224434" cy="5187952"/>
          </a:xfrm>
          <a:prstGeom prst="rect">
            <a:avLst/>
          </a:prstGeom>
        </p:spPr>
      </p:pic>
      <p:pic>
        <p:nvPicPr>
          <p:cNvPr id="9" name="Picture 8" descr="SEOmoz-logo-white.png"/>
          <p:cNvPicPr>
            <a:picLocks noChangeAspect="1"/>
          </p:cNvPicPr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7620000" y="114300"/>
            <a:ext cx="1346200" cy="2171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9010" y="49780"/>
            <a:ext cx="754888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-Black"/>
                <a:cs typeface="Gotham-Black"/>
              </a:rPr>
              <a:t>But if you make Community a priority</a:t>
            </a:r>
            <a:endParaRPr lang="en-US" sz="80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otham-Black"/>
              <a:cs typeface="Gotham-Blac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9700" y="4611468"/>
            <a:ext cx="212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@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jennita</a:t>
            </a:r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 #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mozcon</a:t>
            </a:r>
            <a:endParaRPr lang="en-US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9579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GradientBg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66" y="-16541"/>
            <a:ext cx="9224434" cy="5187952"/>
          </a:xfrm>
          <a:prstGeom prst="rect">
            <a:avLst/>
          </a:prstGeom>
        </p:spPr>
      </p:pic>
      <p:pic>
        <p:nvPicPr>
          <p:cNvPr id="9" name="Picture 8" descr="SEOmoz-logo-white.png"/>
          <p:cNvPicPr>
            <a:picLocks noChangeAspect="1"/>
          </p:cNvPicPr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7620000" y="114300"/>
            <a:ext cx="1346200" cy="2171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9700" y="4611468"/>
            <a:ext cx="212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@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jennita</a:t>
            </a:r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 #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mozcon</a:t>
            </a:r>
            <a:endParaRPr lang="en-US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3949" y="-647731"/>
            <a:ext cx="9464730" cy="63117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51050" y="4579126"/>
            <a:ext cx="5692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FFFFFF"/>
                </a:solidFill>
                <a:latin typeface="Helvetica"/>
                <a:cs typeface="Helvetica"/>
              </a:rPr>
              <a:t>Image source: </a:t>
            </a:r>
            <a:endParaRPr lang="en-US" sz="1200" dirty="0" smtClean="0">
              <a:solidFill>
                <a:srgbClr val="FFFFFF"/>
              </a:solidFill>
              <a:latin typeface="Helvetica"/>
              <a:cs typeface="Helvetica"/>
            </a:endParaRPr>
          </a:p>
          <a:p>
            <a:pPr algn="r"/>
            <a:r>
              <a:rPr lang="en-US" sz="1200" dirty="0" smtClean="0">
                <a:solidFill>
                  <a:srgbClr val="FFFFFF"/>
                </a:solidFill>
                <a:latin typeface="Helvetica"/>
                <a:cs typeface="Helvetica"/>
              </a:rPr>
              <a:t>http</a:t>
            </a:r>
            <a:r>
              <a:rPr lang="en-US" sz="1200" dirty="0">
                <a:solidFill>
                  <a:srgbClr val="FFFFFF"/>
                </a:solidFill>
                <a:latin typeface="Helvetica"/>
                <a:cs typeface="Helvetica"/>
              </a:rPr>
              <a:t>://</a:t>
            </a:r>
            <a:r>
              <a:rPr lang="en-US" sz="1200" dirty="0" err="1">
                <a:solidFill>
                  <a:srgbClr val="FFFFFF"/>
                </a:solidFill>
                <a:latin typeface="Helvetica"/>
                <a:cs typeface="Helvetica"/>
              </a:rPr>
              <a:t>cosmocookie.blogspot.com</a:t>
            </a:r>
            <a:r>
              <a:rPr lang="en-US" sz="1200" dirty="0">
                <a:solidFill>
                  <a:srgbClr val="FFFFFF"/>
                </a:solidFill>
                <a:latin typeface="Helvetica"/>
                <a:cs typeface="Helvetica"/>
              </a:rPr>
              <a:t>/2012/05/unicorn-rainbow-</a:t>
            </a:r>
            <a:r>
              <a:rPr lang="en-US" sz="1200" dirty="0" err="1">
                <a:solidFill>
                  <a:srgbClr val="FFFFFF"/>
                </a:solidFill>
                <a:latin typeface="Helvetica"/>
                <a:cs typeface="Helvetica"/>
              </a:rPr>
              <a:t>cupcakes.html</a:t>
            </a:r>
            <a:endParaRPr lang="en-US" sz="12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3467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Omoz-logo-blu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8250" y="101601"/>
            <a:ext cx="1417320" cy="228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55600"/>
            <a:ext cx="7874000" cy="4445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9700" y="4611468"/>
            <a:ext cx="212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494BF"/>
                </a:solidFill>
                <a:latin typeface="Helvetica"/>
                <a:cs typeface="Helvetica"/>
              </a:rPr>
              <a:t>@</a:t>
            </a:r>
            <a:r>
              <a:rPr lang="en-US" dirty="0" err="1" smtClean="0">
                <a:solidFill>
                  <a:srgbClr val="2494BF"/>
                </a:solidFill>
                <a:latin typeface="Helvetica"/>
                <a:cs typeface="Helvetica"/>
              </a:rPr>
              <a:t>jennita</a:t>
            </a:r>
            <a:r>
              <a:rPr lang="en-US" dirty="0" smtClean="0">
                <a:solidFill>
                  <a:srgbClr val="2494BF"/>
                </a:solidFill>
                <a:latin typeface="Helvetica"/>
                <a:cs typeface="Helvetica"/>
              </a:rPr>
              <a:t> #</a:t>
            </a:r>
            <a:r>
              <a:rPr lang="en-US" dirty="0" err="1" smtClean="0">
                <a:solidFill>
                  <a:srgbClr val="2494BF"/>
                </a:solidFill>
                <a:latin typeface="Helvetica"/>
                <a:cs typeface="Helvetica"/>
              </a:rPr>
              <a:t>mozcon</a:t>
            </a:r>
            <a:endParaRPr lang="en-US" dirty="0">
              <a:solidFill>
                <a:srgbClr val="2494BF"/>
              </a:solidFill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387" y="0"/>
            <a:ext cx="3671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A94BF"/>
                </a:solidFill>
                <a:latin typeface="Gotham-Black"/>
                <a:cs typeface="Gotham-Black"/>
              </a:rPr>
              <a:t>A.K.A.</a:t>
            </a:r>
            <a:endParaRPr lang="en-US" sz="4000" b="1" dirty="0">
              <a:solidFill>
                <a:srgbClr val="3A94BF"/>
              </a:solidFill>
              <a:latin typeface="Gotham-Black"/>
              <a:cs typeface="Gotham-Black"/>
            </a:endParaRPr>
          </a:p>
        </p:txBody>
      </p:sp>
    </p:spTree>
    <p:extLst>
      <p:ext uri="{BB962C8B-B14F-4D97-AF65-F5344CB8AC3E}">
        <p14:creationId xmlns:p14="http://schemas.microsoft.com/office/powerpoint/2010/main" val="2640194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GradientBg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66" y="-42195"/>
            <a:ext cx="9224434" cy="5187952"/>
          </a:xfrm>
          <a:prstGeom prst="rect">
            <a:avLst/>
          </a:prstGeom>
        </p:spPr>
      </p:pic>
      <p:pic>
        <p:nvPicPr>
          <p:cNvPr id="9" name="Picture 8" descr="SEOmoz-logo-white.png"/>
          <p:cNvPicPr>
            <a:picLocks noChangeAspect="1"/>
          </p:cNvPicPr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7620000" y="114300"/>
            <a:ext cx="1346200" cy="2171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9010" y="331974"/>
            <a:ext cx="754888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-Black"/>
                <a:cs typeface="Gotham-Black"/>
              </a:rPr>
              <a:t>10 Pro Tips:</a:t>
            </a:r>
          </a:p>
          <a:p>
            <a:pPr algn="ctr"/>
            <a:r>
              <a:rPr lang="en-US" sz="54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-Black"/>
                <a:cs typeface="Gotham-Black"/>
              </a:rPr>
              <a:t>Managing </a:t>
            </a:r>
            <a:r>
              <a:rPr lang="en-US" sz="72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-Black"/>
                <a:cs typeface="Gotham-Black"/>
              </a:rPr>
              <a:t>Community</a:t>
            </a:r>
            <a:r>
              <a:rPr lang="en-US" sz="54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-Black"/>
                <a:cs typeface="Gotham-Black"/>
              </a:rPr>
              <a:t> </a:t>
            </a:r>
          </a:p>
          <a:p>
            <a:pPr algn="ctr"/>
            <a:r>
              <a:rPr lang="en-US" sz="4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-Black"/>
                <a:cs typeface="Gotham-Black"/>
              </a:rPr>
              <a:t>for Maximum </a:t>
            </a:r>
            <a:r>
              <a:rPr lang="en-US" sz="72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-Black"/>
                <a:cs typeface="Gotham-Black"/>
              </a:rPr>
              <a:t>Inbound</a:t>
            </a:r>
            <a:endParaRPr lang="en-US" sz="72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otham-Black"/>
              <a:cs typeface="Gotham-Blac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9700" y="4611468"/>
            <a:ext cx="212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@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jennita</a:t>
            </a:r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 #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mozcon</a:t>
            </a:r>
            <a:endParaRPr lang="en-US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719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GradientBg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66" y="-16541"/>
            <a:ext cx="9224434" cy="51879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" y="-307841"/>
            <a:ext cx="7424718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799" y="404984"/>
            <a:ext cx="6299201" cy="7344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82900" y="330200"/>
            <a:ext cx="612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Gotham-Black"/>
                <a:cs typeface="Gotham-Black"/>
              </a:rPr>
              <a:t>1. It’s </a:t>
            </a:r>
            <a:r>
              <a:rPr lang="en-US" sz="4400" b="1" dirty="0" smtClean="0">
                <a:solidFill>
                  <a:schemeClr val="bg1"/>
                </a:solidFill>
                <a:latin typeface="Gotham-Black"/>
                <a:cs typeface="Gotham-Black"/>
              </a:rPr>
              <a:t>a team sport</a:t>
            </a:r>
            <a:endParaRPr lang="en-US" sz="4400" b="1" dirty="0">
              <a:solidFill>
                <a:schemeClr val="bg1"/>
              </a:solidFill>
              <a:latin typeface="Gotham-Black"/>
              <a:cs typeface="Gotham-Black"/>
            </a:endParaRPr>
          </a:p>
        </p:txBody>
      </p:sp>
      <p:pic>
        <p:nvPicPr>
          <p:cNvPr id="9" name="Picture 8" descr="SEOmoz-logo-white.png"/>
          <p:cNvPicPr>
            <a:picLocks noChangeAspect="1"/>
          </p:cNvPicPr>
          <p:nvPr/>
        </p:nvPicPr>
        <p:blipFill>
          <a:blip r:embed="rId5">
            <a:alphaModFix amt="73000"/>
          </a:blip>
          <a:stretch>
            <a:fillRect/>
          </a:stretch>
        </p:blipFill>
        <p:spPr>
          <a:xfrm>
            <a:off x="7620000" y="114300"/>
            <a:ext cx="1346200" cy="2171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9700" y="4611468"/>
            <a:ext cx="212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@</a:t>
            </a:r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jennit</a:t>
            </a:r>
            <a:r>
              <a:rPr lang="en-US" dirty="0" err="1" smtClean="0">
                <a:solidFill>
                  <a:srgbClr val="3A94BF"/>
                </a:solidFill>
                <a:latin typeface="Helvetica"/>
                <a:cs typeface="Helvetica"/>
              </a:rPr>
              <a:t>a</a:t>
            </a:r>
            <a:r>
              <a:rPr lang="en-US" dirty="0" smtClean="0">
                <a:solidFill>
                  <a:srgbClr val="3A94BF"/>
                </a:solidFill>
                <a:latin typeface="Helvetica"/>
                <a:cs typeface="Helvetica"/>
              </a:rPr>
              <a:t> #</a:t>
            </a:r>
            <a:r>
              <a:rPr lang="en-US" dirty="0" err="1" smtClean="0">
                <a:solidFill>
                  <a:srgbClr val="3A94BF"/>
                </a:solidFill>
                <a:latin typeface="Helvetica"/>
                <a:cs typeface="Helvetica"/>
              </a:rPr>
              <a:t>mozcon</a:t>
            </a:r>
            <a:endParaRPr lang="en-US" dirty="0">
              <a:solidFill>
                <a:srgbClr val="3A94B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27410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GradientBg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66" y="-16541"/>
            <a:ext cx="9224434" cy="51879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02" y="577199"/>
            <a:ext cx="8809835" cy="43482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 descr="SEOmoz-logo-white.png"/>
          <p:cNvPicPr>
            <a:picLocks noChangeAspect="1"/>
          </p:cNvPicPr>
          <p:nvPr/>
        </p:nvPicPr>
        <p:blipFill>
          <a:blip r:embed="rId4">
            <a:alphaModFix amt="73000"/>
          </a:blip>
          <a:stretch>
            <a:fillRect/>
          </a:stretch>
        </p:blipFill>
        <p:spPr>
          <a:xfrm>
            <a:off x="7620000" y="114300"/>
            <a:ext cx="1346200" cy="2171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4799" y="404984"/>
            <a:ext cx="6299201" cy="7344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82900" y="330200"/>
            <a:ext cx="612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Gotham-Black"/>
                <a:cs typeface="Gotham-Black"/>
              </a:rPr>
              <a:t>2. Test</a:t>
            </a:r>
            <a:r>
              <a:rPr lang="en-US" sz="4400" b="1" dirty="0" smtClean="0">
                <a:solidFill>
                  <a:schemeClr val="bg1"/>
                </a:solidFill>
                <a:latin typeface="Gotham-Black"/>
                <a:cs typeface="Gotham-Black"/>
              </a:rPr>
              <a:t>, test, test!</a:t>
            </a:r>
            <a:endParaRPr lang="en-US" sz="4400" b="1" dirty="0">
              <a:solidFill>
                <a:schemeClr val="bg1"/>
              </a:solidFill>
              <a:latin typeface="Gotham-Black"/>
              <a:cs typeface="Gotham-Blac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9700" y="4611468"/>
            <a:ext cx="212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A94BF"/>
                </a:solidFill>
                <a:latin typeface="Helvetica"/>
                <a:cs typeface="Helvetica"/>
              </a:rPr>
              <a:t>@</a:t>
            </a:r>
            <a:r>
              <a:rPr lang="en-US" dirty="0" err="1" smtClean="0">
                <a:solidFill>
                  <a:srgbClr val="3A94BF"/>
                </a:solidFill>
                <a:latin typeface="Helvetica"/>
                <a:cs typeface="Helvetica"/>
              </a:rPr>
              <a:t>jennita</a:t>
            </a:r>
            <a:r>
              <a:rPr lang="en-US" dirty="0" smtClean="0">
                <a:solidFill>
                  <a:srgbClr val="3A94BF"/>
                </a:solidFill>
                <a:latin typeface="Helvetica"/>
                <a:cs typeface="Helvetica"/>
              </a:rPr>
              <a:t> #</a:t>
            </a:r>
            <a:r>
              <a:rPr lang="en-US" dirty="0" err="1" smtClean="0">
                <a:solidFill>
                  <a:srgbClr val="3A94BF"/>
                </a:solidFill>
                <a:latin typeface="Helvetica"/>
                <a:cs typeface="Helvetica"/>
              </a:rPr>
              <a:t>mozcon</a:t>
            </a:r>
            <a:endParaRPr lang="en-US" dirty="0">
              <a:solidFill>
                <a:srgbClr val="3A94B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63034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GradientBg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66" y="-16541"/>
            <a:ext cx="9224434" cy="5187952"/>
          </a:xfrm>
          <a:prstGeom prst="rect">
            <a:avLst/>
          </a:prstGeom>
        </p:spPr>
      </p:pic>
      <p:pic>
        <p:nvPicPr>
          <p:cNvPr id="9" name="Picture 8" descr="SEOmoz-logo-white.png"/>
          <p:cNvPicPr>
            <a:picLocks noChangeAspect="1"/>
          </p:cNvPicPr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7620000" y="114300"/>
            <a:ext cx="1346200" cy="2171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7365"/>
            <a:ext cx="5207000" cy="246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4763" y="1830194"/>
            <a:ext cx="5105400" cy="1765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1023" y="3083819"/>
            <a:ext cx="52705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6425" y="404984"/>
            <a:ext cx="6847576" cy="7344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86228" y="330200"/>
            <a:ext cx="6618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Gotham-Black"/>
                <a:cs typeface="Gotham-Black"/>
              </a:rPr>
              <a:t>3. Turn </a:t>
            </a:r>
            <a:r>
              <a:rPr lang="en-US" sz="4400" b="1" dirty="0" smtClean="0">
                <a:solidFill>
                  <a:schemeClr val="bg1"/>
                </a:solidFill>
                <a:latin typeface="Gotham-Black"/>
                <a:cs typeface="Gotham-Black"/>
              </a:rPr>
              <a:t>critic into a fan</a:t>
            </a:r>
            <a:endParaRPr lang="en-US" sz="4400" b="1" dirty="0">
              <a:solidFill>
                <a:schemeClr val="bg1"/>
              </a:solidFill>
              <a:latin typeface="Gotham-Black"/>
              <a:cs typeface="Gotham-Blac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9700" y="4611468"/>
            <a:ext cx="212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@</a:t>
            </a:r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jennita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 #</a:t>
            </a:r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mozcon</a:t>
            </a:r>
            <a:endParaRPr lang="en-US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83051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GradientBg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66" y="-16541"/>
            <a:ext cx="9224434" cy="51879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78" y="-314879"/>
            <a:ext cx="7607705" cy="52146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3941" y="1231774"/>
            <a:ext cx="4580447" cy="24366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4799" y="404984"/>
            <a:ext cx="6299201" cy="7344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82900" y="330200"/>
            <a:ext cx="612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Gotham-Black"/>
                <a:cs typeface="Gotham-Black"/>
              </a:rPr>
              <a:t>4. Delight </a:t>
            </a:r>
            <a:r>
              <a:rPr lang="en-US" sz="4400" b="1" dirty="0" smtClean="0">
                <a:solidFill>
                  <a:schemeClr val="bg1"/>
                </a:solidFill>
                <a:latin typeface="Gotham-Black"/>
                <a:cs typeface="Gotham-Black"/>
              </a:rPr>
              <a:t>them!</a:t>
            </a:r>
            <a:endParaRPr lang="en-US" sz="4400" b="1" dirty="0">
              <a:solidFill>
                <a:schemeClr val="bg1"/>
              </a:solidFill>
              <a:latin typeface="Gotham-Black"/>
              <a:cs typeface="Gotham-Black"/>
            </a:endParaRPr>
          </a:p>
        </p:txBody>
      </p:sp>
      <p:pic>
        <p:nvPicPr>
          <p:cNvPr id="9" name="Picture 8" descr="SEOmoz-logo-white.png"/>
          <p:cNvPicPr>
            <a:picLocks noChangeAspect="1"/>
          </p:cNvPicPr>
          <p:nvPr/>
        </p:nvPicPr>
        <p:blipFill>
          <a:blip r:embed="rId6">
            <a:alphaModFix amt="73000"/>
          </a:blip>
          <a:stretch>
            <a:fillRect/>
          </a:stretch>
        </p:blipFill>
        <p:spPr>
          <a:xfrm>
            <a:off x="7620000" y="114300"/>
            <a:ext cx="1346200" cy="21712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9700" y="4611468"/>
            <a:ext cx="212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@</a:t>
            </a:r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je</a:t>
            </a:r>
            <a:r>
              <a:rPr lang="en-US" dirty="0" err="1" smtClean="0">
                <a:solidFill>
                  <a:srgbClr val="3A94BF"/>
                </a:solidFill>
                <a:latin typeface="Helvetica"/>
                <a:cs typeface="Helvetica"/>
              </a:rPr>
              <a:t>nnita</a:t>
            </a:r>
            <a:r>
              <a:rPr lang="en-US" dirty="0" smtClean="0">
                <a:solidFill>
                  <a:srgbClr val="3A94BF"/>
                </a:solidFill>
                <a:latin typeface="Helvetica"/>
                <a:cs typeface="Helvetica"/>
              </a:rPr>
              <a:t> #</a:t>
            </a:r>
            <a:r>
              <a:rPr lang="en-US" dirty="0" err="1" smtClean="0">
                <a:solidFill>
                  <a:srgbClr val="3A94BF"/>
                </a:solidFill>
                <a:latin typeface="Helvetica"/>
                <a:cs typeface="Helvetica"/>
              </a:rPr>
              <a:t>mozcon</a:t>
            </a:r>
            <a:endParaRPr lang="en-US" dirty="0">
              <a:solidFill>
                <a:srgbClr val="3A94B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84890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GradientBg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66" y="-16541"/>
            <a:ext cx="9224434" cy="5187952"/>
          </a:xfrm>
          <a:prstGeom prst="rect">
            <a:avLst/>
          </a:prstGeom>
        </p:spPr>
      </p:pic>
      <p:pic>
        <p:nvPicPr>
          <p:cNvPr id="9" name="Picture 8" descr="SEOmoz-logo-white.png"/>
          <p:cNvPicPr>
            <a:picLocks noChangeAspect="1"/>
          </p:cNvPicPr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7620000" y="114300"/>
            <a:ext cx="1346200" cy="2171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8079"/>
            <a:ext cx="5118100" cy="2095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0874" y="1408813"/>
            <a:ext cx="5143500" cy="214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200" y="3048000"/>
            <a:ext cx="5257800" cy="2095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6264" y="404984"/>
            <a:ext cx="4807735" cy="7344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74751" y="330200"/>
            <a:ext cx="46666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Gotham-Black"/>
                <a:cs typeface="Gotham-Black"/>
              </a:rPr>
              <a:t>5. Give </a:t>
            </a:r>
            <a:r>
              <a:rPr lang="en-US" sz="4400" b="1" dirty="0" smtClean="0">
                <a:solidFill>
                  <a:schemeClr val="bg1"/>
                </a:solidFill>
                <a:latin typeface="Gotham-Black"/>
                <a:cs typeface="Gotham-Black"/>
              </a:rPr>
              <a:t>a </a:t>
            </a:r>
            <a:r>
              <a:rPr lang="en-US" sz="4400" b="1" dirty="0" err="1" smtClean="0">
                <a:solidFill>
                  <a:schemeClr val="bg1"/>
                </a:solidFill>
                <a:latin typeface="Gotham-Black"/>
                <a:cs typeface="Gotham-Black"/>
              </a:rPr>
              <a:t>Sh</a:t>
            </a:r>
            <a:r>
              <a:rPr lang="en-US" sz="4400" b="1" dirty="0" smtClean="0">
                <a:solidFill>
                  <a:schemeClr val="bg1"/>
                </a:solidFill>
                <a:latin typeface="Gotham-Black"/>
                <a:cs typeface="Gotham-Black"/>
              </a:rPr>
              <a:t>**!</a:t>
            </a:r>
            <a:endParaRPr lang="en-US" sz="4400" b="1" dirty="0">
              <a:solidFill>
                <a:schemeClr val="bg1"/>
              </a:solidFill>
              <a:latin typeface="Gotham-Black"/>
              <a:cs typeface="Gotham-Blac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9700" y="4611468"/>
            <a:ext cx="212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@</a:t>
            </a:r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jennita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 #</a:t>
            </a:r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mozcon</a:t>
            </a:r>
            <a:endParaRPr lang="en-US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77934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GradientBg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66" y="-16541"/>
            <a:ext cx="9224434" cy="5187952"/>
          </a:xfrm>
          <a:prstGeom prst="rect">
            <a:avLst/>
          </a:prstGeom>
        </p:spPr>
      </p:pic>
      <p:pic>
        <p:nvPicPr>
          <p:cNvPr id="9" name="Picture 8" descr="SEOmoz-logo-white.png"/>
          <p:cNvPicPr>
            <a:picLocks noChangeAspect="1"/>
          </p:cNvPicPr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7620000" y="114300"/>
            <a:ext cx="1346200" cy="2171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9700" y="4611468"/>
            <a:ext cx="212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@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jennita</a:t>
            </a:r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 #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mozcon</a:t>
            </a:r>
            <a:endParaRPr lang="en-US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6667" y="-89788"/>
            <a:ext cx="5083779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267" y="404984"/>
            <a:ext cx="5333733" cy="7344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87242" y="330200"/>
            <a:ext cx="50290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Gotham-Black"/>
                <a:cs typeface="Gotham-Black"/>
              </a:rPr>
              <a:t>6. Be </a:t>
            </a:r>
            <a:r>
              <a:rPr lang="en-US" sz="4400" b="1" dirty="0" smtClean="0">
                <a:solidFill>
                  <a:schemeClr val="bg1"/>
                </a:solidFill>
                <a:latin typeface="Gotham-Black"/>
                <a:cs typeface="Gotham-Black"/>
              </a:rPr>
              <a:t>Proactive</a:t>
            </a:r>
            <a:endParaRPr lang="en-US" sz="4400" b="1" dirty="0">
              <a:solidFill>
                <a:schemeClr val="bg1"/>
              </a:solidFill>
              <a:latin typeface="Gotham-Black"/>
              <a:cs typeface="Gotham-Black"/>
            </a:endParaRPr>
          </a:p>
        </p:txBody>
      </p:sp>
    </p:spTree>
    <p:extLst>
      <p:ext uri="{BB962C8B-B14F-4D97-AF65-F5344CB8AC3E}">
        <p14:creationId xmlns:p14="http://schemas.microsoft.com/office/powerpoint/2010/main" val="2158456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GradientBg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66" y="-16541"/>
            <a:ext cx="9224434" cy="5187952"/>
          </a:xfrm>
          <a:prstGeom prst="rect">
            <a:avLst/>
          </a:prstGeom>
        </p:spPr>
      </p:pic>
      <p:pic>
        <p:nvPicPr>
          <p:cNvPr id="9" name="Picture 8" descr="SEOmoz-logo-white.png"/>
          <p:cNvPicPr>
            <a:picLocks noChangeAspect="1"/>
          </p:cNvPicPr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7620000" y="114300"/>
            <a:ext cx="1346200" cy="2171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300" y="424938"/>
            <a:ext cx="6692900" cy="42740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139700" y="4611468"/>
            <a:ext cx="212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@</a:t>
            </a:r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jennita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lang="en-US" dirty="0" smtClean="0">
                <a:solidFill>
                  <a:srgbClr val="3A94BF"/>
                </a:solidFill>
                <a:latin typeface="Helvetica"/>
                <a:cs typeface="Helvetica"/>
              </a:rPr>
              <a:t>#</a:t>
            </a:r>
            <a:r>
              <a:rPr lang="en-US" dirty="0" err="1" smtClean="0">
                <a:solidFill>
                  <a:srgbClr val="3A94BF"/>
                </a:solidFill>
                <a:latin typeface="Helvetica"/>
                <a:cs typeface="Helvetica"/>
              </a:rPr>
              <a:t>mozcon</a:t>
            </a:r>
            <a:endParaRPr lang="en-US" dirty="0">
              <a:solidFill>
                <a:srgbClr val="3A94BF"/>
              </a:solidFill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4164" y="3124201"/>
            <a:ext cx="41566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otham-Black"/>
                <a:cs typeface="Gotham-Black"/>
              </a:rPr>
              <a:t>Social</a:t>
            </a:r>
            <a:endParaRPr lang="en-US" sz="9600" b="1" dirty="0">
              <a:solidFill>
                <a:srgbClr val="3A94B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otham-Black"/>
              <a:cs typeface="Gotham-Blac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71120" y="0"/>
            <a:ext cx="934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otham-Black"/>
                <a:cs typeface="Gotham-Black"/>
              </a:rPr>
              <a:t>I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Heart 10"/>
          <p:cNvSpPr/>
          <p:nvPr/>
        </p:nvSpPr>
        <p:spPr>
          <a:xfrm>
            <a:off x="599440" y="416560"/>
            <a:ext cx="944880" cy="843280"/>
          </a:xfrm>
          <a:prstGeom prst="heart">
            <a:avLst/>
          </a:prstGeom>
          <a:solidFill>
            <a:srgbClr val="C0504D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39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GradientBg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66" y="-16541"/>
            <a:ext cx="9224434" cy="5187952"/>
          </a:xfrm>
          <a:prstGeom prst="rect">
            <a:avLst/>
          </a:prstGeom>
        </p:spPr>
      </p:pic>
      <p:pic>
        <p:nvPicPr>
          <p:cNvPr id="9" name="Picture 8" descr="SEOmoz-logo-white.png"/>
          <p:cNvPicPr>
            <a:picLocks noChangeAspect="1"/>
          </p:cNvPicPr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7620000" y="114300"/>
            <a:ext cx="1346200" cy="2171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917" y="297111"/>
            <a:ext cx="6848031" cy="49233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6317" y="404984"/>
            <a:ext cx="5487683" cy="6852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25392" y="330200"/>
            <a:ext cx="57186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Gotham-Black"/>
                <a:cs typeface="Gotham-Black"/>
              </a:rPr>
              <a:t>7. Give ‘</a:t>
            </a:r>
            <a:r>
              <a:rPr lang="en-US" sz="4400" b="1" dirty="0" err="1" smtClean="0">
                <a:solidFill>
                  <a:schemeClr val="bg1"/>
                </a:solidFill>
                <a:latin typeface="Gotham-Black"/>
                <a:cs typeface="Gotham-Black"/>
              </a:rPr>
              <a:t>em</a:t>
            </a:r>
            <a:r>
              <a:rPr lang="en-US" sz="4400" b="1" dirty="0" smtClean="0">
                <a:solidFill>
                  <a:schemeClr val="bg1"/>
                </a:solidFill>
                <a:latin typeface="Gotham-Black"/>
                <a:cs typeface="Gotham-Black"/>
              </a:rPr>
              <a:t> Props</a:t>
            </a:r>
            <a:endParaRPr lang="en-US" sz="4400" b="1" dirty="0">
              <a:solidFill>
                <a:schemeClr val="bg1"/>
              </a:solidFill>
              <a:latin typeface="Gotham-Black"/>
              <a:cs typeface="Gotham-Blac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9700" y="4611468"/>
            <a:ext cx="212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@</a:t>
            </a:r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jennit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a</a:t>
            </a:r>
            <a:r>
              <a:rPr lang="en-US" dirty="0" smtClean="0">
                <a:solidFill>
                  <a:srgbClr val="3A94BF"/>
                </a:solidFill>
                <a:latin typeface="Helvetica"/>
                <a:cs typeface="Helvetica"/>
              </a:rPr>
              <a:t> #</a:t>
            </a:r>
            <a:r>
              <a:rPr lang="en-US" dirty="0" err="1" smtClean="0">
                <a:solidFill>
                  <a:srgbClr val="3A94BF"/>
                </a:solidFill>
                <a:latin typeface="Helvetica"/>
                <a:cs typeface="Helvetica"/>
              </a:rPr>
              <a:t>mozcon</a:t>
            </a:r>
            <a:endParaRPr lang="en-US" dirty="0">
              <a:solidFill>
                <a:srgbClr val="3A94B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80594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GradientBg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66" y="-16541"/>
            <a:ext cx="9224434" cy="5187952"/>
          </a:xfrm>
          <a:prstGeom prst="rect">
            <a:avLst/>
          </a:prstGeom>
        </p:spPr>
      </p:pic>
      <p:pic>
        <p:nvPicPr>
          <p:cNvPr id="9" name="Picture 8" descr="SEOmoz-logo-white.png"/>
          <p:cNvPicPr>
            <a:picLocks noChangeAspect="1"/>
          </p:cNvPicPr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7620000" y="114300"/>
            <a:ext cx="1346200" cy="2171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00" y="349617"/>
            <a:ext cx="7289800" cy="47938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1975" y="404984"/>
            <a:ext cx="5462025" cy="7237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25392" y="342902"/>
            <a:ext cx="58329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FF"/>
                </a:solidFill>
                <a:latin typeface="Gotham-Black"/>
                <a:cs typeface="Gotham-Black"/>
              </a:rPr>
              <a:t>8. Use G+ </a:t>
            </a:r>
            <a:r>
              <a:rPr lang="en-US" sz="4400" b="1" dirty="0" smtClean="0">
                <a:solidFill>
                  <a:srgbClr val="FFFFFF"/>
                </a:solidFill>
                <a:latin typeface="Gotham-Black"/>
                <a:cs typeface="Gotham-Black"/>
              </a:rPr>
              <a:t>Search</a:t>
            </a:r>
            <a:endParaRPr lang="en-US" sz="4400" b="1" dirty="0">
              <a:solidFill>
                <a:srgbClr val="FFFFFF"/>
              </a:solidFill>
              <a:latin typeface="Gotham-Black"/>
              <a:cs typeface="Gotham-Black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9300" y="2565400"/>
            <a:ext cx="12700" cy="12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9300" y="2565400"/>
            <a:ext cx="12700" cy="12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9300" y="2565400"/>
            <a:ext cx="12700" cy="12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9700" y="4611468"/>
            <a:ext cx="212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@</a:t>
            </a:r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jen</a:t>
            </a:r>
            <a:r>
              <a:rPr lang="en-US" dirty="0" err="1" smtClean="0">
                <a:solidFill>
                  <a:srgbClr val="3A94BF"/>
                </a:solidFill>
                <a:latin typeface="Helvetica"/>
                <a:cs typeface="Helvetica"/>
              </a:rPr>
              <a:t>nita</a:t>
            </a:r>
            <a:r>
              <a:rPr lang="en-US" dirty="0" smtClean="0">
                <a:solidFill>
                  <a:srgbClr val="3A94BF"/>
                </a:solidFill>
                <a:latin typeface="Helvetica"/>
                <a:cs typeface="Helvetica"/>
              </a:rPr>
              <a:t> #</a:t>
            </a:r>
            <a:r>
              <a:rPr lang="en-US" dirty="0" err="1" smtClean="0">
                <a:solidFill>
                  <a:srgbClr val="3A94BF"/>
                </a:solidFill>
                <a:latin typeface="Helvetica"/>
                <a:cs typeface="Helvetica"/>
              </a:rPr>
              <a:t>mozcon</a:t>
            </a:r>
            <a:endParaRPr lang="en-US" dirty="0">
              <a:solidFill>
                <a:srgbClr val="3A94B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66541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GradientBg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66" y="-16541"/>
            <a:ext cx="9224434" cy="51879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2565400"/>
            <a:ext cx="12700" cy="12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2565400"/>
            <a:ext cx="12700" cy="12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2565400"/>
            <a:ext cx="12700" cy="12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00" y="673100"/>
            <a:ext cx="7950200" cy="3784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7099" y="404984"/>
            <a:ext cx="5846901" cy="7237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35588" y="342902"/>
            <a:ext cx="59227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FF"/>
                </a:solidFill>
                <a:latin typeface="Gotham-Black"/>
                <a:cs typeface="Gotham-Black"/>
              </a:rPr>
              <a:t>9. Everyone </a:t>
            </a:r>
            <a:r>
              <a:rPr lang="en-US" sz="4400" b="1" dirty="0" smtClean="0">
                <a:solidFill>
                  <a:srgbClr val="FFFFFF"/>
                </a:solidFill>
                <a:latin typeface="Gotham-Black"/>
                <a:cs typeface="Gotham-Black"/>
              </a:rPr>
              <a:t>Helps</a:t>
            </a:r>
            <a:endParaRPr lang="en-US" sz="4400" b="1" dirty="0">
              <a:solidFill>
                <a:srgbClr val="FFFFFF"/>
              </a:solidFill>
              <a:latin typeface="Gotham-Black"/>
              <a:cs typeface="Gotham-Black"/>
            </a:endParaRPr>
          </a:p>
        </p:txBody>
      </p:sp>
      <p:pic>
        <p:nvPicPr>
          <p:cNvPr id="9" name="Picture 8" descr="SEOmoz-logo-white.png"/>
          <p:cNvPicPr>
            <a:picLocks noChangeAspect="1"/>
          </p:cNvPicPr>
          <p:nvPr/>
        </p:nvPicPr>
        <p:blipFill>
          <a:blip r:embed="rId6">
            <a:alphaModFix amt="73000"/>
          </a:blip>
          <a:stretch>
            <a:fillRect/>
          </a:stretch>
        </p:blipFill>
        <p:spPr>
          <a:xfrm>
            <a:off x="7620000" y="114300"/>
            <a:ext cx="1346200" cy="2171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9700" y="4611468"/>
            <a:ext cx="212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@</a:t>
            </a:r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jen</a:t>
            </a:r>
            <a:r>
              <a:rPr lang="en-US" dirty="0" err="1" smtClean="0">
                <a:solidFill>
                  <a:srgbClr val="3A94BF"/>
                </a:solidFill>
                <a:latin typeface="Helvetica"/>
                <a:cs typeface="Helvetica"/>
              </a:rPr>
              <a:t>nita</a:t>
            </a:r>
            <a:r>
              <a:rPr lang="en-US" dirty="0" smtClean="0">
                <a:solidFill>
                  <a:srgbClr val="3A94BF"/>
                </a:solidFill>
                <a:latin typeface="Helvetica"/>
                <a:cs typeface="Helvetica"/>
              </a:rPr>
              <a:t> #</a:t>
            </a:r>
            <a:r>
              <a:rPr lang="en-US" dirty="0" err="1" smtClean="0">
                <a:solidFill>
                  <a:srgbClr val="3A94BF"/>
                </a:solidFill>
                <a:latin typeface="Helvetica"/>
                <a:cs typeface="Helvetica"/>
              </a:rPr>
              <a:t>mozcon</a:t>
            </a:r>
            <a:endParaRPr lang="en-US" dirty="0">
              <a:solidFill>
                <a:srgbClr val="3A94B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79349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GradientBg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66" y="-16541"/>
            <a:ext cx="9224434" cy="51879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2565400"/>
            <a:ext cx="12700" cy="12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2565400"/>
            <a:ext cx="12700" cy="12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2565400"/>
            <a:ext cx="12700" cy="12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905" y="346317"/>
            <a:ext cx="7177565" cy="46304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 descr="SEOmoz-logo-white.png"/>
          <p:cNvPicPr>
            <a:picLocks noChangeAspect="1"/>
          </p:cNvPicPr>
          <p:nvPr/>
        </p:nvPicPr>
        <p:blipFill>
          <a:blip r:embed="rId5">
            <a:alphaModFix amt="73000"/>
          </a:blip>
          <a:stretch>
            <a:fillRect/>
          </a:stretch>
        </p:blipFill>
        <p:spPr>
          <a:xfrm>
            <a:off x="7620000" y="114300"/>
            <a:ext cx="1346200" cy="2171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6120" y="404984"/>
            <a:ext cx="5397879" cy="7237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98912" y="342902"/>
            <a:ext cx="50173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FF"/>
                </a:solidFill>
                <a:latin typeface="Gotham-Black"/>
                <a:cs typeface="Gotham-Black"/>
              </a:rPr>
              <a:t>10. Listen + Act</a:t>
            </a:r>
            <a:endParaRPr lang="en-US" sz="4400" b="1" dirty="0">
              <a:solidFill>
                <a:srgbClr val="FFFFFF"/>
              </a:solidFill>
              <a:latin typeface="Gotham-Black"/>
              <a:cs typeface="Gotham-Blac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9700" y="4611468"/>
            <a:ext cx="212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@</a:t>
            </a:r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jennit</a:t>
            </a:r>
            <a:r>
              <a:rPr lang="en-US" dirty="0" err="1" smtClean="0">
                <a:solidFill>
                  <a:srgbClr val="3A94BF"/>
                </a:solidFill>
                <a:latin typeface="Helvetica"/>
                <a:cs typeface="Helvetica"/>
              </a:rPr>
              <a:t>a</a:t>
            </a:r>
            <a:r>
              <a:rPr lang="en-US" dirty="0" smtClean="0">
                <a:solidFill>
                  <a:srgbClr val="3A94BF"/>
                </a:solidFill>
                <a:latin typeface="Helvetica"/>
                <a:cs typeface="Helvetica"/>
              </a:rPr>
              <a:t> #</a:t>
            </a:r>
            <a:r>
              <a:rPr lang="en-US" dirty="0" err="1" smtClean="0">
                <a:solidFill>
                  <a:srgbClr val="3A94BF"/>
                </a:solidFill>
                <a:latin typeface="Helvetica"/>
                <a:cs typeface="Helvetica"/>
              </a:rPr>
              <a:t>mozcon</a:t>
            </a:r>
            <a:endParaRPr lang="en-US" dirty="0">
              <a:solidFill>
                <a:srgbClr val="3A94B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82346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GradientBg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66" y="-16541"/>
            <a:ext cx="9224434" cy="5187952"/>
          </a:xfrm>
          <a:prstGeom prst="rect">
            <a:avLst/>
          </a:prstGeom>
        </p:spPr>
      </p:pic>
      <p:pic>
        <p:nvPicPr>
          <p:cNvPr id="9" name="Picture 8" descr="SEOmoz-logo-white.png"/>
          <p:cNvPicPr>
            <a:picLocks noChangeAspect="1"/>
          </p:cNvPicPr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7620000" y="114300"/>
            <a:ext cx="1346200" cy="2171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4473" y="344786"/>
            <a:ext cx="75488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-Black"/>
                <a:cs typeface="Gotham-Black"/>
              </a:rPr>
              <a:t>Make</a:t>
            </a:r>
            <a:endParaRPr lang="en-US" sz="40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otham-Black"/>
              <a:cs typeface="Gotham-Black"/>
            </a:endParaRPr>
          </a:p>
          <a:p>
            <a:pPr algn="ctr"/>
            <a:r>
              <a:rPr lang="en-US" sz="8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-Black"/>
                <a:cs typeface="Gotham-Black"/>
              </a:rPr>
              <a:t>Community </a:t>
            </a:r>
          </a:p>
          <a:p>
            <a:pPr algn="ctr"/>
            <a:r>
              <a:rPr lang="en-US" sz="4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-Black"/>
                <a:cs typeface="Gotham-Black"/>
              </a:rPr>
              <a:t>your greatest </a:t>
            </a:r>
            <a:r>
              <a:rPr lang="en-US" sz="8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-Black"/>
                <a:cs typeface="Gotham-Black"/>
              </a:rPr>
              <a:t>Inbound </a:t>
            </a:r>
          </a:p>
          <a:p>
            <a:pPr algn="ctr"/>
            <a:r>
              <a:rPr lang="en-US" sz="4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-Black"/>
                <a:cs typeface="Gotham-Black"/>
              </a:rPr>
              <a:t>asset</a:t>
            </a:r>
            <a:endParaRPr lang="en-US" sz="40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otham-Black"/>
              <a:cs typeface="Gotham-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9700" y="4611468"/>
            <a:ext cx="212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@</a:t>
            </a:r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jennita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 #</a:t>
            </a:r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mozcon</a:t>
            </a:r>
            <a:endParaRPr lang="en-US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21624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ozcon-ppt-bg-blank-2-smallerLogo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800" y="-24371"/>
            <a:ext cx="9272670" cy="5213790"/>
          </a:xfrm>
          <a:prstGeom prst="rect">
            <a:avLst/>
          </a:prstGeom>
        </p:spPr>
      </p:pic>
      <p:pic>
        <p:nvPicPr>
          <p:cNvPr id="3" name="Picture 2" descr="welcome-tex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8272" y="1383297"/>
            <a:ext cx="2098758" cy="836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52469" y="2164808"/>
            <a:ext cx="9272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Gotham-Black"/>
                <a:cs typeface="Gotham-Black"/>
              </a:rPr>
              <a:t>Jennifer Sable Lopez</a:t>
            </a:r>
            <a:endParaRPr lang="en-US" sz="2400" dirty="0">
              <a:latin typeface="Gotham-Black"/>
              <a:cs typeface="Gotham-Blac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46604" y="2622981"/>
            <a:ext cx="9272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Gotham-Black"/>
                <a:cs typeface="Gotham-Black"/>
              </a:rPr>
              <a:t>Community Manager</a:t>
            </a:r>
            <a:endParaRPr lang="en-US" sz="2000" dirty="0">
              <a:latin typeface="Gotham-Black"/>
              <a:cs typeface="Gotham-Blac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0508" y="3054778"/>
            <a:ext cx="9272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Gotham-Black"/>
                <a:cs typeface="Gotham-Black"/>
              </a:rPr>
              <a:t>SEOmoz</a:t>
            </a:r>
            <a:endParaRPr lang="en-US" dirty="0">
              <a:latin typeface="Gotham-Black"/>
              <a:cs typeface="Gotham-Blac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44643" y="3482668"/>
            <a:ext cx="9272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otham-Black"/>
                <a:cs typeface="Gotham-Black"/>
              </a:rPr>
              <a:t>http://</a:t>
            </a:r>
            <a:r>
              <a:rPr lang="en-US" dirty="0" err="1" smtClean="0">
                <a:latin typeface="Gotham-Black"/>
                <a:cs typeface="Gotham-Black"/>
              </a:rPr>
              <a:t>www.seomoz.org</a:t>
            </a:r>
            <a:endParaRPr lang="en-US" dirty="0">
              <a:latin typeface="Gotham-Black"/>
              <a:cs typeface="Gotham-Blac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31943" y="3889068"/>
            <a:ext cx="9272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otham-Black"/>
                <a:cs typeface="Gotham-Black"/>
              </a:rPr>
              <a:t>@</a:t>
            </a:r>
            <a:r>
              <a:rPr lang="en-US" dirty="0" err="1" smtClean="0">
                <a:latin typeface="Gotham-Black"/>
                <a:cs typeface="Gotham-Black"/>
              </a:rPr>
              <a:t>jennita</a:t>
            </a:r>
            <a:endParaRPr lang="en-US" dirty="0">
              <a:latin typeface="Gotham-Black"/>
              <a:cs typeface="Gotham-Black"/>
            </a:endParaRPr>
          </a:p>
        </p:txBody>
      </p:sp>
    </p:spTree>
    <p:extLst>
      <p:ext uri="{BB962C8B-B14F-4D97-AF65-F5344CB8AC3E}">
        <p14:creationId xmlns:p14="http://schemas.microsoft.com/office/powerpoint/2010/main" val="2013800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GradientBg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66" y="-16541"/>
            <a:ext cx="9224434" cy="5187952"/>
          </a:xfrm>
          <a:prstGeom prst="rect">
            <a:avLst/>
          </a:prstGeom>
        </p:spPr>
      </p:pic>
      <p:pic>
        <p:nvPicPr>
          <p:cNvPr id="9" name="Picture 8" descr="SEOmoz-logo-white.png"/>
          <p:cNvPicPr>
            <a:picLocks noChangeAspect="1"/>
          </p:cNvPicPr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7620000" y="114300"/>
            <a:ext cx="1346200" cy="2171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01" y="182880"/>
            <a:ext cx="6342380" cy="45806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-71120" y="0"/>
            <a:ext cx="934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otham-Black"/>
                <a:cs typeface="Gotham-Black"/>
              </a:rPr>
              <a:t>I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Heart 9"/>
          <p:cNvSpPr/>
          <p:nvPr/>
        </p:nvSpPr>
        <p:spPr>
          <a:xfrm>
            <a:off x="599440" y="416560"/>
            <a:ext cx="944880" cy="843280"/>
          </a:xfrm>
          <a:prstGeom prst="heart">
            <a:avLst/>
          </a:prstGeom>
          <a:solidFill>
            <a:srgbClr val="C0504D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9700" y="4611468"/>
            <a:ext cx="8760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@</a:t>
            </a:r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jennita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 #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m</a:t>
            </a:r>
            <a:r>
              <a:rPr lang="en-US" dirty="0" err="1" smtClean="0">
                <a:solidFill>
                  <a:srgbClr val="3A94BF"/>
                </a:solidFill>
                <a:latin typeface="Helvetica"/>
                <a:cs typeface="Helvetica"/>
              </a:rPr>
              <a:t>ozcon</a:t>
            </a:r>
            <a:r>
              <a:rPr lang="en-US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                                                                     http</a:t>
            </a:r>
            <a:r>
              <a:rPr lang="en-US" dirty="0">
                <a:solidFill>
                  <a:srgbClr val="FFFFFF"/>
                </a:solidFill>
                <a:latin typeface="Helvetica"/>
                <a:cs typeface="Helvetica"/>
              </a:rPr>
              <a:t>://</a:t>
            </a:r>
            <a:r>
              <a:rPr lang="en-US" dirty="0" err="1">
                <a:solidFill>
                  <a:srgbClr val="FFFFFF"/>
                </a:solidFill>
                <a:latin typeface="Helvetica"/>
                <a:cs typeface="Helvetica"/>
              </a:rPr>
              <a:t>mz.cm</a:t>
            </a:r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/</a:t>
            </a:r>
            <a:r>
              <a:rPr lang="en-US" dirty="0" err="1">
                <a:solidFill>
                  <a:srgbClr val="FFFFFF"/>
                </a:solidFill>
                <a:latin typeface="Helvetica"/>
                <a:cs typeface="Helvetica"/>
              </a:rPr>
              <a:t>OSmJVf</a:t>
            </a:r>
            <a:r>
              <a:rPr lang="en-US" dirty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05200" y="3124201"/>
            <a:ext cx="5499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otham-Black"/>
                <a:cs typeface="Gotham-Black"/>
              </a:rPr>
              <a:t>Content</a:t>
            </a:r>
            <a:endParaRPr lang="en-US" sz="9600" b="1" dirty="0">
              <a:solidFill>
                <a:srgbClr val="3A94B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otham-Black"/>
              <a:cs typeface="Gotham-Black"/>
            </a:endParaRPr>
          </a:p>
        </p:txBody>
      </p:sp>
    </p:spTree>
    <p:extLst>
      <p:ext uri="{BB962C8B-B14F-4D97-AF65-F5344CB8AC3E}">
        <p14:creationId xmlns:p14="http://schemas.microsoft.com/office/powerpoint/2010/main" val="241879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GradientBg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66" y="-16541"/>
            <a:ext cx="9224434" cy="5187952"/>
          </a:xfrm>
          <a:prstGeom prst="rect">
            <a:avLst/>
          </a:prstGeom>
        </p:spPr>
      </p:pic>
      <p:pic>
        <p:nvPicPr>
          <p:cNvPr id="9" name="Picture 8" descr="SEOmoz-logo-white.png"/>
          <p:cNvPicPr>
            <a:picLocks noChangeAspect="1"/>
          </p:cNvPicPr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7620000" y="114300"/>
            <a:ext cx="1346200" cy="2171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9100" y="0"/>
            <a:ext cx="5749848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976880" y="3124201"/>
            <a:ext cx="5875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otham-Black"/>
                <a:cs typeface="Gotham-Black"/>
              </a:rPr>
              <a:t>Blogging</a:t>
            </a:r>
            <a:endParaRPr lang="en-US" sz="9600" b="1" dirty="0">
              <a:solidFill>
                <a:srgbClr val="3A94B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otham-Black"/>
              <a:cs typeface="Gotham-Blac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71120" y="0"/>
            <a:ext cx="934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otham-Black"/>
                <a:cs typeface="Gotham-Black"/>
              </a:rPr>
              <a:t>I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Heart 9"/>
          <p:cNvSpPr/>
          <p:nvPr/>
        </p:nvSpPr>
        <p:spPr>
          <a:xfrm>
            <a:off x="599440" y="416560"/>
            <a:ext cx="944880" cy="843280"/>
          </a:xfrm>
          <a:prstGeom prst="heart">
            <a:avLst/>
          </a:prstGeom>
          <a:solidFill>
            <a:srgbClr val="C0504D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39700" y="4611468"/>
            <a:ext cx="8760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@</a:t>
            </a:r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jennita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 #</a:t>
            </a:r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moz</a:t>
            </a:r>
            <a:r>
              <a:rPr lang="en-US" dirty="0" err="1" smtClean="0">
                <a:solidFill>
                  <a:srgbClr val="3A94BF"/>
                </a:solidFill>
                <a:latin typeface="Helvetica"/>
                <a:cs typeface="Helvetica"/>
              </a:rPr>
              <a:t>con</a:t>
            </a:r>
            <a:r>
              <a:rPr lang="en-US" dirty="0">
                <a:solidFill>
                  <a:srgbClr val="3A94BF"/>
                </a:solidFill>
                <a:latin typeface="Helvetica"/>
                <a:cs typeface="Helvetica"/>
              </a:rPr>
              <a:t> </a:t>
            </a:r>
            <a:r>
              <a:rPr lang="en-US" dirty="0" smtClean="0">
                <a:solidFill>
                  <a:srgbClr val="3A94BF"/>
                </a:solidFill>
                <a:latin typeface="Helvetica"/>
                <a:cs typeface="Helvetica"/>
              </a:rPr>
              <a:t>                                                                     http</a:t>
            </a:r>
            <a:r>
              <a:rPr lang="en-US" dirty="0">
                <a:solidFill>
                  <a:srgbClr val="3A94BF"/>
                </a:solidFill>
                <a:latin typeface="Helvetica"/>
                <a:cs typeface="Helvetica"/>
              </a:rPr>
              <a:t>://</a:t>
            </a:r>
            <a:r>
              <a:rPr lang="en-US" dirty="0" err="1">
                <a:solidFill>
                  <a:srgbClr val="3A94BF"/>
                </a:solidFill>
                <a:latin typeface="Helvetica"/>
                <a:cs typeface="Helvetica"/>
              </a:rPr>
              <a:t>mz.cm</a:t>
            </a:r>
            <a:r>
              <a:rPr lang="en-US" dirty="0">
                <a:solidFill>
                  <a:srgbClr val="3A94BF"/>
                </a:solidFill>
                <a:latin typeface="Helvetica"/>
                <a:cs typeface="Helvetica"/>
              </a:rPr>
              <a:t>/</a:t>
            </a:r>
            <a:r>
              <a:rPr lang="en-US" dirty="0" err="1">
                <a:solidFill>
                  <a:schemeClr val="bg1"/>
                </a:solidFill>
                <a:latin typeface="Helvetica"/>
                <a:cs typeface="Helvetica"/>
              </a:rPr>
              <a:t>OSmnxT</a:t>
            </a:r>
            <a:endParaRPr lang="en-US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8471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GradientBg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24434" cy="5187952"/>
          </a:xfrm>
          <a:prstGeom prst="rect">
            <a:avLst/>
          </a:prstGeom>
        </p:spPr>
      </p:pic>
      <p:pic>
        <p:nvPicPr>
          <p:cNvPr id="9" name="Picture 8" descr="SEOmoz-logo-white.png"/>
          <p:cNvPicPr>
            <a:picLocks noChangeAspect="1"/>
          </p:cNvPicPr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7620000" y="114300"/>
            <a:ext cx="1346200" cy="2171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71120" y="0"/>
            <a:ext cx="934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otham-Black"/>
                <a:cs typeface="Gotham-Black"/>
              </a:rPr>
              <a:t>I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Heart 9"/>
          <p:cNvSpPr/>
          <p:nvPr/>
        </p:nvSpPr>
        <p:spPr>
          <a:xfrm>
            <a:off x="599440" y="416560"/>
            <a:ext cx="944880" cy="843280"/>
          </a:xfrm>
          <a:prstGeom prst="heart">
            <a:avLst/>
          </a:prstGeom>
          <a:solidFill>
            <a:srgbClr val="C0504D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0"/>
            <a:ext cx="5168755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947920" y="3124201"/>
            <a:ext cx="40563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otham-Black"/>
                <a:cs typeface="Gotham-Black"/>
              </a:rPr>
              <a:t>Email</a:t>
            </a:r>
            <a:endParaRPr lang="en-US" sz="9600" b="1" dirty="0">
              <a:solidFill>
                <a:srgbClr val="3A94B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otham-Black"/>
              <a:cs typeface="Gotham-Blac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9700" y="4611468"/>
            <a:ext cx="8760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@</a:t>
            </a:r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jennita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 #</a:t>
            </a:r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moz</a:t>
            </a:r>
            <a:r>
              <a:rPr lang="en-US" dirty="0" err="1" smtClean="0">
                <a:solidFill>
                  <a:srgbClr val="FFFFFF"/>
                </a:solidFill>
                <a:latin typeface="Helvetica"/>
                <a:cs typeface="Helvetica"/>
              </a:rPr>
              <a:t>con</a:t>
            </a:r>
            <a:r>
              <a:rPr lang="en-US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dirty="0">
                <a:solidFill>
                  <a:srgbClr val="3A94BF"/>
                </a:solidFill>
                <a:latin typeface="Helvetica"/>
                <a:cs typeface="Helvetica"/>
              </a:rPr>
              <a:t>                                                 </a:t>
            </a:r>
            <a:r>
              <a:rPr lang="en-US" dirty="0" smtClean="0">
                <a:solidFill>
                  <a:srgbClr val="3A94BF"/>
                </a:solidFill>
                <a:latin typeface="Helvetica"/>
                <a:cs typeface="Helvetica"/>
              </a:rPr>
              <a:t>                  http</a:t>
            </a:r>
            <a:r>
              <a:rPr lang="en-US" dirty="0">
                <a:solidFill>
                  <a:srgbClr val="3A94BF"/>
                </a:solidFill>
                <a:latin typeface="Helvetica"/>
                <a:cs typeface="Helvetica"/>
              </a:rPr>
              <a:t>:/</a:t>
            </a:r>
            <a:r>
              <a:rPr lang="en-US" dirty="0" smtClean="0">
                <a:solidFill>
                  <a:srgbClr val="3A94BF"/>
                </a:solidFill>
                <a:latin typeface="Helvetica"/>
                <a:cs typeface="Helvetica"/>
              </a:rPr>
              <a:t>/</a:t>
            </a:r>
            <a:r>
              <a:rPr lang="en-US" dirty="0" err="1" smtClean="0">
                <a:solidFill>
                  <a:srgbClr val="3A94BF"/>
                </a:solidFill>
                <a:latin typeface="Helvetica"/>
                <a:cs typeface="Helvetica"/>
              </a:rPr>
              <a:t>mz.c</a:t>
            </a:r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/</a:t>
            </a:r>
            <a:r>
              <a:rPr lang="en-US" dirty="0">
                <a:solidFill>
                  <a:schemeClr val="bg1"/>
                </a:solidFill>
                <a:latin typeface="Helvetica"/>
                <a:cs typeface="Helvetica"/>
              </a:rPr>
              <a:t>moztop10</a:t>
            </a:r>
          </a:p>
        </p:txBody>
      </p:sp>
    </p:spTree>
    <p:extLst>
      <p:ext uri="{BB962C8B-B14F-4D97-AF65-F5344CB8AC3E}">
        <p14:creationId xmlns:p14="http://schemas.microsoft.com/office/powerpoint/2010/main" val="379101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GradientBg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66" y="-16541"/>
            <a:ext cx="9224434" cy="51879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101" y="381778"/>
            <a:ext cx="6388099" cy="44467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947920" y="3124201"/>
            <a:ext cx="40563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otham-Black"/>
                <a:cs typeface="Gotham-Black"/>
              </a:rPr>
              <a:t>UGC</a:t>
            </a:r>
            <a:endParaRPr lang="en-US" sz="9600" b="1" dirty="0">
              <a:solidFill>
                <a:srgbClr val="3A94B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otham-Black"/>
              <a:cs typeface="Gotham-Blac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71120" y="0"/>
            <a:ext cx="934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otham-Black"/>
                <a:cs typeface="Gotham-Black"/>
              </a:rPr>
              <a:t>I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Heart 9"/>
          <p:cNvSpPr/>
          <p:nvPr/>
        </p:nvSpPr>
        <p:spPr>
          <a:xfrm>
            <a:off x="599440" y="416560"/>
            <a:ext cx="944880" cy="843280"/>
          </a:xfrm>
          <a:prstGeom prst="heart">
            <a:avLst/>
          </a:prstGeom>
          <a:solidFill>
            <a:srgbClr val="C0504D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9700" y="4611468"/>
            <a:ext cx="8760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@</a:t>
            </a:r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jennita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 #</a:t>
            </a:r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m</a:t>
            </a:r>
            <a:r>
              <a:rPr lang="en-US" dirty="0" err="1" smtClean="0">
                <a:solidFill>
                  <a:srgbClr val="3A94BF"/>
                </a:solidFill>
                <a:latin typeface="Helvetica"/>
                <a:cs typeface="Helvetica"/>
              </a:rPr>
              <a:t>ozcon</a:t>
            </a:r>
            <a:r>
              <a:rPr lang="en-US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dirty="0">
                <a:solidFill>
                  <a:srgbClr val="3A94BF"/>
                </a:solidFill>
                <a:latin typeface="Helvetica"/>
                <a:cs typeface="Helvetica"/>
              </a:rPr>
              <a:t>                                                 </a:t>
            </a:r>
            <a:r>
              <a:rPr lang="en-US" dirty="0" smtClean="0">
                <a:solidFill>
                  <a:srgbClr val="3A94BF"/>
                </a:solidFill>
                <a:latin typeface="Helvetica"/>
                <a:cs typeface="Helvetica"/>
              </a:rPr>
              <a:t>                  </a:t>
            </a:r>
            <a:r>
              <a:rPr lang="en-US" dirty="0">
                <a:solidFill>
                  <a:schemeClr val="bg1"/>
                </a:solidFill>
                <a:latin typeface="Helvetica"/>
                <a:cs typeface="Helvetica"/>
              </a:rPr>
              <a:t>http://</a:t>
            </a:r>
            <a:r>
              <a:rPr lang="en-US" dirty="0" err="1">
                <a:solidFill>
                  <a:schemeClr val="bg1"/>
                </a:solidFill>
                <a:latin typeface="Helvetica"/>
                <a:cs typeface="Helvetica"/>
              </a:rPr>
              <a:t>mz.cm</a:t>
            </a:r>
            <a:r>
              <a:rPr lang="en-US" dirty="0">
                <a:solidFill>
                  <a:schemeClr val="bg1"/>
                </a:solidFill>
                <a:latin typeface="Helvetica"/>
                <a:cs typeface="Helvetica"/>
              </a:rPr>
              <a:t>/</a:t>
            </a:r>
            <a:r>
              <a:rPr lang="en-US" dirty="0" err="1">
                <a:solidFill>
                  <a:schemeClr val="bg1"/>
                </a:solidFill>
                <a:latin typeface="Helvetica"/>
                <a:cs typeface="Helvetica"/>
              </a:rPr>
              <a:t>OSqcDo</a:t>
            </a:r>
            <a:r>
              <a:rPr lang="en-US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</a:p>
        </p:txBody>
      </p:sp>
      <p:pic>
        <p:nvPicPr>
          <p:cNvPr id="9" name="Picture 8" descr="SEOmoz-logo-white.png"/>
          <p:cNvPicPr>
            <a:picLocks noChangeAspect="1"/>
          </p:cNvPicPr>
          <p:nvPr/>
        </p:nvPicPr>
        <p:blipFill>
          <a:blip r:embed="rId4">
            <a:alphaModFix amt="73000"/>
          </a:blip>
          <a:stretch>
            <a:fillRect/>
          </a:stretch>
        </p:blipFill>
        <p:spPr>
          <a:xfrm>
            <a:off x="7620000" y="114300"/>
            <a:ext cx="1346200" cy="21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2276</TotalTime>
  <Words>514</Words>
  <Application>Microsoft Macintosh PowerPoint</Application>
  <PresentationFormat>On-screen Show (16:9)</PresentationFormat>
  <Paragraphs>144</Paragraphs>
  <Slides>55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Traver Hoar</dc:creator>
  <cp:lastModifiedBy>Jen Sable Lopez</cp:lastModifiedBy>
  <cp:revision>142</cp:revision>
  <dcterms:created xsi:type="dcterms:W3CDTF">2012-07-11T22:11:51Z</dcterms:created>
  <dcterms:modified xsi:type="dcterms:W3CDTF">2012-07-24T02:38:23Z</dcterms:modified>
</cp:coreProperties>
</file>