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2" r:id="rId2"/>
    <p:sldMasterId id="2147483684" r:id="rId3"/>
  </p:sldMasterIdLst>
  <p:notesMasterIdLst>
    <p:notesMasterId r:id="rId121"/>
  </p:notesMasterIdLst>
  <p:sldIdLst>
    <p:sldId id="456" r:id="rId4"/>
    <p:sldId id="315" r:id="rId5"/>
    <p:sldId id="316" r:id="rId6"/>
    <p:sldId id="479" r:id="rId7"/>
    <p:sldId id="398" r:id="rId8"/>
    <p:sldId id="318" r:id="rId9"/>
    <p:sldId id="319" r:id="rId10"/>
    <p:sldId id="410" r:id="rId11"/>
    <p:sldId id="411" r:id="rId12"/>
    <p:sldId id="414" r:id="rId13"/>
    <p:sldId id="484" r:id="rId14"/>
    <p:sldId id="412" r:id="rId15"/>
    <p:sldId id="451" r:id="rId16"/>
    <p:sldId id="483" r:id="rId17"/>
    <p:sldId id="478" r:id="rId18"/>
    <p:sldId id="322" r:id="rId19"/>
    <p:sldId id="452" r:id="rId20"/>
    <p:sldId id="422" r:id="rId21"/>
    <p:sldId id="419" r:id="rId22"/>
    <p:sldId id="423" r:id="rId23"/>
    <p:sldId id="485" r:id="rId24"/>
    <p:sldId id="420" r:id="rId25"/>
    <p:sldId id="421" r:id="rId26"/>
    <p:sldId id="323" r:id="rId27"/>
    <p:sldId id="446" r:id="rId28"/>
    <p:sldId id="447" r:id="rId29"/>
    <p:sldId id="448" r:id="rId30"/>
    <p:sldId id="450" r:id="rId31"/>
    <p:sldId id="463" r:id="rId32"/>
    <p:sldId id="445" r:id="rId33"/>
    <p:sldId id="325" r:id="rId34"/>
    <p:sldId id="324" r:id="rId35"/>
    <p:sldId id="408" r:id="rId36"/>
    <p:sldId id="409" r:id="rId37"/>
    <p:sldId id="486" r:id="rId38"/>
    <p:sldId id="424" r:id="rId39"/>
    <p:sldId id="333" r:id="rId40"/>
    <p:sldId id="426" r:id="rId41"/>
    <p:sldId id="332" r:id="rId42"/>
    <p:sldId id="395" r:id="rId43"/>
    <p:sldId id="396" r:id="rId44"/>
    <p:sldId id="334" r:id="rId45"/>
    <p:sldId id="400" r:id="rId46"/>
    <p:sldId id="401" r:id="rId47"/>
    <p:sldId id="402" r:id="rId48"/>
    <p:sldId id="403" r:id="rId49"/>
    <p:sldId id="436" r:id="rId50"/>
    <p:sldId id="437" r:id="rId51"/>
    <p:sldId id="438" r:id="rId52"/>
    <p:sldId id="427" r:id="rId53"/>
    <p:sldId id="453" r:id="rId54"/>
    <p:sldId id="441" r:id="rId55"/>
    <p:sldId id="442" r:id="rId56"/>
    <p:sldId id="443" r:id="rId57"/>
    <p:sldId id="464" r:id="rId58"/>
    <p:sldId id="471" r:id="rId59"/>
    <p:sldId id="425" r:id="rId60"/>
    <p:sldId id="338" r:id="rId61"/>
    <p:sldId id="428" r:id="rId62"/>
    <p:sldId id="439" r:id="rId63"/>
    <p:sldId id="480" r:id="rId64"/>
    <p:sldId id="481" r:id="rId65"/>
    <p:sldId id="440" r:id="rId66"/>
    <p:sldId id="482" r:id="rId67"/>
    <p:sldId id="429" r:id="rId68"/>
    <p:sldId id="339" r:id="rId69"/>
    <p:sldId id="343" r:id="rId70"/>
    <p:sldId id="430" r:id="rId71"/>
    <p:sldId id="344" r:id="rId72"/>
    <p:sldId id="345" r:id="rId73"/>
    <p:sldId id="346" r:id="rId74"/>
    <p:sldId id="347" r:id="rId75"/>
    <p:sldId id="348" r:id="rId76"/>
    <p:sldId id="404" r:id="rId77"/>
    <p:sldId id="431" r:id="rId78"/>
    <p:sldId id="351" r:id="rId79"/>
    <p:sldId id="454" r:id="rId80"/>
    <p:sldId id="461" r:id="rId81"/>
    <p:sldId id="465" r:id="rId82"/>
    <p:sldId id="466" r:id="rId83"/>
    <p:sldId id="432" r:id="rId84"/>
    <p:sldId id="352" r:id="rId85"/>
    <p:sldId id="353" r:id="rId86"/>
    <p:sldId id="354" r:id="rId87"/>
    <p:sldId id="473" r:id="rId88"/>
    <p:sldId id="474" r:id="rId89"/>
    <p:sldId id="356" r:id="rId90"/>
    <p:sldId id="373" r:id="rId91"/>
    <p:sldId id="472" r:id="rId92"/>
    <p:sldId id="467" r:id="rId93"/>
    <p:sldId id="374" r:id="rId94"/>
    <p:sldId id="434" r:id="rId95"/>
    <p:sldId id="435" r:id="rId96"/>
    <p:sldId id="375" r:id="rId97"/>
    <p:sldId id="469" r:id="rId98"/>
    <p:sldId id="468" r:id="rId99"/>
    <p:sldId id="376" r:id="rId100"/>
    <p:sldId id="377" r:id="rId101"/>
    <p:sldId id="378" r:id="rId102"/>
    <p:sldId id="379" r:id="rId103"/>
    <p:sldId id="475" r:id="rId104"/>
    <p:sldId id="380" r:id="rId105"/>
    <p:sldId id="389" r:id="rId106"/>
    <p:sldId id="458" r:id="rId107"/>
    <p:sldId id="459" r:id="rId108"/>
    <p:sldId id="462" r:id="rId109"/>
    <p:sldId id="470" r:id="rId110"/>
    <p:sldId id="476" r:id="rId111"/>
    <p:sldId id="460" r:id="rId112"/>
    <p:sldId id="392" r:id="rId113"/>
    <p:sldId id="487" r:id="rId114"/>
    <p:sldId id="489" r:id="rId115"/>
    <p:sldId id="488" r:id="rId116"/>
    <p:sldId id="393" r:id="rId117"/>
    <p:sldId id="490" r:id="rId118"/>
    <p:sldId id="477" r:id="rId119"/>
    <p:sldId id="457" r:id="rId1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100" d="100"/>
          <a:sy n="100" d="100"/>
        </p:scale>
        <p:origin x="-504" y="-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3B573-CE55-4D0C-840D-E5FE44BE4CA4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8CFD7-FEC1-4768-8AB7-5913B121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1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9350" y="1740697"/>
            <a:ext cx="7645403" cy="1102519"/>
          </a:xfrm>
        </p:spPr>
        <p:txBody>
          <a:bodyPr wrap="none" lIns="0" tIns="0" rIns="0" bIns="0">
            <a:noAutofit/>
          </a:bodyPr>
          <a:lstStyle>
            <a:lvl1pPr algn="l">
              <a:defRPr sz="7200" b="1" i="0" kern="1200" spc="-250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A Short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1679" y="2788442"/>
            <a:ext cx="6400800" cy="41116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 spc="-60" baseline="0">
                <a:solidFill>
                  <a:srgbClr val="87002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With a nice subtitle or description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350" y="888495"/>
            <a:ext cx="2105433" cy="852202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4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6" y="4854573"/>
            <a:ext cx="676553" cy="273844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8157308" y="4854573"/>
            <a:ext cx="529492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841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2889" y="4860484"/>
            <a:ext cx="6998229" cy="267932"/>
          </a:xfrm>
        </p:spPr>
        <p:txBody>
          <a:bodyPr rIns="0">
            <a:noAutofit/>
          </a:bodyPr>
          <a:lstStyle>
            <a:lvl1pPr algn="ctr">
              <a:defRPr sz="1800" b="1" baseline="0">
                <a:solidFill>
                  <a:srgbClr val="E8E8E8"/>
                </a:solidFill>
              </a:defRPr>
            </a:lvl1pPr>
          </a:lstStyle>
          <a:p>
            <a:r>
              <a:rPr lang="en-US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4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1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22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96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5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98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72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9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9350" y="1828007"/>
            <a:ext cx="7645403" cy="1712117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lnSpc>
                <a:spcPts val="7740"/>
              </a:lnSpc>
              <a:spcBef>
                <a:spcPts val="0"/>
              </a:spcBef>
              <a:defRPr sz="7200" b="1" i="0" kern="1200" spc="-250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Or a longer title without a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350" y="888495"/>
            <a:ext cx="2105433" cy="85220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76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99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5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9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48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81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1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97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0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10775" y="238825"/>
            <a:ext cx="7280167" cy="368829"/>
          </a:xfrm>
        </p:spPr>
        <p:txBody>
          <a:bodyPr rIns="0">
            <a:noAutofit/>
          </a:bodyPr>
          <a:lstStyle>
            <a:lvl1pPr algn="r">
              <a:defRPr sz="2800" b="1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Content Slide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3" y="205855"/>
            <a:ext cx="1053540" cy="42643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06533" y="747250"/>
            <a:ext cx="84844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3"/>
          </p:nvPr>
        </p:nvSpPr>
        <p:spPr>
          <a:xfrm>
            <a:off x="306533" y="864791"/>
            <a:ext cx="8484406" cy="3810288"/>
          </a:xfrm>
        </p:spPr>
        <p:txBody>
          <a:bodyPr/>
          <a:lstStyle>
            <a:lvl1pPr>
              <a:defRPr>
                <a:solidFill>
                  <a:srgbClr val="424242"/>
                </a:solidFill>
              </a:defRPr>
            </a:lvl1pPr>
            <a:lvl2pPr>
              <a:defRPr>
                <a:solidFill>
                  <a:srgbClr val="424242"/>
                </a:solidFill>
              </a:defRPr>
            </a:lvl2pPr>
            <a:lvl3pPr>
              <a:defRPr>
                <a:solidFill>
                  <a:srgbClr val="42424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14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9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4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10775" y="238825"/>
            <a:ext cx="7280167" cy="368829"/>
          </a:xfrm>
        </p:spPr>
        <p:txBody>
          <a:bodyPr rIns="0">
            <a:noAutofit/>
          </a:bodyPr>
          <a:lstStyle>
            <a:lvl1pPr algn="r">
              <a:defRPr sz="2800" b="1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Major Points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3" y="205855"/>
            <a:ext cx="1053540" cy="42643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06533" y="747250"/>
            <a:ext cx="84844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3" hasCustomPrompt="1"/>
          </p:nvPr>
        </p:nvSpPr>
        <p:spPr>
          <a:xfrm>
            <a:off x="1510774" y="864791"/>
            <a:ext cx="6187383" cy="3810288"/>
          </a:xfrm>
        </p:spPr>
        <p:txBody>
          <a:bodyPr anchor="ctr" anchorCtr="0"/>
          <a:lstStyle>
            <a:lvl1pPr>
              <a:defRPr sz="3600" b="1" i="0" cap="none">
                <a:solidFill>
                  <a:srgbClr val="424242"/>
                </a:solidFill>
              </a:defRPr>
            </a:lvl1pPr>
            <a:lvl2pPr>
              <a:defRPr b="1" i="0" cap="none">
                <a:solidFill>
                  <a:srgbClr val="424242"/>
                </a:solidFill>
              </a:defRPr>
            </a:lvl2pPr>
            <a:lvl3pPr>
              <a:defRPr b="1" i="0" cap="none">
                <a:solidFill>
                  <a:srgbClr val="424242"/>
                </a:solidFill>
              </a:defRPr>
            </a:lvl3pPr>
            <a:lvl4pPr>
              <a:defRPr b="1" i="0" cap="none">
                <a:solidFill>
                  <a:srgbClr val="424242"/>
                </a:solidFill>
              </a:defRPr>
            </a:lvl4pPr>
            <a:lvl5pPr>
              <a:defRPr b="1" i="0" cap="none"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 smtClean="0"/>
              <a:t>Point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8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10775" y="238825"/>
            <a:ext cx="7280167" cy="368829"/>
          </a:xfrm>
        </p:spPr>
        <p:txBody>
          <a:bodyPr rIns="0">
            <a:noAutofit/>
          </a:bodyPr>
          <a:lstStyle>
            <a:lvl1pPr algn="r">
              <a:defRPr sz="2800" b="1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Picture Slide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3" y="205855"/>
            <a:ext cx="1053540" cy="42643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06533" y="747250"/>
            <a:ext cx="84844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06536" y="835270"/>
            <a:ext cx="8484405" cy="392723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1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2822" y="857367"/>
            <a:ext cx="2258356" cy="914100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2163560"/>
            <a:ext cx="8229600" cy="891760"/>
          </a:xfrm>
        </p:spPr>
        <p:txBody>
          <a:bodyPr>
            <a:noAutofit/>
          </a:bodyPr>
          <a:lstStyle>
            <a:lvl1pPr>
              <a:defRPr sz="7200" baseline="0"/>
            </a:lvl1pPr>
          </a:lstStyle>
          <a:p>
            <a:r>
              <a:rPr lang="en-US" dirty="0" smtClean="0"/>
              <a:t>My Name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62284"/>
            <a:ext cx="8229600" cy="72573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400">
                <a:solidFill>
                  <a:srgbClr val="00C7E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5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10775" y="238825"/>
            <a:ext cx="7280167" cy="368829"/>
          </a:xfrm>
        </p:spPr>
        <p:txBody>
          <a:bodyPr rIns="0">
            <a:noAutofit/>
          </a:bodyPr>
          <a:lstStyle>
            <a:lvl1pPr algn="r">
              <a:defRPr sz="2800" b="1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Blank Slide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3" y="205855"/>
            <a:ext cx="1053540" cy="42643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06533" y="747250"/>
            <a:ext cx="84844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4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525" y="1429450"/>
            <a:ext cx="7280167" cy="2205926"/>
          </a:xfrm>
        </p:spPr>
        <p:txBody>
          <a:bodyPr rIns="0">
            <a:noAutofit/>
          </a:bodyPr>
          <a:lstStyle>
            <a:lvl1pPr algn="ctr">
              <a:defRPr sz="7200" b="1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Topic title slide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3" y="205855"/>
            <a:ext cx="1053540" cy="42643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06533" y="747250"/>
            <a:ext cx="84844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with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841876"/>
            <a:ext cx="9144000" cy="301625"/>
          </a:xfrm>
          <a:prstGeom prst="rect">
            <a:avLst/>
          </a:prstGeom>
          <a:solidFill>
            <a:srgbClr val="42424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525" y="1155550"/>
            <a:ext cx="7280167" cy="1141523"/>
          </a:xfrm>
        </p:spPr>
        <p:txBody>
          <a:bodyPr rIns="0" anchor="b" anchorCtr="0">
            <a:normAutofit/>
          </a:bodyPr>
          <a:lstStyle>
            <a:lvl1pPr algn="ctr">
              <a:defRPr sz="6600" b="1" cap="all" baseline="0">
                <a:solidFill>
                  <a:srgbClr val="424242"/>
                </a:solidFill>
              </a:defRPr>
            </a:lvl1pPr>
          </a:lstStyle>
          <a:p>
            <a:r>
              <a:rPr lang="en-US" dirty="0" smtClean="0"/>
              <a:t>Major Point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33" y="205855"/>
            <a:ext cx="1053540" cy="42643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06533" y="747250"/>
            <a:ext cx="84844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854573"/>
            <a:ext cx="2133600" cy="273844"/>
          </a:xfrm>
        </p:spPr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754173" y="2309901"/>
            <a:ext cx="5645677" cy="1748878"/>
          </a:xfrm>
        </p:spPr>
        <p:txBody>
          <a:bodyPr>
            <a:noAutofit/>
          </a:bodyPr>
          <a:lstStyle>
            <a:lvl1pPr marL="0" indent="0" algn="ctr">
              <a:spcBef>
                <a:spcPts val="864"/>
              </a:spcBef>
              <a:buNone/>
              <a:defRPr sz="4000" kern="1200" baseline="0">
                <a:solidFill>
                  <a:srgbClr val="00C7E8"/>
                </a:solidFill>
              </a:defRPr>
            </a:lvl1pPr>
          </a:lstStyle>
          <a:p>
            <a:pPr lvl="0"/>
            <a:r>
              <a:rPr lang="en-US" dirty="0" smtClean="0"/>
              <a:t>With a one sentence summary of emphasis for the major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9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8E8E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42424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5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AF2CCDD-D89F-0548-AD8C-4B880692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7/21/2012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A36715-BB47-7548-ABE8-C118FE6290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1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2470" y="1545984"/>
            <a:ext cx="927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Helvetica"/>
                <a:cs typeface="Helvetica"/>
              </a:rPr>
              <a:t>Real company stuff…It’s a struggle</a:t>
            </a:r>
            <a:endParaRPr lang="en-US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2469" y="2037808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err="1" smtClean="0">
                <a:solidFill>
                  <a:prstClr val="black"/>
                </a:solidFill>
                <a:latin typeface="Helvetica"/>
                <a:cs typeface="Helvetica"/>
              </a:rPr>
              <a:t>Wil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 Reynolds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4197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Associate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27880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SEER Interactive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1524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Seerinteractive.com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508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prstClr val="black"/>
                </a:solidFill>
                <a:latin typeface="Helvetica"/>
                <a:cs typeface="Helvetica"/>
              </a:rPr>
              <a:t>wilreynolds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2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4123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93173"/>
            <a:ext cx="3352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SEO’s are best to drive content strategy IF (BIG IF) we can understand our role in a larger context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3492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4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8" b="41903"/>
          <a:stretch/>
        </p:blipFill>
        <p:spPr bwMode="auto">
          <a:xfrm>
            <a:off x="142874" y="514350"/>
            <a:ext cx="8856663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4171950"/>
            <a:ext cx="8991600" cy="64206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 smtClean="0">
                <a:solidFill>
                  <a:schemeClr val="bg1"/>
                </a:solidFill>
              </a:rPr>
              <a:t>We MUST stop this!!</a:t>
            </a:r>
            <a:endParaRPr lang="en-US" sz="4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2" b="27970"/>
          <a:stretch/>
        </p:blipFill>
        <p:spPr bwMode="auto">
          <a:xfrm>
            <a:off x="76200" y="819149"/>
            <a:ext cx="8991600" cy="386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171950"/>
            <a:ext cx="8991600" cy="64206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solidFill>
                  <a:schemeClr val="bg1"/>
                </a:solidFill>
              </a:rPr>
              <a:t>Scavengers - We can do more with less</a:t>
            </a:r>
            <a:endParaRPr lang="en-US" sz="4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Stop making our work about </a:t>
            </a:r>
            <a:r>
              <a:rPr lang="en-US" dirty="0" smtClean="0"/>
              <a:t>links &amp; shortcuts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=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53540"/>
            <a:ext cx="354711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Wil\Downloads\iStock_000012669615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7350"/>
            <a:ext cx="3733800" cy="24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9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 making our work about </a:t>
            </a:r>
            <a:r>
              <a:rPr lang="en-US" u="sng" dirty="0" smtClean="0"/>
              <a:t>industry leadership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8690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 making our work about </a:t>
            </a:r>
            <a:r>
              <a:rPr lang="en-US" u="sng" dirty="0" smtClean="0"/>
              <a:t>caring for customers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040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29450"/>
            <a:ext cx="84581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Start making our work about </a:t>
            </a:r>
            <a:r>
              <a:rPr lang="en-US" u="sng" dirty="0" smtClean="0"/>
              <a:t>engagement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0347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29450"/>
            <a:ext cx="83819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Start making our work about </a:t>
            </a:r>
            <a:r>
              <a:rPr lang="en-US" u="sng" dirty="0" smtClean="0"/>
              <a:t>education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671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= </a:t>
            </a:r>
            <a:endParaRPr lang="en-US" dirty="0"/>
          </a:p>
        </p:txBody>
      </p:sp>
      <p:pic>
        <p:nvPicPr>
          <p:cNvPr id="3074" name="Picture 2" descr="C:\Users\Wil\Downloads\iStock_000020886374X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33666"/>
          <a:stretch/>
        </p:blipFill>
        <p:spPr bwMode="auto">
          <a:xfrm>
            <a:off x="457200" y="899158"/>
            <a:ext cx="8229600" cy="39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032670"/>
            <a:ext cx="614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 love those SEO guys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593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r>
              <a:rPr lang="en-US" dirty="0" smtClean="0"/>
              <a:t>#RCS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can win the budgets we deserve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Your first attempts will suck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#RCS starts somewhere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4324350" cy="332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657350"/>
            <a:ext cx="4591050" cy="314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81" y="819150"/>
            <a:ext cx="4243387" cy="292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00113"/>
            <a:ext cx="59436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2475"/>
            <a:ext cx="60960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1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0"/>
          <a:stretch/>
        </p:blipFill>
        <p:spPr bwMode="auto">
          <a:xfrm>
            <a:off x="457200" y="876299"/>
            <a:ext cx="8153400" cy="388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4171950"/>
            <a:ext cx="8991600" cy="64206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 smtClean="0">
                <a:solidFill>
                  <a:schemeClr val="bg1"/>
                </a:solidFill>
              </a:rPr>
              <a:t>Now, its … THIS!</a:t>
            </a:r>
            <a:endParaRPr lang="en-US" sz="4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in our DNA to do more with 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Let’s DO </a:t>
            </a:r>
            <a:r>
              <a:rPr lang="en-US" u="sng" dirty="0" smtClean="0"/>
              <a:t>THIS</a:t>
            </a:r>
            <a:br>
              <a:rPr lang="en-US" u="sng" dirty="0" smtClean="0"/>
            </a:br>
            <a:r>
              <a:rPr lang="en-US" u="sng" dirty="0" smtClean="0"/>
              <a:t>Let’s get STARTED!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999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pic>
        <p:nvPicPr>
          <p:cNvPr id="3" name="Picture 2" descr="welcome-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72" y="1383297"/>
            <a:ext cx="2098758" cy="83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2469" y="2164808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err="1" smtClean="0">
                <a:solidFill>
                  <a:prstClr val="black"/>
                </a:solidFill>
                <a:latin typeface="Helvetica"/>
                <a:cs typeface="Helvetica"/>
              </a:rPr>
              <a:t>Wil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 Reynolds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6229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Associate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30547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SEER Interactive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4826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Seerinteractive.com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889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prstClr val="black"/>
                </a:solidFill>
                <a:latin typeface="Helvetica"/>
                <a:cs typeface="Helvetica"/>
              </a:rPr>
              <a:t>wilreynolds</a:t>
            </a:r>
            <a:endParaRPr 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10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49"/>
            <a:ext cx="9144000" cy="330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Before this?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r>
              <a:rPr lang="en-US" dirty="0" smtClean="0"/>
              <a:t>We’r</a:t>
            </a:r>
            <a:r>
              <a:rPr lang="en-US" dirty="0" smtClean="0"/>
              <a:t>e better than that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r>
              <a:rPr lang="en-US" dirty="0" smtClean="0"/>
              <a:t>Thinking…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09400"/>
            <a:ext cx="2209799" cy="10661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Cloaking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48200" y="272415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DIGG Network</a:t>
            </a:r>
            <a:endParaRPr lang="en-US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47926" y="203835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Fake stumbles</a:t>
            </a:r>
            <a:endParaRPr lang="en-US" sz="3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52901" y="165805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10,000 </a:t>
            </a:r>
            <a:r>
              <a:rPr lang="en-US" sz="3600" dirty="0" err="1" smtClean="0"/>
              <a:t>pinterest</a:t>
            </a:r>
            <a:r>
              <a:rPr lang="en-US" sz="3600" dirty="0" smtClean="0"/>
              <a:t> accounts</a:t>
            </a: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8127" y="234315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/>
              <a:t>Linkbait</a:t>
            </a:r>
            <a:endParaRPr lang="en-US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00800" y="219110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Reciprocal links</a:t>
            </a:r>
            <a:endParaRPr lang="en-US" sz="3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1" y="310445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3 way link exchange</a:t>
            </a:r>
            <a:endParaRPr lang="en-US" sz="3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71900" y="363750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IMG Alt stuffing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05600" y="3779675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White text</a:t>
            </a:r>
          </a:p>
          <a:p>
            <a:r>
              <a:rPr lang="en-US" sz="3600" dirty="0" smtClean="0"/>
              <a:t>On White </a:t>
            </a:r>
            <a:r>
              <a:rPr lang="en-US" sz="3600" dirty="0" err="1" smtClean="0"/>
              <a:t>backround</a:t>
            </a:r>
            <a:endParaRPr lang="en-US" sz="36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14600" y="923925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Buy text links in footers</a:t>
            </a:r>
            <a:endParaRPr lang="en-US" sz="36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62700" y="104810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Buy text links in copy</a:t>
            </a:r>
            <a:endParaRPr lang="en-US" sz="36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5727" y="3943350"/>
            <a:ext cx="1971673" cy="8375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Private link network</a:t>
            </a:r>
            <a:endParaRPr lang="en-US" sz="3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201" y="819150"/>
            <a:ext cx="2209799" cy="106610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Buy old domains and 301 them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 rot="1367830">
            <a:off x="40574" y="2361406"/>
            <a:ext cx="9144000" cy="72548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Anything add value? Any conversions?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 rot="20369666">
            <a:off x="192974" y="2513806"/>
            <a:ext cx="9144000" cy="72548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Is that what we are?????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6200" y="848167"/>
            <a:ext cx="6010275" cy="881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18585"/>
            <a:ext cx="5905500" cy="1885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81350"/>
            <a:ext cx="5429250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71550"/>
            <a:ext cx="5410200" cy="1971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8865"/>
            <a:ext cx="531495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24719"/>
            <a:ext cx="6653213" cy="1646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484687" cy="21221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47063"/>
            <a:ext cx="9099550" cy="1508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r>
              <a:rPr lang="en-US" dirty="0" smtClean="0"/>
              <a:t>True Story…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Mommy Bloggers </a:t>
            </a:r>
            <a:br>
              <a:rPr lang="en-US" dirty="0" smtClean="0"/>
            </a:br>
            <a:r>
              <a:rPr lang="en-US" dirty="0" smtClean="0"/>
              <a:t>for a construction</a:t>
            </a:r>
            <a:br>
              <a:rPr lang="en-US" dirty="0" smtClean="0"/>
            </a:br>
            <a:r>
              <a:rPr lang="en-US" dirty="0" smtClean="0"/>
              <a:t>company?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4294967295"/>
          </p:nvPr>
        </p:nvSpPr>
        <p:spPr>
          <a:xfrm>
            <a:off x="0" y="4095750"/>
            <a:ext cx="9144000" cy="72548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/>
              <a:t>Warning </a:t>
            </a:r>
            <a:r>
              <a:rPr lang="en-US" sz="4400" dirty="0" smtClean="0"/>
              <a:t>- Warning - Warning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46"/>
          <a:stretch/>
        </p:blipFill>
        <p:spPr bwMode="auto">
          <a:xfrm>
            <a:off x="1167809" y="828453"/>
            <a:ext cx="6324600" cy="327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Yeah, it’ll get links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4"/>
          <a:stretch/>
        </p:blipFill>
        <p:spPr bwMode="auto">
          <a:xfrm>
            <a:off x="838200" y="819151"/>
            <a:ext cx="7239000" cy="399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4210133"/>
            <a:ext cx="9144000" cy="57308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600" dirty="0" smtClean="0">
                <a:solidFill>
                  <a:schemeClr val="bg1"/>
                </a:solidFill>
              </a:rPr>
              <a:t>Get you laughed out of the VP’s office</a:t>
            </a:r>
            <a:endParaRPr lang="en-US" sz="56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47750"/>
            <a:ext cx="8305799" cy="320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“Our </a:t>
            </a:r>
            <a:r>
              <a:rPr lang="en-US" dirty="0" smtClean="0"/>
              <a:t>company wants to inspire the next generation of </a:t>
            </a:r>
            <a:r>
              <a:rPr lang="en-US" dirty="0" smtClean="0"/>
              <a:t>engineers…”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20750"/>
            <a:ext cx="8051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2438400" cy="403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r="21864"/>
          <a:stretch/>
        </p:blipFill>
        <p:spPr bwMode="auto">
          <a:xfrm>
            <a:off x="2821146" y="819150"/>
            <a:ext cx="2863374" cy="40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0" y="830580"/>
            <a:ext cx="334658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278380"/>
            <a:ext cx="2209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Real</a:t>
            </a:r>
            <a:endParaRPr lang="en-US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3147933" y="2266146"/>
            <a:ext cx="2209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Co.</a:t>
            </a:r>
            <a:endParaRPr lang="en-US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2280359"/>
            <a:ext cx="2209800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/>
              <a:t>Sh</a:t>
            </a:r>
            <a:r>
              <a:rPr lang="en-US" sz="6600" dirty="0" smtClean="0"/>
              <a:t>*t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25" y="1047750"/>
            <a:ext cx="7280167" cy="3200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1550"/>
            <a:ext cx="4352925" cy="350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25" y="1047750"/>
            <a:ext cx="7280167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REALLY?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25" y="1047750"/>
            <a:ext cx="7280167" cy="320040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Protip</a:t>
            </a:r>
            <a:r>
              <a:rPr lang="en-US" sz="4800" dirty="0" smtClean="0"/>
              <a:t>:</a:t>
            </a:r>
            <a:r>
              <a:rPr lang="en-US" sz="4800" dirty="0"/>
              <a:t> </a:t>
            </a:r>
            <a:r>
              <a:rPr lang="en-US" sz="4800" dirty="0" smtClean="0"/>
              <a:t>Find people copying your </a:t>
            </a:r>
            <a:r>
              <a:rPr lang="en-US" sz="4800" dirty="0" err="1" smtClean="0"/>
              <a:t>fashionistas</a:t>
            </a:r>
            <a:r>
              <a:rPr lang="en-US" sz="4800" dirty="0" smtClean="0"/>
              <a:t> images</a:t>
            </a:r>
            <a:br>
              <a:rPr lang="en-US" sz="4800" dirty="0" smtClean="0"/>
            </a:br>
            <a:r>
              <a:rPr lang="en-US" sz="4800" dirty="0" smtClean="0"/>
              <a:t>@alliebrown89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5"/>
          <a:stretch/>
        </p:blipFill>
        <p:spPr bwMode="auto">
          <a:xfrm>
            <a:off x="1295400" y="819151"/>
            <a:ext cx="6475877" cy="393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070850"/>
            <a:ext cx="9144000" cy="6826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 smtClean="0">
                <a:solidFill>
                  <a:schemeClr val="bg1"/>
                </a:solidFill>
              </a:rPr>
              <a:t>Tweet their post when they credit you</a:t>
            </a:r>
            <a:endParaRPr lang="en-US" sz="4400" b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4294967295"/>
          </p:nvPr>
        </p:nvSpPr>
        <p:spPr>
          <a:xfrm>
            <a:off x="0" y="4095750"/>
            <a:ext cx="9144000" cy="72548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smtClean="0"/>
              <a:t>Scale – Scale - Scale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213611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19150"/>
            <a:ext cx="2133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44402"/>
            <a:ext cx="2133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1"/>
          <a:stretch/>
        </p:blipFill>
        <p:spPr bwMode="auto">
          <a:xfrm>
            <a:off x="457200" y="742950"/>
            <a:ext cx="8524875" cy="407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0850"/>
            <a:ext cx="9144000" cy="68262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5400" b="0" dirty="0" smtClean="0">
                <a:solidFill>
                  <a:schemeClr val="bg1"/>
                </a:solidFill>
              </a:rPr>
              <a:t>SEO’s w/ marketing plans?</a:t>
            </a:r>
            <a:endParaRPr lang="en-US" sz="5400" b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7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4" b="8618"/>
          <a:stretch/>
        </p:blipFill>
        <p:spPr bwMode="auto">
          <a:xfrm>
            <a:off x="152400" y="819150"/>
            <a:ext cx="8763000" cy="401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36385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Google’s favoring brands….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5"/>
          <a:stretch/>
        </p:blipFill>
        <p:spPr bwMode="auto">
          <a:xfrm>
            <a:off x="225081" y="742951"/>
            <a:ext cx="8693837" cy="410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1" y="3714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Finally </a:t>
            </a:r>
            <a:r>
              <a:rPr lang="en-US" sz="4400" u="sng" dirty="0" smtClean="0">
                <a:solidFill>
                  <a:prstClr val="black"/>
                </a:solidFill>
              </a:rPr>
              <a:t>rewarding</a:t>
            </a:r>
            <a:r>
              <a:rPr lang="en-US" sz="4400" dirty="0" smtClean="0">
                <a:solidFill>
                  <a:prstClr val="black"/>
                </a:solidFill>
              </a:rPr>
              <a:t> brand activity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no</a:t>
            </a:r>
            <a:r>
              <a:rPr lang="en-US" dirty="0" smtClean="0"/>
              <a:t> followers</a:t>
            </a:r>
            <a:br>
              <a:rPr lang="en-US" dirty="0" smtClean="0"/>
            </a:br>
            <a:r>
              <a:rPr lang="en-US" u="sng" dirty="0" smtClean="0"/>
              <a:t>no</a:t>
            </a:r>
            <a:r>
              <a:rPr lang="en-US" dirty="0" smtClean="0"/>
              <a:t> engagement</a:t>
            </a:r>
            <a:br>
              <a:rPr lang="en-US" dirty="0" smtClean="0"/>
            </a:br>
            <a:r>
              <a:rPr lang="en-US" u="sng" dirty="0" smtClean="0"/>
              <a:t>no</a:t>
            </a:r>
            <a:r>
              <a:rPr lang="en-US" dirty="0" smtClean="0"/>
              <a:t> </a:t>
            </a:r>
            <a:r>
              <a:rPr lang="en-US" dirty="0" err="1" smtClean="0"/>
              <a:t>cust</a:t>
            </a:r>
            <a:r>
              <a:rPr lang="en-US" dirty="0" smtClean="0"/>
              <a:t>. service</a:t>
            </a:r>
            <a:br>
              <a:rPr lang="en-US" dirty="0" smtClean="0"/>
            </a:br>
            <a:r>
              <a:rPr lang="en-US" u="sng" dirty="0" smtClean="0"/>
              <a:t>no</a:t>
            </a:r>
            <a:r>
              <a:rPr lang="en-US" dirty="0" smtClean="0"/>
              <a:t> content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1280"/>
          <a:stretch/>
        </p:blipFill>
        <p:spPr bwMode="auto">
          <a:xfrm>
            <a:off x="381000" y="819150"/>
            <a:ext cx="7797165" cy="403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19550"/>
            <a:ext cx="9144000" cy="609600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WINNER!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" b="23334"/>
          <a:stretch/>
        </p:blipFill>
        <p:spPr bwMode="auto">
          <a:xfrm>
            <a:off x="381000" y="819150"/>
            <a:ext cx="7848600" cy="400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86728"/>
            <a:ext cx="9144000" cy="529526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 can build a legit business </a:t>
            </a:r>
            <a:r>
              <a:rPr lang="en-US" sz="4000" dirty="0" smtClean="0">
                <a:solidFill>
                  <a:schemeClr val="bg1"/>
                </a:solidFill>
              </a:rPr>
              <a:t>on…</a:t>
            </a:r>
            <a:r>
              <a:rPr lang="en-US" sz="4000" dirty="0" smtClean="0">
                <a:solidFill>
                  <a:schemeClr val="bg1"/>
                </a:solidFill>
              </a:rPr>
              <a:t>t</a:t>
            </a:r>
            <a:r>
              <a:rPr lang="en-US" sz="4000" dirty="0" smtClean="0">
                <a:solidFill>
                  <a:schemeClr val="bg1"/>
                </a:solidFill>
              </a:rPr>
              <a:t>his strategy??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b="10638"/>
          <a:stretch/>
        </p:blipFill>
        <p:spPr bwMode="auto">
          <a:xfrm>
            <a:off x="380999" y="819150"/>
            <a:ext cx="8382001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86728"/>
            <a:ext cx="9144000" cy="529526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This sounds like some hokey bullshit, but OK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0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Penguin Slap!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4900"/>
            <a:ext cx="39624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05693"/>
            <a:ext cx="39624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9450" y="1401088"/>
            <a:ext cx="127635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Cutts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1544418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You</a:t>
            </a:r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57400" y="2038350"/>
            <a:ext cx="457200" cy="457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57800" y="1545332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You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028825"/>
            <a:ext cx="781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1299201"/>
            <a:ext cx="167644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Mueller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Cleaning up low quality links?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7188"/>
            <a:ext cx="7848600" cy="402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67"/>
          <a:stretch/>
        </p:blipFill>
        <p:spPr bwMode="auto">
          <a:xfrm>
            <a:off x="457200" y="819150"/>
            <a:ext cx="8534400" cy="326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body" sz="quarter" idx="4294967295"/>
          </p:nvPr>
        </p:nvSpPr>
        <p:spPr>
          <a:xfrm>
            <a:off x="0" y="4095750"/>
            <a:ext cx="9144000" cy="725487"/>
          </a:xfrm>
          <a:solidFill>
            <a:srgbClr val="FFFF00"/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400" dirty="0" err="1" smtClean="0"/>
              <a:t>Ya’ll</a:t>
            </a:r>
            <a:r>
              <a:rPr lang="en-US" sz="4400" dirty="0" smtClean="0"/>
              <a:t> </a:t>
            </a:r>
            <a:r>
              <a:rPr lang="en-US" sz="4400" dirty="0" err="1" smtClean="0"/>
              <a:t>talkin</a:t>
            </a:r>
            <a:r>
              <a:rPr lang="en-US" sz="4400" dirty="0" smtClean="0"/>
              <a:t> about “LINK Juice?” Not Revenue, </a:t>
            </a:r>
          </a:p>
          <a:p>
            <a:pPr marL="0" indent="0" algn="ctr">
              <a:buNone/>
            </a:pPr>
            <a:r>
              <a:rPr lang="en-US" sz="4400" dirty="0" smtClean="0"/>
              <a:t>Not Engagement, Not SOV, LINKS, </a:t>
            </a:r>
            <a:r>
              <a:rPr lang="en-US" sz="4400" dirty="0" err="1" smtClean="0"/>
              <a:t>Ya’ll</a:t>
            </a:r>
            <a:r>
              <a:rPr lang="en-US" sz="4400" dirty="0" smtClean="0"/>
              <a:t> </a:t>
            </a:r>
            <a:r>
              <a:rPr lang="en-US" sz="4400" dirty="0" err="1" smtClean="0"/>
              <a:t>talkin</a:t>
            </a:r>
            <a:r>
              <a:rPr lang="en-US" sz="4400" dirty="0" smtClean="0"/>
              <a:t>’</a:t>
            </a:r>
            <a:r>
              <a:rPr lang="en-US" sz="4400" dirty="0" smtClean="0"/>
              <a:t> about Links, man?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725860"/>
            <a:ext cx="312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0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 a clean up your crappy business tool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not getting 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Today’s SEO wants</a:t>
            </a:r>
            <a:br>
              <a:rPr lang="en-US" dirty="0" smtClean="0"/>
            </a:br>
            <a:r>
              <a:rPr lang="en-US" dirty="0" smtClean="0"/>
              <a:t>Clients who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" y="742950"/>
            <a:ext cx="7696200" cy="401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Engage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5350"/>
            <a:ext cx="8229600" cy="189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4" y="1733550"/>
            <a:ext cx="7729538" cy="136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4" y="2876550"/>
            <a:ext cx="8248650" cy="16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8" y="1200150"/>
            <a:ext cx="9555562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4116353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Rabid Fans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9"/>
          <a:stretch/>
        </p:blipFill>
        <p:spPr bwMode="auto">
          <a:xfrm>
            <a:off x="304800" y="945573"/>
            <a:ext cx="5943600" cy="374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3841"/>
            <a:ext cx="5113337" cy="120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Stand for something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C:\Users\Wil\AppData\Local\Temp\enhtmlclip\Image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2950"/>
            <a:ext cx="7772400" cy="40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Share their expertise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819149"/>
            <a:ext cx="7962900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Share their data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7" b="7000"/>
          <a:stretch/>
        </p:blipFill>
        <p:spPr bwMode="auto">
          <a:xfrm>
            <a:off x="457200" y="813117"/>
            <a:ext cx="8407400" cy="364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Share their data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Share their data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8" y="1123950"/>
            <a:ext cx="877724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19150"/>
            <a:ext cx="82550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0" y="4248150"/>
            <a:ext cx="9144000" cy="57308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Business existed before search engines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29638"/>
            <a:ext cx="6858000" cy="392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525" y="1047750"/>
            <a:ext cx="7280167" cy="320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company </a:t>
            </a:r>
            <a:r>
              <a:rPr lang="en-US" dirty="0" err="1" smtClean="0"/>
              <a:t>sh</a:t>
            </a:r>
            <a:r>
              <a:rPr lang="en-US" dirty="0" smtClean="0"/>
              <a:t>*t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u="sng" dirty="0" smtClean="0"/>
              <a:t>#RCS</a:t>
            </a:r>
            <a:endParaRPr lang="en-US" u="sng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4095750"/>
            <a:ext cx="9144000" cy="7254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j.mp/PdH1dc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prstClr val="black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Building followers</a:t>
            </a:r>
            <a:br>
              <a:rPr lang="en-US" dirty="0" smtClean="0"/>
            </a:br>
            <a:r>
              <a:rPr lang="en-US" dirty="0" smtClean="0"/>
              <a:t>is the new link building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writers, bloggers are following you?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r>
              <a:rPr lang="en-US" dirty="0" err="1" smtClean="0"/>
              <a:t>Followerwonk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" y="960121"/>
            <a:ext cx="8854440" cy="3257550"/>
          </a:xfrm>
        </p:spPr>
        <p:txBody>
          <a:bodyPr/>
          <a:lstStyle/>
          <a:p>
            <a:r>
              <a:rPr lang="en-US" sz="3600" b="0" dirty="0"/>
              <a:t> 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/>
              <a:t>55</a:t>
            </a:fld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r="12248" b="27326"/>
          <a:stretch/>
        </p:blipFill>
        <p:spPr bwMode="auto">
          <a:xfrm>
            <a:off x="228600" y="742950"/>
            <a:ext cx="8077200" cy="39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799" y="1344052"/>
            <a:ext cx="2133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Writers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1828800"/>
            <a:ext cx="3733801" cy="1085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</a:t>
            </a:r>
            <a:r>
              <a:rPr lang="en-US" dirty="0" err="1" smtClean="0">
                <a:solidFill>
                  <a:schemeClr val="bg1"/>
                </a:solidFill>
              </a:rPr>
              <a:t>wilreynolds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followers?</a:t>
            </a:r>
            <a:br>
              <a:rPr lang="en-US" dirty="0" smtClean="0"/>
            </a:br>
            <a:r>
              <a:rPr lang="en-US" dirty="0" smtClean="0"/>
              <a:t>Do it to a competitor!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9067799" cy="2205926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Client challenge </a:t>
            </a:r>
            <a:br>
              <a:rPr lang="en-US" u="sng" dirty="0" smtClean="0"/>
            </a:br>
            <a:r>
              <a:rPr lang="en-US" dirty="0" smtClean="0"/>
              <a:t>No new stuff for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Image search for logo + sponsorship</a:t>
            </a:r>
            <a:br>
              <a:rPr lang="en-US" sz="6000" dirty="0" smtClean="0"/>
            </a:br>
            <a:r>
              <a:rPr lang="en-US" sz="6000" dirty="0" smtClean="0"/>
              <a:t>@</a:t>
            </a:r>
            <a:r>
              <a:rPr lang="en-US" sz="6000" dirty="0" err="1" smtClean="0"/>
              <a:t>adammelson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907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r="25040" b="16465"/>
          <a:stretch/>
        </p:blipFill>
        <p:spPr bwMode="auto">
          <a:xfrm>
            <a:off x="1295400" y="895350"/>
            <a:ext cx="6705600" cy="394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8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0"/>
          <a:stretch/>
        </p:blipFill>
        <p:spPr bwMode="auto">
          <a:xfrm>
            <a:off x="533400" y="716279"/>
            <a:ext cx="8298180" cy="411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3957796"/>
            <a:ext cx="9144000" cy="57308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1986</a:t>
            </a:r>
          </a:p>
          <a:p>
            <a:pPr marL="0" indent="0" algn="ctr">
              <a:buFont typeface="Arial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[</a:t>
            </a:r>
            <a:r>
              <a:rPr lang="en-US" sz="6000" dirty="0" err="1" smtClean="0"/>
              <a:t>companyname</a:t>
            </a:r>
            <a:r>
              <a:rPr lang="en-US" sz="6000" dirty="0" smtClean="0"/>
              <a:t>] + event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028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1550"/>
            <a:ext cx="7380287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7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1550"/>
            <a:ext cx="8610600" cy="31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081963"/>
            <a:ext cx="9144000" cy="6826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 smtClean="0">
                <a:solidFill>
                  <a:schemeClr val="bg1"/>
                </a:solidFill>
              </a:rPr>
              <a:t>DON’T EVEN THINK ABOUT IT!</a:t>
            </a:r>
            <a:endParaRPr lang="en-US" sz="5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81150"/>
            <a:ext cx="727710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070850"/>
            <a:ext cx="9144000" cy="6826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 smtClean="0">
                <a:solidFill>
                  <a:schemeClr val="bg1"/>
                </a:solidFill>
              </a:rPr>
              <a:t>@</a:t>
            </a:r>
            <a:r>
              <a:rPr lang="en-US" sz="5400" b="0" dirty="0" err="1" smtClean="0">
                <a:solidFill>
                  <a:schemeClr val="bg1"/>
                </a:solidFill>
              </a:rPr>
              <a:t>kanejamison</a:t>
            </a:r>
            <a:endParaRPr lang="en-US" sz="5400" b="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84724"/>
            <a:ext cx="9144000" cy="6826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 smtClean="0">
                <a:solidFill>
                  <a:schemeClr val="bg1"/>
                </a:solidFill>
              </a:rPr>
              <a:t>bit.ly/</a:t>
            </a:r>
            <a:r>
              <a:rPr lang="en-US" sz="5400" b="0" dirty="0" err="1" smtClean="0">
                <a:solidFill>
                  <a:schemeClr val="bg1"/>
                </a:solidFill>
              </a:rPr>
              <a:t>localmoz</a:t>
            </a:r>
            <a:endParaRPr lang="en-US" sz="5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Company already has done #RCS</a:t>
            </a:r>
            <a:br>
              <a:rPr lang="en-US" dirty="0" smtClean="0"/>
            </a:br>
            <a:r>
              <a:rPr lang="en-US" dirty="0" smtClean="0"/>
              <a:t>w/ content?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content gets copied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/>
              <a:t>@</a:t>
            </a:r>
            <a:r>
              <a:rPr lang="en-US" sz="6000" dirty="0" err="1"/>
              <a:t>JHTScherck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984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Protip</a:t>
            </a:r>
            <a:r>
              <a:rPr lang="en-US" sz="4800" dirty="0" smtClean="0"/>
              <a:t>: Set up G alerts after every major content push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959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30 second guide to content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you know what to write??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Curious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19150"/>
            <a:ext cx="4780477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7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would you sell…</a:t>
            </a:r>
            <a:br>
              <a:rPr lang="en-US" dirty="0" smtClean="0"/>
            </a:br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95350"/>
            <a:ext cx="4500068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4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19150"/>
            <a:ext cx="581176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1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71550"/>
            <a:ext cx="511031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86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" y="819150"/>
            <a:ext cx="5478912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9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" y="852055"/>
            <a:ext cx="904146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00148"/>
            <a:ext cx="4976813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3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u="sng" dirty="0" smtClean="0"/>
              <a:t>Revenue matters</a:t>
            </a:r>
            <a:br>
              <a:rPr lang="en-US" sz="4000" u="sng" dirty="0" smtClean="0"/>
            </a:br>
            <a:r>
              <a:rPr lang="en-US" sz="4000" dirty="0" smtClean="0"/>
              <a:t>How much traffic, </a:t>
            </a:r>
            <a:r>
              <a:rPr lang="en-US" sz="4000" u="sng" dirty="0" smtClean="0"/>
              <a:t>newsletter signups</a:t>
            </a:r>
            <a:r>
              <a:rPr lang="en-US" sz="4000" dirty="0" smtClean="0"/>
              <a:t>,  and </a:t>
            </a:r>
            <a:r>
              <a:rPr lang="en-US" sz="4000" u="sng" dirty="0" smtClean="0"/>
              <a:t>conversions</a:t>
            </a:r>
            <a:r>
              <a:rPr lang="en-US" sz="4000" u="sng" dirty="0" smtClean="0"/>
              <a:t>?</a:t>
            </a:r>
            <a:br>
              <a:rPr lang="en-US" sz="4000" u="sng" dirty="0" smtClean="0"/>
            </a:br>
            <a:r>
              <a:rPr lang="en-US" sz="4000" u="sng" dirty="0" smtClean="0"/>
              <a:t/>
            </a:r>
            <a:br>
              <a:rPr lang="en-US" sz="4000" u="sng" dirty="0" smtClean="0"/>
            </a:br>
            <a:r>
              <a:rPr lang="en-US" sz="4000" dirty="0" smtClean="0"/>
              <a:t>Are you getting?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54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9450"/>
            <a:ext cx="9144000" cy="220592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bit.ly/conversions-and-links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>@</a:t>
            </a:r>
            <a:r>
              <a:rPr lang="en-US" sz="4400" dirty="0" err="1"/>
              <a:t>jasonacidre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67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1429450"/>
            <a:ext cx="7654292" cy="220592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Giveaway = $3900 direct sales</a:t>
            </a:r>
            <a:br>
              <a:rPr lang="en-US" sz="4400" dirty="0" smtClean="0"/>
            </a:br>
            <a:r>
              <a:rPr lang="en-US" sz="4400" dirty="0" smtClean="0"/>
              <a:t>250+ Social shares (engagement)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50 comments (engagement )</a:t>
            </a:r>
            <a:r>
              <a:rPr lang="en-US" sz="4400" u="sng" dirty="0" smtClean="0"/>
              <a:t/>
            </a:r>
            <a:br>
              <a:rPr lang="en-US" sz="4400" u="sng" dirty="0" smtClean="0"/>
            </a:br>
            <a:r>
              <a:rPr lang="en-US" sz="4400" u="sng" dirty="0" smtClean="0"/>
              <a:t>10 new customers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3308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Giving away product made client </a:t>
            </a:r>
            <a:br>
              <a:rPr lang="en-US" dirty="0" smtClean="0"/>
            </a:br>
            <a:r>
              <a:rPr lang="en-US" dirty="0"/>
              <a:t>$</a:t>
            </a:r>
            <a:r>
              <a:rPr lang="en-US" dirty="0" smtClean="0"/>
              <a:t>3900 in 1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4" b="14933"/>
          <a:stretch/>
        </p:blipFill>
        <p:spPr bwMode="auto">
          <a:xfrm>
            <a:off x="0" y="819149"/>
            <a:ext cx="9144000" cy="374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29450"/>
            <a:ext cx="86867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Oh, and their rankings are going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Vs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 searches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023938"/>
            <a:ext cx="55816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6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009650"/>
            <a:ext cx="727551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5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Do you have the content?</a:t>
            </a:r>
            <a:endParaRPr lang="en-US" sz="6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B2B?</a:t>
            </a:r>
            <a:br>
              <a:rPr lang="en-US" sz="6600" dirty="0" smtClean="0"/>
            </a:br>
            <a:r>
              <a:rPr lang="en-US" sz="6600" u="sng" dirty="0" smtClean="0"/>
              <a:t>#RCS is even easier</a:t>
            </a:r>
            <a:endParaRPr lang="en-US" sz="660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Use </a:t>
            </a:r>
            <a:r>
              <a:rPr lang="en-US" sz="6600" dirty="0" smtClean="0"/>
              <a:t>PPC data</a:t>
            </a:r>
            <a:r>
              <a:rPr lang="en-US" sz="6600" dirty="0" smtClean="0"/>
              <a:t>!</a:t>
            </a:r>
            <a:br>
              <a:rPr lang="en-US" sz="6600" dirty="0" smtClean="0"/>
            </a:br>
            <a:r>
              <a:rPr lang="en-US" sz="3600" dirty="0" smtClean="0"/>
              <a:t>(client story)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7D6-2790-204E-84BC-7AAFCD6E4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0591"/>
          <a:stretch/>
        </p:blipFill>
        <p:spPr bwMode="auto">
          <a:xfrm>
            <a:off x="304800" y="857250"/>
            <a:ext cx="8382000" cy="38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62600" y="4056450"/>
            <a:ext cx="29718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CRAPOLA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4069149"/>
            <a:ext cx="29718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HOLY GRAIL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2333" y="365760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COMMUNITY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9266" y="325755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RELATIONSHIPS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7733" y="285750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INBOUND MARKETING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364610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DIRECTORIES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6200" y="245745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ASSETS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2600" y="325755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HACKED SITES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45667" y="285750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ARTICLE DIRECTORIES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5667" y="2457450"/>
            <a:ext cx="2971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FAKE SOCIAL VOTES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48665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you going to invest the time?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29450"/>
            <a:ext cx="8381999" cy="22059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Don’t need big brand $$ to do </a:t>
            </a:r>
            <a:r>
              <a:rPr lang="en-US" u="sng" dirty="0" smtClean="0"/>
              <a:t>#RCS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119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29450"/>
            <a:ext cx="8915399" cy="2205926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4123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</a:t>
            </a:r>
            <a:r>
              <a:rPr lang="en-US" dirty="0" err="1" smtClean="0">
                <a:solidFill>
                  <a:prstClr val="white"/>
                </a:solidFill>
              </a:rPr>
              <a:t>wilreynolds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0834" r="-2564" b="-512"/>
          <a:stretch/>
        </p:blipFill>
        <p:spPr bwMode="auto">
          <a:xfrm>
            <a:off x="500062" y="797693"/>
            <a:ext cx="8143875" cy="40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070850"/>
            <a:ext cx="9144000" cy="6826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 smtClean="0">
                <a:solidFill>
                  <a:schemeClr val="bg1"/>
                </a:solidFill>
              </a:rPr>
              <a:t>Skateboard Client</a:t>
            </a:r>
            <a:endParaRPr lang="en-US" sz="5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95350"/>
            <a:ext cx="5257800" cy="386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070850"/>
            <a:ext cx="9144000" cy="6826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0" dirty="0" smtClean="0">
                <a:solidFill>
                  <a:schemeClr val="bg1"/>
                </a:solidFill>
              </a:rPr>
              <a:t>@</a:t>
            </a:r>
            <a:r>
              <a:rPr lang="en-US" sz="5400" b="0" dirty="0" err="1" smtClean="0">
                <a:solidFill>
                  <a:schemeClr val="bg1"/>
                </a:solidFill>
              </a:rPr>
              <a:t>nicomicelli</a:t>
            </a:r>
            <a:endParaRPr lang="en-US" sz="5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29450"/>
            <a:ext cx="8762999" cy="2205926"/>
          </a:xfrm>
        </p:spPr>
        <p:txBody>
          <a:bodyPr>
            <a:normAutofit/>
          </a:bodyPr>
          <a:lstStyle/>
          <a:p>
            <a:r>
              <a:rPr lang="en-US" dirty="0" smtClean="0"/>
              <a:t>HOLD THE FREAK UP!</a:t>
            </a:r>
            <a:br>
              <a:rPr lang="en-US" dirty="0" smtClean="0"/>
            </a:br>
            <a:r>
              <a:rPr lang="en-US" sz="4000" dirty="0" smtClean="0"/>
              <a:t>(retrain the SEO mind)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03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00150"/>
            <a:ext cx="7696199" cy="3429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Interview the builders</a:t>
            </a:r>
            <a:br>
              <a:rPr lang="en-US" sz="3600" dirty="0" smtClean="0"/>
            </a:br>
            <a:r>
              <a:rPr lang="en-US" sz="3600" dirty="0" smtClean="0"/>
              <a:t>Create a </a:t>
            </a:r>
            <a:r>
              <a:rPr lang="en-US" sz="3600" dirty="0"/>
              <a:t>G</a:t>
            </a:r>
            <a:r>
              <a:rPr lang="en-US" sz="3600" dirty="0" smtClean="0"/>
              <a:t>oogle map of gov’t parks</a:t>
            </a:r>
            <a:br>
              <a:rPr lang="en-US" sz="3600" dirty="0" smtClean="0"/>
            </a:br>
            <a:r>
              <a:rPr lang="en-US" sz="3600" dirty="0" smtClean="0"/>
              <a:t>Most friendly cities for skate boarders</a:t>
            </a:r>
            <a:br>
              <a:rPr lang="en-US" sz="3600" dirty="0" smtClean="0"/>
            </a:br>
            <a:r>
              <a:rPr lang="en-US" sz="3600" dirty="0" smtClean="0"/>
              <a:t># of skate parks [study]</a:t>
            </a:r>
            <a:br>
              <a:rPr lang="en-US" sz="3600" dirty="0" smtClean="0"/>
            </a:br>
            <a:r>
              <a:rPr lang="en-US" sz="3600" dirty="0" smtClean="0"/>
              <a:t>Go shoot </a:t>
            </a:r>
            <a:r>
              <a:rPr lang="en-US" sz="3600" dirty="0" smtClean="0"/>
              <a:t>video</a:t>
            </a:r>
            <a:br>
              <a:rPr lang="en-US" sz="3600" dirty="0" smtClean="0"/>
            </a:br>
            <a:r>
              <a:rPr lang="en-US" sz="3600" dirty="0" smtClean="0"/>
              <a:t>How to get your city to build a skate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9450"/>
            <a:ext cx="8610599" cy="22059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5350"/>
            <a:ext cx="8229600" cy="189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4" y="1733550"/>
            <a:ext cx="7729538" cy="136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4" y="2876550"/>
            <a:ext cx="8248650" cy="16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8" y="1200150"/>
            <a:ext cx="9555562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9" y="846642"/>
            <a:ext cx="7391400" cy="385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15628" y="895350"/>
            <a:ext cx="6912769" cy="682626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1" kern="1200" baseline="0">
                <a:solidFill>
                  <a:srgbClr val="4242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bg1"/>
                </a:solidFill>
              </a:rPr>
              <a:t>Links via customer service?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9150"/>
            <a:ext cx="8686800" cy="39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943350"/>
            <a:ext cx="8991600" cy="68262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 will be turbulence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4875"/>
            <a:ext cx="854964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50495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I’m </a:t>
            </a:r>
            <a:r>
              <a:rPr lang="en-US" sz="6000" dirty="0" err="1" smtClean="0">
                <a:solidFill>
                  <a:schemeClr val="bg1"/>
                </a:solidFill>
              </a:rPr>
              <a:t>gonna</a:t>
            </a:r>
            <a:r>
              <a:rPr lang="en-US" sz="6000" dirty="0" smtClean="0">
                <a:solidFill>
                  <a:schemeClr val="bg1"/>
                </a:solidFill>
              </a:rPr>
              <a:t> sue your client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29450"/>
            <a:ext cx="8686799" cy="2205926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“Search strategy should be driving content strategy”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401955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Marketing VP of MAJOR brand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9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  <a:alpha val="91000"/>
          </a:schemeClr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696</Words>
  <Application>Microsoft Office PowerPoint</Application>
  <PresentationFormat>On-screen Show (16:9)</PresentationFormat>
  <Paragraphs>209</Paragraphs>
  <Slides>117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117</vt:i4>
      </vt:variant>
    </vt:vector>
  </HeadingPairs>
  <TitlesOfParts>
    <vt:vector size="120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would you sell… Software</vt:lpstr>
      <vt:lpstr>PowerPoint Presentation</vt:lpstr>
      <vt:lpstr>PowerPoint Presentation</vt:lpstr>
      <vt:lpstr>PowerPoint Presentation</vt:lpstr>
      <vt:lpstr>#RCS</vt:lpstr>
      <vt:lpstr>PowerPoint Presentation</vt:lpstr>
      <vt:lpstr>We’re better than that</vt:lpstr>
      <vt:lpstr>Thinking…</vt:lpstr>
      <vt:lpstr>Cloaking</vt:lpstr>
      <vt:lpstr>PowerPoint Presentation</vt:lpstr>
      <vt:lpstr>PowerPoint Presentation</vt:lpstr>
      <vt:lpstr>True Story…</vt:lpstr>
      <vt:lpstr>Mommy Bloggers  for a construction company?</vt:lpstr>
      <vt:lpstr>Yeah, it’ll get links</vt:lpstr>
      <vt:lpstr>PowerPoint Presentation</vt:lpstr>
      <vt:lpstr>OR</vt:lpstr>
      <vt:lpstr>“Our company wants to inspire the next generation of engineers…”</vt:lpstr>
      <vt:lpstr>PowerPoint Presentation</vt:lpstr>
      <vt:lpstr>PowerPoint Presentation</vt:lpstr>
      <vt:lpstr>PowerPoint Presentation</vt:lpstr>
      <vt:lpstr>REALLY?</vt:lpstr>
      <vt:lpstr>Protip: Find people copying your fashionistas images @alliebrown89</vt:lpstr>
      <vt:lpstr>PowerPoint Presentation</vt:lpstr>
      <vt:lpstr>SEO’s w/ marketing plans?</vt:lpstr>
      <vt:lpstr>PowerPoint Presentation</vt:lpstr>
      <vt:lpstr>PowerPoint Presentation</vt:lpstr>
      <vt:lpstr>no followers no engagement no cust. service no content</vt:lpstr>
      <vt:lpstr>WINNER!</vt:lpstr>
      <vt:lpstr>I can build a legit business on…this strategy??</vt:lpstr>
      <vt:lpstr>This sounds like some hokey bullshit, but OK</vt:lpstr>
      <vt:lpstr>PowerPoint Presentation</vt:lpstr>
      <vt:lpstr>Cleaning up low quality links?</vt:lpstr>
      <vt:lpstr>PowerPoint Presentation</vt:lpstr>
      <vt:lpstr>Develop a clean up your crappy business tool</vt:lpstr>
      <vt:lpstr>Still not getting it</vt:lpstr>
      <vt:lpstr>Today’s SEO wants Clients 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company sh*t  #RCS</vt:lpstr>
      <vt:lpstr>Building followers is the new link building</vt:lpstr>
      <vt:lpstr>What writers, bloggers are following you?</vt:lpstr>
      <vt:lpstr>Followerwonk</vt:lpstr>
      <vt:lpstr>  </vt:lpstr>
      <vt:lpstr>No followers? Do it to a competitor!</vt:lpstr>
      <vt:lpstr>Client challenge  No new stuff for links</vt:lpstr>
      <vt:lpstr>Image search for logo + sponsorship @adammelson</vt:lpstr>
      <vt:lpstr>PowerPoint Presentation</vt:lpstr>
      <vt:lpstr>[companyname] + event</vt:lpstr>
      <vt:lpstr>PowerPoint Presentation</vt:lpstr>
      <vt:lpstr>PowerPoint Presentation</vt:lpstr>
      <vt:lpstr>PowerPoint Presentation</vt:lpstr>
      <vt:lpstr>Company already has done #RCS w/ content?</vt:lpstr>
      <vt:lpstr>content gets copied @JHTScherck</vt:lpstr>
      <vt:lpstr>Protip: Set up G alerts after every major content push</vt:lpstr>
      <vt:lpstr>30 second guide to content ideas</vt:lpstr>
      <vt:lpstr>How can you know what to write??</vt:lpstr>
      <vt:lpstr>Curious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Revenue matters How much traffic, newsletter signups,  and conversions?  Are you getting?</vt:lpstr>
      <vt:lpstr>bit.ly/conversions-and-links @jasonacidre</vt:lpstr>
      <vt:lpstr>Giveaway = $3900 direct sales 250+ Social shares (engagement) 50 comments (engagement ) 10 new customers</vt:lpstr>
      <vt:lpstr>Giving away product made client  $3900 in 1 week</vt:lpstr>
      <vt:lpstr>Oh, and their rankings are going up</vt:lpstr>
      <vt:lpstr>“Vs”  searches</vt:lpstr>
      <vt:lpstr>PowerPoint Presentation</vt:lpstr>
      <vt:lpstr>PowerPoint Presentation</vt:lpstr>
      <vt:lpstr>Do you have the content?</vt:lpstr>
      <vt:lpstr>B2B? #RCS is even easier</vt:lpstr>
      <vt:lpstr>Use PPC data! (client story)</vt:lpstr>
      <vt:lpstr>PowerPoint Presentation</vt:lpstr>
      <vt:lpstr>Are you going to invest the time?</vt:lpstr>
      <vt:lpstr>Don’t need big brand $$ to do #RCS</vt:lpstr>
      <vt:lpstr>PowerPoint Presentation</vt:lpstr>
      <vt:lpstr>PowerPoint Presentation</vt:lpstr>
      <vt:lpstr>HOLD THE FREAK UP! (retrain the SEO mind)</vt:lpstr>
      <vt:lpstr>Add value</vt:lpstr>
      <vt:lpstr>Interview the builders Create a Google map of gov’t parks Most friendly cities for skate boarders # of skate parks [study] Go shoot video How to get your city to build a skate park</vt:lpstr>
      <vt:lpstr>Vs.</vt:lpstr>
      <vt:lpstr>PowerPoint Presentation</vt:lpstr>
      <vt:lpstr>There will be turbulence</vt:lpstr>
      <vt:lpstr>PowerPoint Presentation</vt:lpstr>
      <vt:lpstr>“Search strategy should be driving content strategy”</vt:lpstr>
      <vt:lpstr>SEO’s are best to drive content strategy IF (BIG IF) we can understand our role in a larger context</vt:lpstr>
      <vt:lpstr>PowerPoint Presentation</vt:lpstr>
      <vt:lpstr>Scavengers - We can do more with less</vt:lpstr>
      <vt:lpstr>Stop making our work about links &amp; shortcuts</vt:lpstr>
      <vt:lpstr>= </vt:lpstr>
      <vt:lpstr>Start making our work about industry leadership</vt:lpstr>
      <vt:lpstr>Start making our work about caring for customers</vt:lpstr>
      <vt:lpstr>Start making our work about engagement</vt:lpstr>
      <vt:lpstr>Start making our work about education</vt:lpstr>
      <vt:lpstr>= </vt:lpstr>
      <vt:lpstr>We can win the budgets we deserve </vt:lpstr>
      <vt:lpstr>Your first attempts will suck</vt:lpstr>
      <vt:lpstr>#RCS starts somewhere</vt:lpstr>
      <vt:lpstr>PowerPoint Presentation</vt:lpstr>
      <vt:lpstr>PowerPoint Presentation</vt:lpstr>
      <vt:lpstr>Its in our DNA to do more with less</vt:lpstr>
      <vt:lpstr>Let’s DO THIS Let’s get STARTED!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</dc:title>
  <dc:creator>Wil</dc:creator>
  <cp:lastModifiedBy>Wil</cp:lastModifiedBy>
  <cp:revision>67</cp:revision>
  <dcterms:created xsi:type="dcterms:W3CDTF">2012-07-08T18:51:45Z</dcterms:created>
  <dcterms:modified xsi:type="dcterms:W3CDTF">2012-07-21T23:19:28Z</dcterms:modified>
</cp:coreProperties>
</file>