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6"/>
  </p:notesMasterIdLst>
  <p:sldIdLst>
    <p:sldId id="262" r:id="rId2"/>
    <p:sldId id="277" r:id="rId3"/>
    <p:sldId id="308" r:id="rId4"/>
    <p:sldId id="309" r:id="rId5"/>
    <p:sldId id="278" r:id="rId6"/>
    <p:sldId id="307" r:id="rId7"/>
    <p:sldId id="310" r:id="rId8"/>
    <p:sldId id="313" r:id="rId9"/>
    <p:sldId id="268" r:id="rId10"/>
    <p:sldId id="314" r:id="rId11"/>
    <p:sldId id="269" r:id="rId12"/>
    <p:sldId id="279" r:id="rId13"/>
    <p:sldId id="280" r:id="rId14"/>
    <p:sldId id="332" r:id="rId15"/>
    <p:sldId id="333" r:id="rId16"/>
    <p:sldId id="331" r:id="rId17"/>
    <p:sldId id="282" r:id="rId18"/>
    <p:sldId id="336" r:id="rId19"/>
    <p:sldId id="337" r:id="rId20"/>
    <p:sldId id="265" r:id="rId21"/>
    <p:sldId id="338" r:id="rId22"/>
    <p:sldId id="339" r:id="rId23"/>
    <p:sldId id="340" r:id="rId24"/>
    <p:sldId id="322" r:id="rId25"/>
    <p:sldId id="321" r:id="rId26"/>
    <p:sldId id="319" r:id="rId27"/>
    <p:sldId id="271" r:id="rId28"/>
    <p:sldId id="273" r:id="rId29"/>
    <p:sldId id="272" r:id="rId30"/>
    <p:sldId id="287" r:id="rId31"/>
    <p:sldId id="288" r:id="rId32"/>
    <p:sldId id="289" r:id="rId33"/>
    <p:sldId id="291" r:id="rId34"/>
    <p:sldId id="290" r:id="rId35"/>
    <p:sldId id="292" r:id="rId36"/>
    <p:sldId id="326" r:id="rId37"/>
    <p:sldId id="293" r:id="rId38"/>
    <p:sldId id="294" r:id="rId39"/>
    <p:sldId id="274" r:id="rId40"/>
    <p:sldId id="295" r:id="rId41"/>
    <p:sldId id="342" r:id="rId42"/>
    <p:sldId id="341" r:id="rId43"/>
    <p:sldId id="334" r:id="rId44"/>
    <p:sldId id="298" r:id="rId45"/>
    <p:sldId id="297" r:id="rId46"/>
    <p:sldId id="300" r:id="rId47"/>
    <p:sldId id="344" r:id="rId48"/>
    <p:sldId id="343" r:id="rId49"/>
    <p:sldId id="302" r:id="rId50"/>
    <p:sldId id="345" r:id="rId51"/>
    <p:sldId id="346" r:id="rId52"/>
    <p:sldId id="347" r:id="rId53"/>
    <p:sldId id="348" r:id="rId54"/>
    <p:sldId id="329" r:id="rId55"/>
    <p:sldId id="328" r:id="rId56"/>
    <p:sldId id="303" r:id="rId57"/>
    <p:sldId id="304" r:id="rId58"/>
    <p:sldId id="349" r:id="rId59"/>
    <p:sldId id="350" r:id="rId60"/>
    <p:sldId id="351" r:id="rId61"/>
    <p:sldId id="276" r:id="rId62"/>
    <p:sldId id="352" r:id="rId63"/>
    <p:sldId id="353" r:id="rId64"/>
    <p:sldId id="263" r:id="rId6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636" autoAdjust="0"/>
    <p:restoredTop sz="91505" autoAdjust="0"/>
  </p:normalViewPr>
  <p:slideViewPr>
    <p:cSldViewPr snapToGrid="0">
      <p:cViewPr>
        <p:scale>
          <a:sx n="150" d="100"/>
          <a:sy n="150" d="100"/>
        </p:scale>
        <p:origin x="-1120" y="-9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D7B4-9F89-1644-9FD9-5BA21702BD9C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B883-8052-4542-B27B-25CD5D27C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467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explain</a:t>
            </a:r>
            <a:r>
              <a:rPr lang="en-US" baseline="0" dirty="0" smtClean="0"/>
              <a:t> both </a:t>
            </a:r>
            <a:r>
              <a:rPr lang="en-US" baseline="0" dirty="0" err="1" smtClean="0"/>
              <a:t>mozTrust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mozRank</a:t>
            </a:r>
            <a:endParaRPr lang="en-US" baseline="0" dirty="0" smtClean="0"/>
          </a:p>
          <a:p>
            <a:r>
              <a:rPr lang="en-US" baseline="0" dirty="0" smtClean="0"/>
              <a:t>** mention graph regularization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stratified sample by domain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stratified sample by domain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stratified sample by domain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stratified sample by domain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EMPHASIZE</a:t>
            </a:r>
            <a:r>
              <a:rPr lang="en-US" baseline="0" dirty="0" smtClean="0"/>
              <a:t> SCALE PROBLEM.  Explain what we mean by a web crawler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EMPHASIZE</a:t>
            </a:r>
            <a:r>
              <a:rPr lang="en-US" baseline="0" dirty="0" smtClean="0"/>
              <a:t> SCALE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EMPHASIZE</a:t>
            </a:r>
            <a:r>
              <a:rPr lang="en-US" baseline="0" dirty="0" smtClean="0"/>
              <a:t> SCALE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Concerns:</a:t>
            </a:r>
          </a:p>
          <a:p>
            <a:r>
              <a:rPr lang="en-US" sz="900" dirty="0" smtClean="0"/>
              <a:t>(1) Is it relevant/how does it compare to Google?</a:t>
            </a:r>
          </a:p>
          <a:p>
            <a:r>
              <a:rPr lang="en-US" sz="900" dirty="0" smtClean="0"/>
              <a:t>This talk directly compares against sites banned/penalized by Google.  Not sure final form of the metric yet, but will compare with Google’s.</a:t>
            </a:r>
          </a:p>
          <a:p>
            <a:endParaRPr lang="en-US" sz="900" dirty="0" smtClean="0"/>
          </a:p>
          <a:p>
            <a:r>
              <a:rPr lang="en-US" sz="900" dirty="0" smtClean="0"/>
              <a:t>(2) You should be focusing on other</a:t>
            </a:r>
            <a:r>
              <a:rPr lang="en-US" sz="900" baseline="0" dirty="0" smtClean="0"/>
              <a:t> challenges instead.</a:t>
            </a:r>
          </a:p>
          <a:p>
            <a:r>
              <a:rPr lang="en-US" sz="900" baseline="0" dirty="0" smtClean="0"/>
              <a:t>We are focusing on a larger, fresher more consistent index first.  This just a research project now that needs some engineering work to scale.  Once we have solved the scaling challenges in a fresher more consistent index, we will address those scaling problems.</a:t>
            </a:r>
          </a:p>
          <a:p>
            <a:endParaRPr lang="en-US" sz="900" dirty="0" smtClean="0"/>
          </a:p>
          <a:p>
            <a:r>
              <a:rPr lang="en-US" sz="900" dirty="0" smtClean="0"/>
              <a:t>(3) What about outing</a:t>
            </a:r>
            <a:r>
              <a:rPr lang="en-US" sz="900" baseline="0" dirty="0" smtClean="0"/>
              <a:t> millions of sites?</a:t>
            </a:r>
          </a:p>
          <a:p>
            <a:r>
              <a:rPr lang="en-US" sz="900" baseline="0" dirty="0" smtClean="0"/>
              <a:t>Two things: (a) delta score (</a:t>
            </a:r>
            <a:r>
              <a:rPr lang="en-US" sz="900" baseline="0" dirty="0" err="1" smtClean="0"/>
              <a:t>b</a:t>
            </a:r>
            <a:r>
              <a:rPr lang="en-US" sz="900" baseline="0" dirty="0" smtClean="0"/>
              <a:t>) search engines have the information now, we believe in transparency to make it available to all.</a:t>
            </a:r>
            <a:endParaRPr lang="en-US" sz="900" dirty="0" smtClean="0"/>
          </a:p>
          <a:p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</a:t>
            </a:r>
            <a:r>
              <a:rPr lang="en-US" baseline="0" dirty="0" smtClean="0"/>
              <a:t> feature engineering is interesting from intuitive perspective</a:t>
            </a:r>
          </a:p>
          <a:p>
            <a:r>
              <a:rPr lang="en-US" baseline="0" dirty="0" smtClean="0"/>
              <a:t>** black box isn’t black at all, rather transparent since I coded it myself.  But for purposes of this talk is a black box</a:t>
            </a:r>
          </a:p>
          <a:p>
            <a:r>
              <a:rPr lang="en-US" baseline="0" dirty="0" smtClean="0"/>
              <a:t>** in practice this is iterative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</a:t>
            </a:r>
            <a:r>
              <a:rPr lang="en-US" baseline="0" dirty="0" smtClean="0"/>
              <a:t> feature engineering is interesting from intuitive perspective</a:t>
            </a:r>
          </a:p>
          <a:p>
            <a:r>
              <a:rPr lang="en-US" baseline="0" dirty="0" smtClean="0"/>
              <a:t>** black box isn’t black at all, rather transparent since I coded it myself.  But for purposes of this talk is a black box</a:t>
            </a:r>
          </a:p>
          <a:p>
            <a:r>
              <a:rPr lang="en-US" baseline="0" dirty="0" smtClean="0"/>
              <a:t>** in practice this is iterative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</a:t>
            </a:r>
            <a:r>
              <a:rPr lang="en-US" baseline="0" dirty="0" smtClean="0"/>
              <a:t> feature engineering is interesting from intuitive perspective</a:t>
            </a:r>
          </a:p>
          <a:p>
            <a:r>
              <a:rPr lang="en-US" baseline="0" dirty="0" smtClean="0"/>
              <a:t>** black box isn’t black at all, rather transparent since I coded it myself.  But for purposes of this talk is a black box</a:t>
            </a:r>
          </a:p>
          <a:p>
            <a:r>
              <a:rPr lang="en-US" baseline="0" dirty="0" smtClean="0"/>
              <a:t>** in practice this is iterative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 emphasize</a:t>
            </a:r>
            <a:r>
              <a:rPr lang="en-US" baseline="0" dirty="0" smtClean="0"/>
              <a:t> guidelines, organized publically available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883-8052-4542-B27B-25CD5D27C2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86F8-9C05-2944-AB21-E31CFEA63B8B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6923-8282-5A43-A32C-5E4FD2840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7.tiff"/><Relationship Id="rId7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5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9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9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9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zcon-ppt-bg-blank-2-smallerLogo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-15904"/>
            <a:ext cx="9272670" cy="521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2470" y="1545984"/>
            <a:ext cx="927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Web Spam Research: Good Robots </a:t>
            </a:r>
            <a:r>
              <a:rPr lang="en-US" sz="2800" b="1" dirty="0" err="1" smtClean="0">
                <a:latin typeface="Helvetica"/>
                <a:cs typeface="Helvetica"/>
              </a:rPr>
              <a:t>vs</a:t>
            </a:r>
            <a:r>
              <a:rPr lang="en-US" sz="2800" b="1" dirty="0" smtClean="0">
                <a:latin typeface="Helvetica"/>
                <a:cs typeface="Helvetica"/>
              </a:rPr>
              <a:t> Bad Robots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2469" y="2037808"/>
            <a:ext cx="927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Matthew Peters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6604" y="2419781"/>
            <a:ext cx="927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Scientist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508" y="278807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/>
                <a:cs typeface="Helvetica"/>
              </a:rPr>
              <a:t>SEOmoz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15246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@</a:t>
            </a:r>
            <a:r>
              <a:rPr lang="en-US" dirty="0" err="1" smtClean="0">
                <a:latin typeface="Helvetica"/>
                <a:cs typeface="Helvetica"/>
              </a:rPr>
              <a:t>mattthemathman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56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In-link and on-page features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4465" y="11599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7533" y="3683000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0532" y="40639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599" y="20320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5200" y="28363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06132" y="1371600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09531" y="11684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89200" y="24468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6000" y="3564464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9066" y="29802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29867" y="15070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72667" y="37845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15533" y="1422400"/>
            <a:ext cx="897467" cy="127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91733" y="2252133"/>
            <a:ext cx="838201" cy="3471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98600" y="2667000"/>
            <a:ext cx="821267" cy="3302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096436" y="1790700"/>
            <a:ext cx="245531" cy="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642533" y="2921000"/>
            <a:ext cx="745067" cy="6688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1625601" y="2971804"/>
            <a:ext cx="812801" cy="7704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108202" y="3344334"/>
            <a:ext cx="948267" cy="27093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95600" y="3022600"/>
            <a:ext cx="558800" cy="5587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31066" y="2683933"/>
            <a:ext cx="1642537" cy="4487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5236635" y="2180168"/>
            <a:ext cx="1202264" cy="787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486400" y="3378200"/>
            <a:ext cx="347133" cy="3386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97867" y="3318933"/>
            <a:ext cx="575733" cy="406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2468033" y="2053167"/>
            <a:ext cx="508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048001" y="1371603"/>
            <a:ext cx="1142999" cy="1100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524000" y="1701800"/>
            <a:ext cx="863600" cy="3979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985001" y="1219200"/>
            <a:ext cx="1828800" cy="13631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Spam sites (link farms, fake blogs, etc)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985000" y="2802467"/>
            <a:ext cx="1828800" cy="1253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Legitimate sites that may have some spam in-links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In-link and on-page features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4465" y="11599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7533" y="3683000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0532" y="40639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599" y="20320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5200" y="28363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06132" y="1371600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09531" y="11684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89200" y="24468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6000" y="3564464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9066" y="29802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29867" y="15070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72667" y="37845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15533" y="1422400"/>
            <a:ext cx="897467" cy="127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91733" y="2252133"/>
            <a:ext cx="838201" cy="3471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98600" y="2667000"/>
            <a:ext cx="821267" cy="3302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096436" y="1790700"/>
            <a:ext cx="245531" cy="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642533" y="2921000"/>
            <a:ext cx="745067" cy="6688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1625601" y="2971804"/>
            <a:ext cx="812801" cy="7704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108202" y="3344334"/>
            <a:ext cx="948267" cy="27093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95600" y="3022600"/>
            <a:ext cx="558800" cy="5587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31066" y="2683933"/>
            <a:ext cx="1642537" cy="4487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5236635" y="2180168"/>
            <a:ext cx="1202264" cy="787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486400" y="3378200"/>
            <a:ext cx="347133" cy="3386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97867" y="3318933"/>
            <a:ext cx="575733" cy="406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2468033" y="2053167"/>
            <a:ext cx="508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048001" y="1371603"/>
            <a:ext cx="1142999" cy="1100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524000" y="1701800"/>
            <a:ext cx="863600" cy="3979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985001" y="1219200"/>
            <a:ext cx="1828800" cy="13631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Spam sites (link farms, fake blogs, etc)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985000" y="2802467"/>
            <a:ext cx="1828800" cy="1253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Legitimate sites that may have some spam in-links</a:t>
            </a:r>
          </a:p>
        </p:txBody>
      </p:sp>
      <p:sp>
        <p:nvSpPr>
          <p:cNvPr id="84" name="Connector 83"/>
          <p:cNvSpPr/>
          <p:nvPr/>
        </p:nvSpPr>
        <p:spPr>
          <a:xfrm>
            <a:off x="2209799" y="1134533"/>
            <a:ext cx="999067" cy="939800"/>
          </a:xfrm>
          <a:prstGeom prst="flowChartConnector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rot="10800000">
            <a:off x="3242734" y="1794936"/>
            <a:ext cx="1151467" cy="33866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495800" y="1667932"/>
            <a:ext cx="1185333" cy="12003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spam site with spam in/out links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In-link and on-page features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4465" y="11599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7533" y="3683000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0532" y="40639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599" y="20320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5200" y="28363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06132" y="1371600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09531" y="11684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89200" y="24468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6000" y="3564464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9066" y="29802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29867" y="15070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72667" y="37845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15533" y="1422400"/>
            <a:ext cx="897467" cy="127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91733" y="2252133"/>
            <a:ext cx="838201" cy="3471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98600" y="2667000"/>
            <a:ext cx="821267" cy="3302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096436" y="1790700"/>
            <a:ext cx="245531" cy="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642533" y="2921000"/>
            <a:ext cx="745067" cy="6688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1625601" y="2971804"/>
            <a:ext cx="812801" cy="7704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108202" y="3344334"/>
            <a:ext cx="948267" cy="27093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95600" y="3022600"/>
            <a:ext cx="558800" cy="5587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31066" y="2683933"/>
            <a:ext cx="1642537" cy="4487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5236635" y="2180168"/>
            <a:ext cx="1202264" cy="787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486400" y="3378200"/>
            <a:ext cx="347133" cy="3386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97867" y="3318933"/>
            <a:ext cx="575733" cy="406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2468033" y="2053167"/>
            <a:ext cx="508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048001" y="1371603"/>
            <a:ext cx="1142999" cy="1100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524000" y="1701800"/>
            <a:ext cx="863600" cy="3979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985001" y="1219200"/>
            <a:ext cx="1828800" cy="13631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Spam sites (link farms, fake blogs, etc)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985000" y="2802467"/>
            <a:ext cx="1828800" cy="1253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Legitimate sites that may have some spam in-links</a:t>
            </a:r>
          </a:p>
        </p:txBody>
      </p:sp>
      <p:sp>
        <p:nvSpPr>
          <p:cNvPr id="84" name="Connector 83"/>
          <p:cNvSpPr/>
          <p:nvPr/>
        </p:nvSpPr>
        <p:spPr>
          <a:xfrm>
            <a:off x="2218266" y="2184400"/>
            <a:ext cx="999067" cy="939800"/>
          </a:xfrm>
          <a:prstGeom prst="flowChartConnector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rot="10800000" flipV="1">
            <a:off x="3234268" y="2133601"/>
            <a:ext cx="1159935" cy="33866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495800" y="1667932"/>
            <a:ext cx="1185333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legit site with spam in links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36700" y="1016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On-page features	</a:t>
            </a:r>
            <a:endParaRPr lang="en-US" sz="36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0067" y="4497169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Organized research conferences:</a:t>
            </a:r>
          </a:p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WEBSPAM-UK2006/7, ECML/PKDD 2010 Discovery challenge</a:t>
            </a:r>
            <a:endParaRPr lang="en-US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webspam_guideline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" y="853015"/>
            <a:ext cx="6897022" cy="356658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36700" y="1016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On-page features	</a:t>
            </a:r>
            <a:endParaRPr lang="en-US" sz="36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0067" y="44971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Ntoulas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et al: </a:t>
            </a:r>
            <a:r>
              <a:rPr lang="en-US" i="1" dirty="0" smtClean="0">
                <a:solidFill>
                  <a:srgbClr val="2494BF"/>
                </a:solidFill>
                <a:latin typeface="Helvetica"/>
                <a:cs typeface="Helvetica"/>
              </a:rPr>
              <a:t>Detecting Spam Web Pages through Content Analysis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, WWW ‘06</a:t>
            </a:r>
            <a:endParaRPr lang="en-US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2267" y="770466"/>
            <a:ext cx="295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words in title</a:t>
            </a:r>
            <a:endParaRPr lang="en-US" dirty="0"/>
          </a:p>
        </p:txBody>
      </p:sp>
      <p:pic>
        <p:nvPicPr>
          <p:cNvPr id="9" name="Picture 8" descr="old_paper_title_length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0" y="1071194"/>
            <a:ext cx="5069434" cy="339920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36700" y="1016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On-page features	</a:t>
            </a:r>
            <a:endParaRPr lang="en-US" sz="36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0067" y="44971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Ntoulas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et al: </a:t>
            </a:r>
            <a:r>
              <a:rPr lang="en-US" i="1" dirty="0" smtClean="0">
                <a:solidFill>
                  <a:srgbClr val="2494BF"/>
                </a:solidFill>
                <a:latin typeface="Helvetica"/>
                <a:cs typeface="Helvetica"/>
              </a:rPr>
              <a:t>Detecting Spam Web Pages through Content Analysis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, WWW ‘06</a:t>
            </a:r>
            <a:endParaRPr lang="en-US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2267" y="770466"/>
            <a:ext cx="295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words in title</a:t>
            </a:r>
            <a:endParaRPr lang="en-US" dirty="0"/>
          </a:p>
        </p:txBody>
      </p:sp>
      <p:pic>
        <p:nvPicPr>
          <p:cNvPr id="9" name="Picture 8" descr="old_paper_title_length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0" y="1071194"/>
            <a:ext cx="5069434" cy="33992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35667" y="1837267"/>
            <a:ext cx="880533" cy="7789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631" y="1134531"/>
            <a:ext cx="1477436" cy="12003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Histogram (probability density) of all pages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36700" y="1016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On-page features	</a:t>
            </a:r>
            <a:endParaRPr lang="en-US" sz="36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0067" y="44971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Ntoulas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et al: </a:t>
            </a:r>
            <a:r>
              <a:rPr lang="en-US" i="1" dirty="0" smtClean="0">
                <a:solidFill>
                  <a:srgbClr val="2494BF"/>
                </a:solidFill>
                <a:latin typeface="Helvetica"/>
                <a:cs typeface="Helvetica"/>
              </a:rPr>
              <a:t>Detecting Spam Web Pages through Content Analysis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, WWW ‘06</a:t>
            </a:r>
            <a:endParaRPr lang="en-US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2267" y="770466"/>
            <a:ext cx="295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words in title</a:t>
            </a:r>
            <a:endParaRPr lang="en-US" dirty="0"/>
          </a:p>
        </p:txBody>
      </p:sp>
      <p:pic>
        <p:nvPicPr>
          <p:cNvPr id="9" name="Picture 8" descr="old_paper_title_length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0" y="1071194"/>
            <a:ext cx="5069434" cy="33992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35667" y="1837267"/>
            <a:ext cx="880533" cy="7789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631" y="1134531"/>
            <a:ext cx="1477436" cy="12003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Histogram (probability density) of all pages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9298" y="2836331"/>
            <a:ext cx="1731435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Percent of spam for each title length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549901" y="2590800"/>
            <a:ext cx="1443567" cy="88900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36700" y="1016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On-page features	</a:t>
            </a:r>
            <a:endParaRPr lang="en-US" sz="36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0067" y="44971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Ntoulas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et al: </a:t>
            </a:r>
            <a:r>
              <a:rPr lang="en-US" i="1" dirty="0" smtClean="0">
                <a:solidFill>
                  <a:srgbClr val="2494BF"/>
                </a:solidFill>
                <a:latin typeface="Helvetica"/>
                <a:cs typeface="Helvetica"/>
              </a:rPr>
              <a:t>Detecting Spam Web Pages through Content Analysis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, WWW ‘06</a:t>
            </a:r>
            <a:endParaRPr lang="en-US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719666"/>
            <a:ext cx="37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of anchor text words</a:t>
            </a:r>
          </a:p>
        </p:txBody>
      </p:sp>
      <p:pic>
        <p:nvPicPr>
          <p:cNvPr id="13" name="Picture 12" descr="content_exampl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66" y="1038419"/>
            <a:ext cx="5195925" cy="349124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79401"/>
            <a:ext cx="8246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These few features are remarkably effective</a:t>
            </a:r>
          </a:p>
          <a:p>
            <a:pPr algn="ctr"/>
            <a:r>
              <a:rPr lang="en-US" b="1" dirty="0" smtClean="0">
                <a:solidFill>
                  <a:srgbClr val="2494BF"/>
                </a:solidFill>
                <a:latin typeface="Helvetica"/>
                <a:cs typeface="Helvetica"/>
              </a:rPr>
              <a:t>(assuming your model is complex enough)</a:t>
            </a:r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	</a:t>
            </a:r>
            <a:endParaRPr lang="en-US" sz="28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5900" y="45225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Erdélyi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et al: </a:t>
            </a:r>
            <a:r>
              <a:rPr lang="en-US" i="1" dirty="0" smtClean="0">
                <a:solidFill>
                  <a:srgbClr val="2494BF"/>
                </a:solidFill>
                <a:latin typeface="Helvetica"/>
                <a:cs typeface="Helvetica"/>
              </a:rPr>
              <a:t>Web Spam Classification: a Few Features Worth More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, </a:t>
            </a:r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WebQuality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2011</a:t>
            </a:r>
            <a:endParaRPr lang="en-US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ensemble_predicti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96" y="1333500"/>
            <a:ext cx="7471303" cy="2801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1999" y="1862667"/>
            <a:ext cx="7613997" cy="2484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7067" y="177801"/>
            <a:ext cx="824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On-page features &gt; in-link features	</a:t>
            </a:r>
            <a:endParaRPr lang="en-US" sz="28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0067" y="44971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Erdélyi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et al: </a:t>
            </a:r>
            <a:r>
              <a:rPr lang="en-US" i="1" dirty="0" smtClean="0">
                <a:solidFill>
                  <a:srgbClr val="2494BF"/>
                </a:solidFill>
                <a:latin typeface="Helvetica"/>
                <a:cs typeface="Helvetica"/>
              </a:rPr>
              <a:t>Web Spam Classification: a Few Features Worth More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, </a:t>
            </a:r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WebQuality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2011</a:t>
            </a:r>
            <a:endParaRPr lang="en-US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ensemble_predict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96" y="1066799"/>
            <a:ext cx="7814203" cy="2930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057400"/>
            <a:ext cx="7763933" cy="2794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081866"/>
            <a:ext cx="7757791" cy="29611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Penguin </a:t>
            </a:r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(and Panda)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01600" y="4272802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Practical SEO considerations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9" name="Picture 8" descr="Solution-to-Google-Penguin-Attack-285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83" y="1177396"/>
            <a:ext cx="2420540" cy="2547937"/>
          </a:xfrm>
          <a:prstGeom prst="rect">
            <a:avLst/>
          </a:prstGeom>
        </p:spPr>
      </p:pic>
      <p:pic>
        <p:nvPicPr>
          <p:cNvPr id="12" name="Picture 11" descr="google-pan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596" y="1531938"/>
            <a:ext cx="2669949" cy="201136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36700" y="1016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In-link features (</a:t>
            </a:r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mozTrust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)	</a:t>
            </a:r>
            <a:endParaRPr lang="en-US" sz="36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1600" y="4560669"/>
            <a:ext cx="9613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Gyöngyi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et al: </a:t>
            </a:r>
            <a:r>
              <a:rPr lang="en-US" i="1" dirty="0" smtClean="0">
                <a:solidFill>
                  <a:srgbClr val="2494BF"/>
                </a:solidFill>
                <a:latin typeface="Helvetica"/>
                <a:cs typeface="Helvetica"/>
              </a:rPr>
              <a:t>Combating Web Spam with </a:t>
            </a:r>
            <a:r>
              <a:rPr lang="en-US" i="1" dirty="0" err="1" smtClean="0">
                <a:solidFill>
                  <a:srgbClr val="2494BF"/>
                </a:solidFill>
                <a:latin typeface="Helvetica"/>
                <a:cs typeface="Helvetica"/>
              </a:rPr>
              <a:t>TrustRank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, 2004</a:t>
            </a:r>
          </a:p>
          <a:p>
            <a:pPr algn="ctr"/>
            <a:r>
              <a:rPr lang="en-US" sz="1400" dirty="0" smtClean="0">
                <a:solidFill>
                  <a:srgbClr val="2494BF"/>
                </a:solidFill>
                <a:latin typeface="Helvetica"/>
                <a:cs typeface="Helvetica"/>
              </a:rPr>
              <a:t>See also: Abernethy et al: </a:t>
            </a:r>
            <a:r>
              <a:rPr lang="en-US" sz="1400" i="1" dirty="0" smtClean="0">
                <a:solidFill>
                  <a:srgbClr val="2494BF"/>
                </a:solidFill>
                <a:latin typeface="Helvetica"/>
                <a:cs typeface="Helvetica"/>
              </a:rPr>
              <a:t>Graph regularization methods for Web spam detection</a:t>
            </a:r>
            <a:r>
              <a:rPr lang="en-US" sz="1400" dirty="0" smtClean="0">
                <a:solidFill>
                  <a:srgbClr val="2494BF"/>
                </a:solidFill>
                <a:latin typeface="Helvetica"/>
                <a:cs typeface="Helvetica"/>
              </a:rPr>
              <a:t>, 2010</a:t>
            </a:r>
            <a:endParaRPr lang="en-US" sz="1400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865" y="770468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4933" y="3293534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67932" y="3674532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7999" y="1642535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2600" y="2446868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23532" y="9821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26931" y="778935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06600" y="2057399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33134" y="3293531"/>
            <a:ext cx="956733" cy="601135"/>
          </a:xfrm>
          <a:prstGeom prst="rect">
            <a:avLst/>
          </a:prstGeom>
          <a:solidFill>
            <a:srgbClr val="008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 site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08399" y="2531532"/>
            <a:ext cx="1143001" cy="6180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</a:t>
            </a:r>
            <a:r>
              <a:rPr lang="en-US" dirty="0" err="1" smtClean="0"/>
              <a:t>mozTrust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32933" y="1032934"/>
            <a:ext cx="897467" cy="127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09133" y="1862667"/>
            <a:ext cx="838201" cy="3471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16000" y="2277534"/>
            <a:ext cx="821267" cy="3302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13836" y="1401234"/>
            <a:ext cx="245531" cy="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159933" y="2531534"/>
            <a:ext cx="745067" cy="6688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1143001" y="2582338"/>
            <a:ext cx="812801" cy="7704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625602" y="2954868"/>
            <a:ext cx="948267" cy="27093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2315634" y="2730499"/>
            <a:ext cx="584199" cy="3894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50066" y="2311400"/>
            <a:ext cx="965201" cy="30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4470401" y="2048935"/>
            <a:ext cx="1134531" cy="2709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19133" y="2878666"/>
            <a:ext cx="406400" cy="3894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691467" y="3268135"/>
            <a:ext cx="372533" cy="27939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1985433" y="1663701"/>
            <a:ext cx="508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565401" y="982137"/>
            <a:ext cx="1142999" cy="1100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041400" y="1312334"/>
            <a:ext cx="863600" cy="3979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75867" y="1727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1F497D"/>
                </a:solidFill>
                <a:latin typeface="Helvetica"/>
                <a:cs typeface="Helvetica"/>
              </a:rPr>
              <a:t>mozTrust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 (</a:t>
            </a:r>
            <a:r>
              <a:rPr lang="en-US" dirty="0" err="1" smtClean="0">
                <a:solidFill>
                  <a:srgbClr val="1F497D"/>
                </a:solidFill>
                <a:latin typeface="Helvetica"/>
                <a:cs typeface="Helvetica"/>
              </a:rPr>
              <a:t>TrustRank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) measures the average distance from a trusted set of “seed” sites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707465" y="965199"/>
            <a:ext cx="1143001" cy="6180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ModeratemozTrust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83198" y="3361266"/>
            <a:ext cx="1143001" cy="6180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ModeratemozTrust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36700" y="1016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Anchor text	</a:t>
            </a:r>
            <a:endParaRPr lang="en-US" sz="3600" b="1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4370169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Ryan Kent: </a:t>
            </a:r>
            <a:r>
              <a:rPr lang="en-US" sz="1200" dirty="0" smtClean="0">
                <a:solidFill>
                  <a:srgbClr val="2494BF"/>
                </a:solidFill>
                <a:latin typeface="Helvetica"/>
                <a:cs typeface="Helvetica"/>
              </a:rPr>
              <a:t>http://www.seomoz.org/blog/identifying-link-penalties-in-2012</a:t>
            </a:r>
            <a:endParaRPr lang="en-US" sz="1200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40" name="Picture 39" descr="anchor_text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03" y="1061506"/>
            <a:ext cx="7877447" cy="302789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Are these still relevant today?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6" name="Picture 5" descr="banned_screensho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29" y="1234544"/>
            <a:ext cx="7016852" cy="3108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9334" y="4416735"/>
            <a:ext cx="961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Banned: manual penalty and removed from index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.</a:t>
            </a:r>
          </a:p>
          <a:p>
            <a:pPr algn="ctr"/>
            <a:r>
              <a:rPr lang="en-US" sz="1200" dirty="0" err="1" smtClean="0">
                <a:solidFill>
                  <a:srgbClr val="2494BF"/>
                </a:solidFill>
                <a:latin typeface="Helvetica"/>
                <a:cs typeface="Helvetica"/>
              </a:rPr>
              <a:t>Kurtis</a:t>
            </a:r>
            <a:r>
              <a:rPr lang="en-US" sz="1200" dirty="0" smtClean="0">
                <a:solidFill>
                  <a:srgbClr val="2494BF"/>
                </a:solidFill>
                <a:latin typeface="Helvetica"/>
                <a:cs typeface="Helvetica"/>
              </a:rPr>
              <a:t> </a:t>
            </a:r>
            <a:r>
              <a:rPr lang="en-US" sz="1200" dirty="0" err="1" smtClean="0">
                <a:solidFill>
                  <a:srgbClr val="2494BF"/>
                </a:solidFill>
                <a:latin typeface="Helvetica"/>
                <a:cs typeface="Helvetica"/>
              </a:rPr>
              <a:t>Bohrnstedt</a:t>
            </a:r>
            <a:r>
              <a:rPr lang="en-US" sz="1200" dirty="0" smtClean="0">
                <a:solidFill>
                  <a:srgbClr val="2494BF"/>
                </a:solidFill>
                <a:latin typeface="Helvetica"/>
                <a:cs typeface="Helvetica"/>
              </a:rPr>
              <a:t>: http://</a:t>
            </a:r>
            <a:r>
              <a:rPr lang="en-US" sz="1200" dirty="0" err="1" smtClean="0">
                <a:solidFill>
                  <a:srgbClr val="2494BF"/>
                </a:solidFill>
                <a:latin typeface="Helvetica"/>
                <a:cs typeface="Helvetica"/>
              </a:rPr>
              <a:t>www.seomoz.org</a:t>
            </a:r>
            <a:r>
              <a:rPr lang="en-US" sz="1200" dirty="0" smtClean="0">
                <a:solidFill>
                  <a:srgbClr val="2494BF"/>
                </a:solidFill>
                <a:latin typeface="Helvetica"/>
                <a:cs typeface="Helvetica"/>
              </a:rPr>
              <a:t>/blog/web-directory-submission-danger</a:t>
            </a:r>
            <a:endParaRPr lang="en-US" sz="1200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Google penalized sites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10" name="Picture 9" descr="penalized_screensho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7" y="949286"/>
            <a:ext cx="4207936" cy="3463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91100" y="1545166"/>
            <a:ext cx="38904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Penalized sites: algorithmic penalty demoted off first page.</a:t>
            </a:r>
          </a:p>
          <a:p>
            <a:endParaRPr lang="en-US" dirty="0" smtClean="0"/>
          </a:p>
          <a:p>
            <a:r>
              <a:rPr lang="en-US" dirty="0" smtClean="0"/>
              <a:t>I will group both banned an penalized sites together and call them simply “penalized.</a:t>
            </a:r>
            <a:r>
              <a:rPr lang="en-US" dirty="0" smtClean="0"/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795866" y="4610785"/>
            <a:ext cx="7281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2494BF"/>
                </a:solidFill>
                <a:latin typeface="Helvetica"/>
                <a:cs typeface="Helvetica"/>
              </a:rPr>
              <a:t>Kurtis</a:t>
            </a:r>
            <a:r>
              <a:rPr lang="en-US" sz="1400" dirty="0" smtClean="0">
                <a:solidFill>
                  <a:srgbClr val="2494BF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rgbClr val="2494BF"/>
                </a:solidFill>
                <a:latin typeface="Helvetica"/>
                <a:cs typeface="Helvetica"/>
              </a:rPr>
              <a:t>Bohrnstedt</a:t>
            </a:r>
            <a:r>
              <a:rPr lang="en-US" sz="1400" dirty="0" smtClean="0">
                <a:solidFill>
                  <a:srgbClr val="2494BF"/>
                </a:solidFill>
                <a:latin typeface="Helvetica"/>
                <a:cs typeface="Helvetica"/>
              </a:rPr>
              <a:t>: http://</a:t>
            </a:r>
            <a:r>
              <a:rPr lang="en-US" sz="1400" dirty="0" err="1" smtClean="0">
                <a:solidFill>
                  <a:srgbClr val="2494BF"/>
                </a:solidFill>
                <a:latin typeface="Helvetica"/>
                <a:cs typeface="Helvetica"/>
              </a:rPr>
              <a:t>www.seomoz.org</a:t>
            </a:r>
            <a:r>
              <a:rPr lang="en-US" sz="1400" dirty="0" smtClean="0">
                <a:solidFill>
                  <a:srgbClr val="2494BF"/>
                </a:solidFill>
                <a:latin typeface="Helvetica"/>
                <a:cs typeface="Helvetica"/>
              </a:rPr>
              <a:t>/blog/web-directory-submission-danger</a:t>
            </a:r>
            <a:endParaRPr lang="en-US" sz="1400" dirty="0">
              <a:solidFill>
                <a:srgbClr val="2494B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0867" y="2667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Data sources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12" name="Picture 11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72" y="1210206"/>
            <a:ext cx="432328" cy="432328"/>
          </a:xfrm>
          <a:prstGeom prst="rect">
            <a:avLst/>
          </a:prstGeom>
        </p:spPr>
      </p:pic>
      <p:pic>
        <p:nvPicPr>
          <p:cNvPr id="13" name="Picture 12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07" y="1210205"/>
            <a:ext cx="432328" cy="432328"/>
          </a:xfrm>
          <a:prstGeom prst="rect">
            <a:avLst/>
          </a:prstGeom>
        </p:spPr>
      </p:pic>
      <p:pic>
        <p:nvPicPr>
          <p:cNvPr id="14" name="Picture 13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273" y="1235607"/>
            <a:ext cx="432328" cy="43232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9" idx="1"/>
          </p:cNvCxnSpPr>
          <p:nvPr/>
        </p:nvCxnSpPr>
        <p:spPr>
          <a:xfrm rot="16200000" flipH="1">
            <a:off x="1085719" y="1987681"/>
            <a:ext cx="1079237" cy="6598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73" y="2641072"/>
            <a:ext cx="432328" cy="4323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88634" y="2319866"/>
            <a:ext cx="92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47K sites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914400"/>
            <a:ext cx="180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Mozscape</a:t>
            </a:r>
            <a:r>
              <a:rPr lang="en-US" sz="1600" dirty="0" smtClean="0"/>
              <a:t> (200 mil)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501" y="1993900"/>
            <a:ext cx="138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Stratified sample by </a:t>
            </a:r>
            <a:r>
              <a:rPr lang="en-US" sz="1600" dirty="0" err="1" smtClean="0"/>
              <a:t>mozRank</a:t>
            </a:r>
            <a:endParaRPr lang="en-US" sz="1600" dirty="0"/>
          </a:p>
        </p:txBody>
      </p:sp>
      <p:pic>
        <p:nvPicPr>
          <p:cNvPr id="29" name="Picture 28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206" y="3470806"/>
            <a:ext cx="432328" cy="4323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4734" y="3793066"/>
            <a:ext cx="1964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Directory + suspected SPAM (3K)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1758950" y="3168650"/>
            <a:ext cx="342900" cy="203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0867" y="2667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Data sources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12" name="Picture 11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72" y="1210206"/>
            <a:ext cx="432328" cy="432328"/>
          </a:xfrm>
          <a:prstGeom prst="rect">
            <a:avLst/>
          </a:prstGeom>
        </p:spPr>
      </p:pic>
      <p:pic>
        <p:nvPicPr>
          <p:cNvPr id="13" name="Picture 12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07" y="1210205"/>
            <a:ext cx="432328" cy="432328"/>
          </a:xfrm>
          <a:prstGeom prst="rect">
            <a:avLst/>
          </a:prstGeom>
        </p:spPr>
      </p:pic>
      <p:pic>
        <p:nvPicPr>
          <p:cNvPr id="14" name="Picture 13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273" y="1235607"/>
            <a:ext cx="432328" cy="43232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9" idx="1"/>
          </p:cNvCxnSpPr>
          <p:nvPr/>
        </p:nvCxnSpPr>
        <p:spPr>
          <a:xfrm rot="16200000" flipH="1">
            <a:off x="1085719" y="1987681"/>
            <a:ext cx="1079237" cy="6598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73" y="2641072"/>
            <a:ext cx="432328" cy="43232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413000" y="3048000"/>
            <a:ext cx="2633133" cy="6096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roger-orig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418" y="3026834"/>
            <a:ext cx="718481" cy="9256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88634" y="2319866"/>
            <a:ext cx="92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47K sites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914400"/>
            <a:ext cx="180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Mozscape</a:t>
            </a:r>
            <a:r>
              <a:rPr lang="en-US" sz="1600" dirty="0" smtClean="0"/>
              <a:t> (200 mil)</a:t>
            </a:r>
          </a:p>
        </p:txBody>
      </p:sp>
      <p:pic>
        <p:nvPicPr>
          <p:cNvPr id="32" name="Picture 31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406" y="1934106"/>
            <a:ext cx="432328" cy="4323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80265" y="1579035"/>
            <a:ext cx="119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Wikipedia, </a:t>
            </a:r>
            <a:r>
              <a:rPr lang="en-US" sz="1600" dirty="0" err="1" smtClean="0"/>
              <a:t>SEMRush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02100" y="2413000"/>
            <a:ext cx="1071033" cy="84666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08400" y="3721100"/>
            <a:ext cx="104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pages / site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4501" y="1993900"/>
            <a:ext cx="138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Stratified sample by </a:t>
            </a:r>
            <a:r>
              <a:rPr lang="en-US" sz="1600" dirty="0" err="1" smtClean="0"/>
              <a:t>mozRank</a:t>
            </a:r>
            <a:endParaRPr lang="en-US" sz="1600" dirty="0"/>
          </a:p>
        </p:txBody>
      </p:sp>
      <p:pic>
        <p:nvPicPr>
          <p:cNvPr id="29" name="Picture 28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206" y="3470806"/>
            <a:ext cx="432328" cy="4323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4734" y="3793066"/>
            <a:ext cx="1964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Directory + suspected SPAM (3K)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1758950" y="3168650"/>
            <a:ext cx="342900" cy="203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features_extracted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330" y="3003021"/>
            <a:ext cx="2384362" cy="17044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0867" y="2667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Data sources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12" name="Picture 11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72" y="1210206"/>
            <a:ext cx="432328" cy="432328"/>
          </a:xfrm>
          <a:prstGeom prst="rect">
            <a:avLst/>
          </a:prstGeom>
        </p:spPr>
      </p:pic>
      <p:pic>
        <p:nvPicPr>
          <p:cNvPr id="13" name="Picture 12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07" y="1210205"/>
            <a:ext cx="432328" cy="432328"/>
          </a:xfrm>
          <a:prstGeom prst="rect">
            <a:avLst/>
          </a:prstGeom>
        </p:spPr>
      </p:pic>
      <p:pic>
        <p:nvPicPr>
          <p:cNvPr id="14" name="Picture 13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273" y="1235607"/>
            <a:ext cx="432328" cy="43232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9" idx="1"/>
          </p:cNvCxnSpPr>
          <p:nvPr/>
        </p:nvCxnSpPr>
        <p:spPr>
          <a:xfrm rot="16200000" flipH="1">
            <a:off x="1085719" y="1987681"/>
            <a:ext cx="1079237" cy="6598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73" y="2641072"/>
            <a:ext cx="432328" cy="43232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413000" y="3048000"/>
            <a:ext cx="2633133" cy="6096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roger-orig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418" y="3026834"/>
            <a:ext cx="718481" cy="9256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88634" y="2319866"/>
            <a:ext cx="92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47K sites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914400"/>
            <a:ext cx="180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Mozscape</a:t>
            </a:r>
            <a:r>
              <a:rPr lang="en-US" sz="1600" dirty="0" smtClean="0"/>
              <a:t> (200 mil)</a:t>
            </a:r>
          </a:p>
        </p:txBody>
      </p:sp>
      <p:pic>
        <p:nvPicPr>
          <p:cNvPr id="32" name="Picture 31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406" y="1934106"/>
            <a:ext cx="432328" cy="4323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80265" y="1579035"/>
            <a:ext cx="119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Wikipedia, </a:t>
            </a:r>
            <a:r>
              <a:rPr lang="en-US" sz="1600" dirty="0" err="1" smtClean="0"/>
              <a:t>SEMRush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02100" y="2413000"/>
            <a:ext cx="1071033" cy="84666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5380573" y="2078568"/>
            <a:ext cx="1320796" cy="3810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>
            <a:off x="5135033" y="1964266"/>
            <a:ext cx="1418167" cy="702733"/>
          </a:xfrm>
          <a:prstGeom prst="trapezoid">
            <a:avLst>
              <a:gd name="adj" fmla="val 39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Filter by HTTP 200, English</a:t>
            </a:r>
            <a:endParaRPr lang="en-US" sz="1400" dirty="0"/>
          </a:p>
        </p:txBody>
      </p:sp>
      <p:pic>
        <p:nvPicPr>
          <p:cNvPr id="47" name="Picture 46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40" y="1121305"/>
            <a:ext cx="432328" cy="4323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515101" y="1024466"/>
            <a:ext cx="92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22K sites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08400" y="3721100"/>
            <a:ext cx="104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pages / site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4501" y="1993900"/>
            <a:ext cx="138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Stratified sample by </a:t>
            </a:r>
            <a:r>
              <a:rPr lang="en-US" sz="1600" dirty="0" err="1" smtClean="0"/>
              <a:t>mozRank</a:t>
            </a:r>
            <a:endParaRPr lang="en-US" sz="1600" dirty="0"/>
          </a:p>
        </p:txBody>
      </p:sp>
      <p:pic>
        <p:nvPicPr>
          <p:cNvPr id="29" name="Picture 28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206" y="3470806"/>
            <a:ext cx="432328" cy="4323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4734" y="3793066"/>
            <a:ext cx="1964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Directory + suspected SPAM (3K)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1758950" y="3168650"/>
            <a:ext cx="342900" cy="203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features_extracted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330" y="3003021"/>
            <a:ext cx="2384362" cy="17044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0867" y="2667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Data sources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12" name="Picture 11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72" y="1210206"/>
            <a:ext cx="432328" cy="432328"/>
          </a:xfrm>
          <a:prstGeom prst="rect">
            <a:avLst/>
          </a:prstGeom>
        </p:spPr>
      </p:pic>
      <p:pic>
        <p:nvPicPr>
          <p:cNvPr id="13" name="Picture 12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07" y="1210205"/>
            <a:ext cx="432328" cy="432328"/>
          </a:xfrm>
          <a:prstGeom prst="rect">
            <a:avLst/>
          </a:prstGeom>
        </p:spPr>
      </p:pic>
      <p:pic>
        <p:nvPicPr>
          <p:cNvPr id="14" name="Picture 13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273" y="1235607"/>
            <a:ext cx="432328" cy="43232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9" idx="1"/>
          </p:cNvCxnSpPr>
          <p:nvPr/>
        </p:nvCxnSpPr>
        <p:spPr>
          <a:xfrm rot="16200000" flipH="1">
            <a:off x="1085719" y="1987681"/>
            <a:ext cx="1079237" cy="6598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73" y="2641072"/>
            <a:ext cx="432328" cy="43232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413000" y="3048000"/>
            <a:ext cx="2633133" cy="6096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roger-orig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418" y="3026834"/>
            <a:ext cx="718481" cy="9256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88634" y="2319866"/>
            <a:ext cx="92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47K sites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914400"/>
            <a:ext cx="180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Mozscape</a:t>
            </a:r>
            <a:r>
              <a:rPr lang="en-US" sz="1600" dirty="0" smtClean="0"/>
              <a:t> (200 mil)</a:t>
            </a:r>
          </a:p>
        </p:txBody>
      </p:sp>
      <p:pic>
        <p:nvPicPr>
          <p:cNvPr id="32" name="Picture 31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406" y="1934106"/>
            <a:ext cx="432328" cy="4323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80265" y="1579035"/>
            <a:ext cx="119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Wikipedia, </a:t>
            </a:r>
            <a:r>
              <a:rPr lang="en-US" sz="1600" dirty="0" err="1" smtClean="0"/>
              <a:t>SEMRush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02100" y="2413000"/>
            <a:ext cx="1071033" cy="84666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5380573" y="2078568"/>
            <a:ext cx="1320796" cy="3810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>
            <a:off x="5135033" y="1964266"/>
            <a:ext cx="1418167" cy="702733"/>
          </a:xfrm>
          <a:prstGeom prst="trapezoid">
            <a:avLst>
              <a:gd name="adj" fmla="val 39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Filter by HTTP 200, English</a:t>
            </a:r>
            <a:endParaRPr lang="en-US" sz="1400" dirty="0"/>
          </a:p>
        </p:txBody>
      </p:sp>
      <p:pic>
        <p:nvPicPr>
          <p:cNvPr id="47" name="Picture 46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40" y="1121305"/>
            <a:ext cx="432328" cy="4323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515101" y="1024466"/>
            <a:ext cx="92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22K sites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 rot="16200000" flipH="1">
            <a:off x="6409266" y="1667933"/>
            <a:ext cx="1253068" cy="11684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google_imag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523" y="2043112"/>
            <a:ext cx="1169367" cy="496887"/>
          </a:xfrm>
          <a:prstGeom prst="rect">
            <a:avLst/>
          </a:prstGeom>
        </p:spPr>
      </p:pic>
      <p:pic>
        <p:nvPicPr>
          <p:cNvPr id="79" name="Picture 78" descr="features_penalized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465" y="3014673"/>
            <a:ext cx="2904067" cy="15301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8400" y="3721100"/>
            <a:ext cx="104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pages / site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4501" y="1993900"/>
            <a:ext cx="138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Stratified sample by </a:t>
            </a:r>
            <a:r>
              <a:rPr lang="en-US" sz="1600" dirty="0" err="1" smtClean="0"/>
              <a:t>mozRank</a:t>
            </a:r>
            <a:endParaRPr lang="en-US" sz="1600" dirty="0"/>
          </a:p>
        </p:txBody>
      </p:sp>
      <p:pic>
        <p:nvPicPr>
          <p:cNvPr id="29" name="Picture 28" descr="databas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206" y="3470806"/>
            <a:ext cx="432328" cy="4323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4734" y="3793066"/>
            <a:ext cx="1964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Directory + suspected SPAM (3K)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1758950" y="3168650"/>
            <a:ext cx="342900" cy="203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358468" y="3784600"/>
            <a:ext cx="1617133" cy="8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GradientBg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60835" cy="5320908"/>
          </a:xfrm>
          <a:prstGeom prst="rect">
            <a:avLst/>
          </a:prstGeom>
        </p:spPr>
      </p:pic>
      <p:pic>
        <p:nvPicPr>
          <p:cNvPr id="7" name="Picture 6" descr="roger-orig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18" y="596900"/>
            <a:ext cx="2903877" cy="3741384"/>
          </a:xfrm>
          <a:prstGeom prst="rect">
            <a:avLst/>
          </a:prstGeom>
        </p:spPr>
      </p:pic>
      <p:pic>
        <p:nvPicPr>
          <p:cNvPr id="8" name="Picture 7" descr="SEOmoz-logo-white.png"/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587092" y="1596365"/>
            <a:ext cx="3118416" cy="502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2170284"/>
            <a:ext cx="4876800" cy="945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400" y="2209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(show me the graphs!)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Overall 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01600" y="45606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Overall 17% of sites are penalized, 5% banned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14" name="Picture 13" descr="banned_penalized_overall_perc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841" y="1060977"/>
            <a:ext cx="4788959" cy="333969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SEOmoz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 engineering challenges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9" name="Picture 8" descr="roger-orig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19" y="1943102"/>
            <a:ext cx="718481" cy="925698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9" y="1347257"/>
            <a:ext cx="795866" cy="795866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068" y="1000127"/>
            <a:ext cx="702731" cy="702731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1" y="2439460"/>
            <a:ext cx="701676" cy="701676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136" y="3159127"/>
            <a:ext cx="702731" cy="702731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68" y="1177926"/>
            <a:ext cx="702731" cy="702731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68" y="2879728"/>
            <a:ext cx="702731" cy="70273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083733" y="1981200"/>
            <a:ext cx="431800" cy="25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 flipV="1">
            <a:off x="1285877" y="2658533"/>
            <a:ext cx="271990" cy="131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875368" y="1833034"/>
            <a:ext cx="38099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1"/>
          </p:cNvCxnSpPr>
          <p:nvPr/>
        </p:nvCxnSpPr>
        <p:spPr>
          <a:xfrm rot="10800000">
            <a:off x="2328332" y="2785534"/>
            <a:ext cx="220136" cy="445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782235" y="3001433"/>
            <a:ext cx="270933" cy="1100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218268" y="1786470"/>
            <a:ext cx="389469" cy="389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mozTrust</a:t>
            </a:r>
            <a:endParaRPr lang="en-US" sz="3600" b="1" dirty="0" smtClean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114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mozTrust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is a strong predictor of spam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13" name="Picture 12" descr="tru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67" y="926779"/>
            <a:ext cx="4979988" cy="37611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mozTrust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 </a:t>
            </a:r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vs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 </a:t>
            </a:r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mozRank</a:t>
            </a:r>
            <a:endParaRPr lang="en-US" sz="3600" b="1" dirty="0" smtClean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1600" y="45606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mozRank</a:t>
            </a:r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 is also a strong predictor, although not a good as </a:t>
            </a:r>
            <a:r>
              <a:rPr lang="en-US" dirty="0" err="1" smtClean="0">
                <a:solidFill>
                  <a:srgbClr val="2494BF"/>
                </a:solidFill>
                <a:latin typeface="Helvetica"/>
                <a:cs typeface="Helvetica"/>
              </a:rPr>
              <a:t>mozTrust</a:t>
            </a:r>
            <a:endParaRPr lang="en-US" dirty="0" smtClean="0">
              <a:solidFill>
                <a:srgbClr val="2494BF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16" name="Picture 15" descr="tru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9191"/>
            <a:ext cx="4482837" cy="3385447"/>
          </a:xfrm>
          <a:prstGeom prst="rect">
            <a:avLst/>
          </a:prstGeom>
        </p:spPr>
      </p:pic>
      <p:pic>
        <p:nvPicPr>
          <p:cNvPr id="17" name="Picture 16" descr="ra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163" y="1126067"/>
            <a:ext cx="4482837" cy="33854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5" name="Picture 4" descr="urls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1226"/>
            <a:ext cx="4389559" cy="3292169"/>
          </a:xfrm>
          <a:prstGeom prst="rect">
            <a:avLst/>
          </a:prstGeom>
        </p:spPr>
      </p:pic>
      <p:pic>
        <p:nvPicPr>
          <p:cNvPr id="8" name="Picture 7" descr="externalurls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41" y="908050"/>
            <a:ext cx="4389559" cy="32921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In-links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79400" y="4365935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In-links increase = Spam decrease, except for some sites with many internal links</a:t>
            </a:r>
          </a:p>
          <a:p>
            <a:pPr algn="ctr"/>
            <a:endParaRPr lang="en-US" dirty="0" smtClean="0">
              <a:solidFill>
                <a:srgbClr val="2494B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1600" y="4560669"/>
            <a:ext cx="961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The trend in domain size is similar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92101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Domain size</a:t>
            </a:r>
          </a:p>
        </p:txBody>
      </p:sp>
      <p:pic>
        <p:nvPicPr>
          <p:cNvPr id="10" name="Picture 9" descr="si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33" y="869950"/>
            <a:ext cx="4834468" cy="362585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611469"/>
            <a:ext cx="89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Linking root domains exhibit the same overall trend as linking URLs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Link diversity – Linking root domains</a:t>
            </a:r>
          </a:p>
        </p:txBody>
      </p:sp>
      <p:pic>
        <p:nvPicPr>
          <p:cNvPr id="10" name="Picture 9" descr="plds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16000"/>
            <a:ext cx="4936067" cy="37020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Anchor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1" y="1456267"/>
            <a:ext cx="269239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Simple heuristic for branded/organic anchor text:</a:t>
            </a:r>
          </a:p>
          <a:p>
            <a:endParaRPr lang="en-US" sz="1400" dirty="0" smtClean="0"/>
          </a:p>
          <a:p>
            <a:pPr marL="342900" indent="-342900">
              <a:buFontTx/>
              <a:buAutoNum type="arabicParenBoth"/>
            </a:pPr>
            <a:r>
              <a:rPr lang="en-US" sz="1400" dirty="0" smtClean="0"/>
              <a:t>Strip off all sub-domains, TLD extensions, paths from URLs.  Remove white space.</a:t>
            </a:r>
          </a:p>
          <a:p>
            <a:pPr marL="342900" indent="-342900">
              <a:buFontTx/>
              <a:buAutoNum type="arabicParenBoth"/>
            </a:pPr>
            <a:r>
              <a:rPr lang="en-US" sz="1400" dirty="0" smtClean="0">
                <a:solidFill>
                  <a:srgbClr val="008000"/>
                </a:solidFill>
              </a:rPr>
              <a:t>Exact</a:t>
            </a:r>
            <a:r>
              <a:rPr lang="en-US" sz="1400" dirty="0" smtClean="0"/>
              <a:t> or </a:t>
            </a:r>
            <a:r>
              <a:rPr lang="en-US" sz="1400" dirty="0" smtClean="0">
                <a:solidFill>
                  <a:srgbClr val="FF6600"/>
                </a:solidFill>
              </a:rPr>
              <a:t>partial </a:t>
            </a:r>
            <a:r>
              <a:rPr lang="en-US" sz="1400" dirty="0" smtClean="0"/>
              <a:t>match between the result and the target domain.</a:t>
            </a:r>
          </a:p>
          <a:p>
            <a:pPr marL="342900" indent="-342900">
              <a:buFontTx/>
              <a:buAutoNum type="arabicParenBoth"/>
            </a:pPr>
            <a:r>
              <a:rPr lang="en-US" sz="1400" dirty="0" smtClean="0"/>
              <a:t>Use a specified list for “</a:t>
            </a:r>
            <a:r>
              <a:rPr lang="en-US" sz="1400" dirty="0" smtClean="0">
                <a:solidFill>
                  <a:srgbClr val="3366FF"/>
                </a:solidFill>
              </a:rPr>
              <a:t>organic</a:t>
            </a:r>
            <a:r>
              <a:rPr lang="en-US" sz="1400" dirty="0" smtClean="0"/>
              <a:t>” (click, here, …)</a:t>
            </a:r>
          </a:p>
          <a:p>
            <a:pPr marL="342900" indent="-342900">
              <a:buFontTx/>
              <a:buAutoNum type="arabicParenBoth"/>
            </a:pPr>
            <a:r>
              <a:rPr lang="en-US" sz="1400" dirty="0" smtClean="0"/>
              <a:t>Compute the percentage of unbranded anchor text.</a:t>
            </a:r>
            <a:endParaRPr lang="en-US" dirty="0" smtClean="0"/>
          </a:p>
          <a:p>
            <a:pPr marL="342900" indent="-342900">
              <a:buFontTx/>
              <a:buAutoNum type="arabicParenBoth"/>
            </a:pPr>
            <a:endParaRPr lang="en-US" sz="14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27000" y="4704603"/>
            <a:ext cx="901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494BF"/>
                </a:solidFill>
                <a:latin typeface="Helvetica"/>
                <a:cs typeface="Helvetica"/>
              </a:rPr>
              <a:t>There are some more technical details (certain symbols are removed, another heuristic for acronyms), but this is the main idea.</a:t>
            </a:r>
          </a:p>
        </p:txBody>
      </p:sp>
      <p:pic>
        <p:nvPicPr>
          <p:cNvPr id="29" name="Picture 28" descr="branded_anchor_tex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2389"/>
            <a:ext cx="6002867" cy="303269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Anchor text</a:t>
            </a:r>
          </a:p>
        </p:txBody>
      </p:sp>
      <p:pic>
        <p:nvPicPr>
          <p:cNvPr id="8" name="Picture 7" descr="domains_linking_o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46" y="991996"/>
            <a:ext cx="5061787" cy="38228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>
            <a:off x="4838702" y="1841502"/>
            <a:ext cx="1333498" cy="2158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21969" y="1748368"/>
            <a:ext cx="1782231" cy="73866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Large percent of unbranded anchor text is a spam signal.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Anchor text</a:t>
            </a:r>
          </a:p>
        </p:txBody>
      </p:sp>
      <p:pic>
        <p:nvPicPr>
          <p:cNvPr id="8" name="Picture 7" descr="domains_linking_o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46" y="991996"/>
            <a:ext cx="5061787" cy="38228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>
            <a:off x="4838702" y="1841502"/>
            <a:ext cx="1333498" cy="2158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21969" y="1748368"/>
            <a:ext cx="1782231" cy="73866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Large percent of unbranded anchor text is a spam signal.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3949700" y="3606800"/>
            <a:ext cx="2222500" cy="254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1968" y="3285068"/>
            <a:ext cx="1782231" cy="73866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Mix of branded and unbranded anchor text is best.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4900" y="152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Entire in-link profile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4065" y="10710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7133" y="3594100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55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5532" y="30987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48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199" y="19431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74800" y="27474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15732" y="1282700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98800" y="23579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37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3400" y="3996264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8666" y="28913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25133" y="1333500"/>
            <a:ext cx="897467" cy="127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1333" y="2163233"/>
            <a:ext cx="838201" cy="3471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08200" y="2578100"/>
            <a:ext cx="821267" cy="3302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706036" y="1701800"/>
            <a:ext cx="245531" cy="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52133" y="2832100"/>
            <a:ext cx="745067" cy="6688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594100" y="2895600"/>
            <a:ext cx="342900" cy="30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2857500" y="3390900"/>
            <a:ext cx="977900" cy="127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40666" y="2595033"/>
            <a:ext cx="1642537" cy="4487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632200" y="3403600"/>
            <a:ext cx="1714500" cy="8509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136900" y="2032000"/>
            <a:ext cx="393700" cy="127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133600" y="1612900"/>
            <a:ext cx="863600" cy="3979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610100" y="3187700"/>
            <a:ext cx="685800" cy="1143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onnector 57"/>
          <p:cNvSpPr/>
          <p:nvPr/>
        </p:nvSpPr>
        <p:spPr>
          <a:xfrm>
            <a:off x="2815166" y="2108200"/>
            <a:ext cx="999067" cy="939800"/>
          </a:xfrm>
          <a:prstGeom prst="flowChartConnector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3771900" y="1333500"/>
            <a:ext cx="1422404" cy="82549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rocess 64"/>
          <p:cNvSpPr/>
          <p:nvPr/>
        </p:nvSpPr>
        <p:spPr>
          <a:xfrm>
            <a:off x="5283200" y="990600"/>
            <a:ext cx="2171700" cy="9525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onnector 66"/>
          <p:cNvSpPr/>
          <p:nvPr/>
        </p:nvSpPr>
        <p:spPr>
          <a:xfrm>
            <a:off x="5126566" y="2641600"/>
            <a:ext cx="999067" cy="939800"/>
          </a:xfrm>
          <a:prstGeom prst="flowChartConnector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6223000" y="3175000"/>
            <a:ext cx="698500" cy="19050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rocess 72"/>
          <p:cNvSpPr/>
          <p:nvPr/>
        </p:nvSpPr>
        <p:spPr>
          <a:xfrm>
            <a:off x="6667500" y="3492500"/>
            <a:ext cx="2171700" cy="9525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31000" y="3683000"/>
            <a:ext cx="1993900" cy="696383"/>
          </a:xfrm>
          <a:custGeom>
            <a:avLst/>
            <a:gdLst>
              <a:gd name="connsiteX0" fmla="*/ 0 w 1993900"/>
              <a:gd name="connsiteY0" fmla="*/ 673100 h 696383"/>
              <a:gd name="connsiteX1" fmla="*/ 825500 w 1993900"/>
              <a:gd name="connsiteY1" fmla="*/ 584200 h 696383"/>
              <a:gd name="connsiteX2" fmla="*/ 1397000 w 1993900"/>
              <a:gd name="connsiteY2" fmla="*/ 0 h 696383"/>
              <a:gd name="connsiteX3" fmla="*/ 1993900 w 1993900"/>
              <a:gd name="connsiteY3" fmla="*/ 584200 h 69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900" h="696383">
                <a:moveTo>
                  <a:pt x="0" y="673100"/>
                </a:moveTo>
                <a:cubicBezTo>
                  <a:pt x="296333" y="684741"/>
                  <a:pt x="592667" y="696383"/>
                  <a:pt x="825500" y="584200"/>
                </a:cubicBezTo>
                <a:cubicBezTo>
                  <a:pt x="1058333" y="472017"/>
                  <a:pt x="1202267" y="0"/>
                  <a:pt x="1397000" y="0"/>
                </a:cubicBezTo>
                <a:cubicBezTo>
                  <a:pt x="1591733" y="0"/>
                  <a:pt x="1993900" y="584200"/>
                  <a:pt x="1993900" y="58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334000" y="1058333"/>
            <a:ext cx="1828800" cy="808567"/>
          </a:xfrm>
          <a:custGeom>
            <a:avLst/>
            <a:gdLst>
              <a:gd name="connsiteX0" fmla="*/ 0 w 1828800"/>
              <a:gd name="connsiteY0" fmla="*/ 808567 h 808567"/>
              <a:gd name="connsiteX1" fmla="*/ 266700 w 1828800"/>
              <a:gd name="connsiteY1" fmla="*/ 46567 h 808567"/>
              <a:gd name="connsiteX2" fmla="*/ 609600 w 1828800"/>
              <a:gd name="connsiteY2" fmla="*/ 529167 h 808567"/>
              <a:gd name="connsiteX3" fmla="*/ 1828800 w 1828800"/>
              <a:gd name="connsiteY3" fmla="*/ 770467 h 808567"/>
              <a:gd name="connsiteX4" fmla="*/ 1828800 w 1828800"/>
              <a:gd name="connsiteY4" fmla="*/ 770467 h 80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808567">
                <a:moveTo>
                  <a:pt x="0" y="808567"/>
                </a:moveTo>
                <a:cubicBezTo>
                  <a:pt x="82550" y="450850"/>
                  <a:pt x="165100" y="93134"/>
                  <a:pt x="266700" y="46567"/>
                </a:cubicBezTo>
                <a:cubicBezTo>
                  <a:pt x="368300" y="0"/>
                  <a:pt x="349250" y="408517"/>
                  <a:pt x="609600" y="529167"/>
                </a:cubicBezTo>
                <a:cubicBezTo>
                  <a:pt x="869950" y="649817"/>
                  <a:pt x="1828800" y="770467"/>
                  <a:pt x="1828800" y="770467"/>
                </a:cubicBezTo>
                <a:lnTo>
                  <a:pt x="1828800" y="77046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9" name="Picture 8" descr="da_inlink_profi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723900"/>
            <a:ext cx="7202311" cy="441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4900" y="152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Entire in-link profile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SEOmoz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 engineering challenges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9" name="Picture 8" descr="roger-orig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19" y="1943102"/>
            <a:ext cx="718481" cy="925698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9" y="1347257"/>
            <a:ext cx="795866" cy="795866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068" y="1000127"/>
            <a:ext cx="702731" cy="702731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1" y="2439460"/>
            <a:ext cx="701676" cy="701676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136" y="3159127"/>
            <a:ext cx="702731" cy="702731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68" y="1177926"/>
            <a:ext cx="702731" cy="702731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68" y="2879728"/>
            <a:ext cx="702731" cy="70273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083733" y="1981200"/>
            <a:ext cx="431800" cy="25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 flipV="1">
            <a:off x="1285877" y="2658533"/>
            <a:ext cx="271990" cy="131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875368" y="1833034"/>
            <a:ext cx="38099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1"/>
          </p:cNvCxnSpPr>
          <p:nvPr/>
        </p:nvCxnSpPr>
        <p:spPr>
          <a:xfrm rot="10800000">
            <a:off x="2328332" y="2785534"/>
            <a:ext cx="220136" cy="445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782235" y="3001433"/>
            <a:ext cx="270933" cy="1100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218268" y="1786470"/>
            <a:ext cx="389469" cy="389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>
            <a:off x="2548467" y="2167467"/>
            <a:ext cx="1354666" cy="482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8" name="Cloud 47"/>
          <p:cNvSpPr/>
          <p:nvPr/>
        </p:nvSpPr>
        <p:spPr>
          <a:xfrm>
            <a:off x="3996266" y="1236134"/>
            <a:ext cx="1947334" cy="25145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</a:p>
          <a:p>
            <a:pPr algn="ctr"/>
            <a:r>
              <a:rPr lang="en-US" dirty="0" smtClean="0"/>
              <a:t>(~4 weeks, 40-200 computers)</a:t>
            </a:r>
          </a:p>
        </p:txBody>
      </p:sp>
      <p:pic>
        <p:nvPicPr>
          <p:cNvPr id="49" name="Picture 48" descr="database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072" y="1159406"/>
            <a:ext cx="855662" cy="855662"/>
          </a:xfrm>
          <a:prstGeom prst="rect">
            <a:avLst/>
          </a:prstGeom>
        </p:spPr>
      </p:pic>
      <p:pic>
        <p:nvPicPr>
          <p:cNvPr id="50" name="Picture 49" descr="database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806" y="1294872"/>
            <a:ext cx="855662" cy="855662"/>
          </a:xfrm>
          <a:prstGeom prst="rect">
            <a:avLst/>
          </a:prstGeom>
        </p:spPr>
      </p:pic>
      <p:pic>
        <p:nvPicPr>
          <p:cNvPr id="51" name="Picture 50" descr="database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406" y="1472672"/>
            <a:ext cx="855662" cy="855662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 rot="20125759">
            <a:off x="6116754" y="2052161"/>
            <a:ext cx="967445" cy="482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399867" y="983503"/>
            <a:ext cx="137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Mozscape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 Index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7238999" y="235373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180666" y="3608169"/>
            <a:ext cx="232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Open Site Explorer,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Mozscape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 API, PRO app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On-page features – Anchor text</a:t>
            </a:r>
          </a:p>
        </p:txBody>
      </p:sp>
      <p:pic>
        <p:nvPicPr>
          <p:cNvPr id="5" name="Picture 4" descr="old_paper_anchor_tex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11" y="1044121"/>
            <a:ext cx="4706489" cy="3256946"/>
          </a:xfrm>
          <a:prstGeom prst="rect">
            <a:avLst/>
          </a:prstGeom>
        </p:spPr>
      </p:pic>
      <p:pic>
        <p:nvPicPr>
          <p:cNvPr id="6" name="Picture 5" descr="anchor_text_perc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956733"/>
            <a:ext cx="4364567" cy="329631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Internal </a:t>
            </a:r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vs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 External Anchor text</a:t>
            </a:r>
          </a:p>
        </p:txBody>
      </p:sp>
      <p:pic>
        <p:nvPicPr>
          <p:cNvPr id="8" name="Picture 7" descr="percent_page_external_anchor_t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884" y="883178"/>
            <a:ext cx="4503116" cy="3400955"/>
          </a:xfrm>
          <a:prstGeom prst="rect">
            <a:avLst/>
          </a:prstGeom>
        </p:spPr>
      </p:pic>
      <p:pic>
        <p:nvPicPr>
          <p:cNvPr id="9" name="Picture 8" descr="percent_page_internal_anchor_tex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6666"/>
            <a:ext cx="4482837" cy="33854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939800" y="1777999"/>
            <a:ext cx="1066800" cy="1608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7836" y="1384301"/>
            <a:ext cx="1782231" cy="73866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Higher spam percent for sites without internal anchor text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Internal </a:t>
            </a:r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vs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 External Anchor text</a:t>
            </a:r>
          </a:p>
        </p:txBody>
      </p:sp>
      <p:pic>
        <p:nvPicPr>
          <p:cNvPr id="8" name="Picture 7" descr="percent_page_external_anchor_t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884" y="883178"/>
            <a:ext cx="4503116" cy="3400955"/>
          </a:xfrm>
          <a:prstGeom prst="rect">
            <a:avLst/>
          </a:prstGeom>
        </p:spPr>
      </p:pic>
      <p:pic>
        <p:nvPicPr>
          <p:cNvPr id="9" name="Picture 8" descr="percent_page_internal_anchor_tex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6666"/>
            <a:ext cx="4482837" cy="33854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939800" y="1777999"/>
            <a:ext cx="1066800" cy="1608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7836" y="1384301"/>
            <a:ext cx="1782231" cy="73866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Higher spam percent for sites without internal anchor text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7480302" y="2764369"/>
            <a:ext cx="372532" cy="423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26770" y="3026835"/>
            <a:ext cx="1782231" cy="52322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Spam increases with external anchor text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Title characteristics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40536"/>
            <a:ext cx="90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Unlike in 2006, the length of the title isn’t very informative.</a:t>
            </a:r>
          </a:p>
        </p:txBody>
      </p:sp>
      <p:pic>
        <p:nvPicPr>
          <p:cNvPr id="11" name="Picture 10" descr="old_paper_title_lengt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807" y="802744"/>
            <a:ext cx="4813193" cy="3227389"/>
          </a:xfrm>
          <a:prstGeom prst="rect">
            <a:avLst/>
          </a:prstGeom>
        </p:spPr>
      </p:pic>
      <p:pic>
        <p:nvPicPr>
          <p:cNvPr id="13" name="Picture 12" descr="title_number_of_word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4207933" cy="31780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Number of words</a:t>
            </a:r>
          </a:p>
        </p:txBody>
      </p:sp>
      <p:pic>
        <p:nvPicPr>
          <p:cNvPr id="8" name="Picture 7" descr="old_paper_number_wor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70" y="1026584"/>
            <a:ext cx="4464630" cy="3054350"/>
          </a:xfrm>
          <a:prstGeom prst="rect">
            <a:avLst/>
          </a:prstGeom>
        </p:spPr>
      </p:pic>
      <p:pic>
        <p:nvPicPr>
          <p:cNvPr id="9" name="Picture 8" descr="body_number_of_word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0845"/>
            <a:ext cx="4297836" cy="3245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000" y="4467536"/>
            <a:ext cx="901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2494BF"/>
                </a:solidFill>
                <a:latin typeface="Helvetica"/>
                <a:cs typeface="Helvetica"/>
              </a:rPr>
              <a:t>Short documents are much more likely to be spam now.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Visible ratio</a:t>
            </a:r>
          </a:p>
        </p:txBody>
      </p:sp>
      <p:pic>
        <p:nvPicPr>
          <p:cNvPr id="11" name="Picture 10" descr="visible_rat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733"/>
            <a:ext cx="4484199" cy="3386668"/>
          </a:xfrm>
          <a:prstGeom prst="rect">
            <a:avLst/>
          </a:prstGeom>
        </p:spPr>
      </p:pic>
      <p:pic>
        <p:nvPicPr>
          <p:cNvPr id="13" name="Picture 12" descr="content_example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564" y="1115482"/>
            <a:ext cx="4580436" cy="2990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0" y="4467536"/>
            <a:ext cx="901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2494BF"/>
                </a:solidFill>
                <a:latin typeface="Helvetica"/>
                <a:cs typeface="Helvetica"/>
              </a:rPr>
              <a:t>Spam percent increases for visible ratio above 25%.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Plus lots of other features…</a:t>
            </a:r>
          </a:p>
        </p:txBody>
      </p:sp>
      <p:pic>
        <p:nvPicPr>
          <p:cNvPr id="8" name="Picture 7" descr="body_average_word_leng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4" y="707586"/>
            <a:ext cx="2988558" cy="2256965"/>
          </a:xfrm>
          <a:prstGeom prst="rect">
            <a:avLst/>
          </a:prstGeom>
        </p:spPr>
      </p:pic>
      <p:pic>
        <p:nvPicPr>
          <p:cNvPr id="9" name="Picture 8" descr="compression_rat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34" y="677334"/>
            <a:ext cx="2988558" cy="2256965"/>
          </a:xfrm>
          <a:prstGeom prst="rect">
            <a:avLst/>
          </a:prstGeom>
        </p:spPr>
      </p:pic>
      <p:pic>
        <p:nvPicPr>
          <p:cNvPr id="14" name="Picture 13" descr="page_recall_10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248" y="2886535"/>
            <a:ext cx="2988558" cy="2256965"/>
          </a:xfrm>
          <a:prstGeom prst="rect">
            <a:avLst/>
          </a:prstGeom>
        </p:spPr>
      </p:pic>
      <p:pic>
        <p:nvPicPr>
          <p:cNvPr id="15" name="Picture 14" descr="page_precision_10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933" y="2886535"/>
            <a:ext cx="2988558" cy="225696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Commercial intent</a:t>
            </a:r>
          </a:p>
        </p:txBody>
      </p:sp>
      <p:pic>
        <p:nvPicPr>
          <p:cNvPr id="4" name="Picture 3" descr="commercial_lin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016000"/>
            <a:ext cx="6985000" cy="787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Commercial intent</a:t>
            </a:r>
          </a:p>
        </p:txBody>
      </p:sp>
      <p:pic>
        <p:nvPicPr>
          <p:cNvPr id="4" name="Picture 3" descr="commercial_lin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016000"/>
            <a:ext cx="6985000" cy="787400"/>
          </a:xfrm>
          <a:prstGeom prst="rect">
            <a:avLst/>
          </a:prstGeom>
        </p:spPr>
      </p:pic>
      <p:pic>
        <p:nvPicPr>
          <p:cNvPr id="6" name="Picture 5" descr="keyword-comercial-int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928811"/>
            <a:ext cx="3070755" cy="3070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5335" y="2565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Idea: measure the “commercial intent” using lists of high CPC and search volume queries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524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Commercial intent</a:t>
            </a:r>
          </a:p>
        </p:txBody>
      </p:sp>
      <p:pic>
        <p:nvPicPr>
          <p:cNvPr id="6" name="Picture 5" descr="external_sum_search_vol_25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50"/>
            <a:ext cx="4482837" cy="3385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340536"/>
            <a:ext cx="90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Unfortunately the results are inconclusive.  With hindsight, we need a larger data set.</a:t>
            </a:r>
          </a:p>
        </p:txBody>
      </p:sp>
      <p:pic>
        <p:nvPicPr>
          <p:cNvPr id="9" name="Picture 8" descr="internal_sum_cpc_250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41" y="831851"/>
            <a:ext cx="4389559" cy="329216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SEOmoz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 engineering challenges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934" y="4289736"/>
            <a:ext cx="824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Due to scale, need an algorithmic approach.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9" name="Picture 8" descr="roger-orig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19" y="1943102"/>
            <a:ext cx="718481" cy="925698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9" y="1347257"/>
            <a:ext cx="795866" cy="795866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068" y="1000127"/>
            <a:ext cx="702731" cy="702731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1" y="2439460"/>
            <a:ext cx="701676" cy="701676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136" y="3159127"/>
            <a:ext cx="702731" cy="702731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68" y="1177926"/>
            <a:ext cx="702731" cy="702731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68" y="2879728"/>
            <a:ext cx="702731" cy="70273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083733" y="1981200"/>
            <a:ext cx="431800" cy="25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 flipV="1">
            <a:off x="1285877" y="2658533"/>
            <a:ext cx="271990" cy="131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875368" y="1833034"/>
            <a:ext cx="38099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1"/>
          </p:cNvCxnSpPr>
          <p:nvPr/>
        </p:nvCxnSpPr>
        <p:spPr>
          <a:xfrm rot="10800000">
            <a:off x="2328332" y="2785534"/>
            <a:ext cx="220136" cy="445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782235" y="3001433"/>
            <a:ext cx="270933" cy="1100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218268" y="1786470"/>
            <a:ext cx="389469" cy="389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>
            <a:off x="2548467" y="2167467"/>
            <a:ext cx="1354666" cy="482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8" name="Cloud 47"/>
          <p:cNvSpPr/>
          <p:nvPr/>
        </p:nvSpPr>
        <p:spPr>
          <a:xfrm>
            <a:off x="3996266" y="1236134"/>
            <a:ext cx="1947334" cy="25145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</a:p>
          <a:p>
            <a:pPr algn="ctr"/>
            <a:r>
              <a:rPr lang="en-US" dirty="0" smtClean="0"/>
              <a:t>(~4 weeks, 40-200 computers)</a:t>
            </a:r>
          </a:p>
        </p:txBody>
      </p:sp>
      <p:pic>
        <p:nvPicPr>
          <p:cNvPr id="49" name="Picture 48" descr="database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072" y="1159406"/>
            <a:ext cx="855662" cy="855662"/>
          </a:xfrm>
          <a:prstGeom prst="rect">
            <a:avLst/>
          </a:prstGeom>
        </p:spPr>
      </p:pic>
      <p:pic>
        <p:nvPicPr>
          <p:cNvPr id="50" name="Picture 49" descr="database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806" y="1294872"/>
            <a:ext cx="855662" cy="855662"/>
          </a:xfrm>
          <a:prstGeom prst="rect">
            <a:avLst/>
          </a:prstGeom>
        </p:spPr>
      </p:pic>
      <p:pic>
        <p:nvPicPr>
          <p:cNvPr id="51" name="Picture 50" descr="database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406" y="1472672"/>
            <a:ext cx="855662" cy="855662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 rot="20125759">
            <a:off x="6116754" y="2052161"/>
            <a:ext cx="967445" cy="482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399867" y="983503"/>
            <a:ext cx="137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Mozscape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 Index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7238999" y="235373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180666" y="3608169"/>
            <a:ext cx="232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Open Site Explorer,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Mozscape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 API, PRO app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What features are missing?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6" name="Picture 5" descr="detecti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72" y="1071563"/>
            <a:ext cx="4432828" cy="327486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0866" y="325968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What features are missing?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6" name="Picture 5" descr="detecti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38" y="1130830"/>
            <a:ext cx="4432828" cy="3274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267" y="2768600"/>
            <a:ext cx="1947333" cy="17543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“Clean money provides detailed info concerning online monetary unfold Betting corporations”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4529667" y="855131"/>
            <a:ext cx="1447800" cy="90593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Huh?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1" y="1634067"/>
            <a:ext cx="152400" cy="2031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1" y="1430868"/>
            <a:ext cx="152400" cy="2031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0866" y="325968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What features are missing?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6" name="Picture 5" descr="detecti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38" y="1130830"/>
            <a:ext cx="4432828" cy="3274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267" y="2768600"/>
            <a:ext cx="194733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 comments, no shares or tweets.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4529667" y="855131"/>
            <a:ext cx="3953933" cy="116840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this was a real blog, it would have some user interaction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1" y="1634067"/>
            <a:ext cx="152400" cy="2031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1" y="1430868"/>
            <a:ext cx="152400" cy="2031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0866" y="325968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What features are missing?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6" name="Picture 5" descr="detecti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38" y="1130830"/>
            <a:ext cx="4432828" cy="327486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4529667" y="855131"/>
            <a:ext cx="3759200" cy="116840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There’s something strange about these sidebar links…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1" y="1634067"/>
            <a:ext cx="152400" cy="2031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1" y="1430868"/>
            <a:ext cx="152400" cy="2031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idebar_link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2" y="2945871"/>
            <a:ext cx="2158558" cy="11773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How well can we model spam with these features?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How well can we model spam with these features?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00" y="965200"/>
            <a:ext cx="6718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Quite well!</a:t>
            </a:r>
          </a:p>
          <a:p>
            <a:endParaRPr lang="en-US" sz="2400" dirty="0" smtClean="0"/>
          </a:p>
          <a:p>
            <a:r>
              <a:rPr lang="en-US" sz="2400" dirty="0" smtClean="0"/>
              <a:t>Using a logistic regression model, we can obtain </a:t>
            </a:r>
            <a:r>
              <a:rPr lang="en-US" sz="3600" b="1" dirty="0" smtClean="0">
                <a:solidFill>
                  <a:srgbClr val="376092"/>
                </a:solidFill>
              </a:rPr>
              <a:t>86%</a:t>
            </a:r>
            <a:r>
              <a:rPr lang="en-US" sz="3600" b="1" baseline="30000" dirty="0" smtClean="0"/>
              <a:t>1</a:t>
            </a:r>
            <a:r>
              <a:rPr lang="en-US" sz="3600" b="1" dirty="0" smtClean="0">
                <a:solidFill>
                  <a:srgbClr val="376092"/>
                </a:solidFill>
              </a:rPr>
              <a:t> </a:t>
            </a:r>
            <a:r>
              <a:rPr lang="en-US" sz="2400" dirty="0" smtClean="0"/>
              <a:t>accuracy and 0.82 AUC using just 32 features (11 in-link features and 21 on-page features).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How well can we model spam with these features?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00" y="965200"/>
            <a:ext cx="6718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Quite well!</a:t>
            </a:r>
          </a:p>
          <a:p>
            <a:endParaRPr lang="en-US" sz="2400" dirty="0" smtClean="0"/>
          </a:p>
          <a:p>
            <a:r>
              <a:rPr lang="en-US" sz="2400" dirty="0" smtClean="0"/>
              <a:t>Using a logistic regression model, we can obtain </a:t>
            </a:r>
            <a:r>
              <a:rPr lang="en-US" sz="3600" b="1" dirty="0" smtClean="0">
                <a:solidFill>
                  <a:srgbClr val="376092"/>
                </a:solidFill>
              </a:rPr>
              <a:t>86%</a:t>
            </a:r>
            <a:r>
              <a:rPr lang="en-US" sz="3600" b="1" baseline="30000" dirty="0" smtClean="0"/>
              <a:t>1</a:t>
            </a:r>
            <a:r>
              <a:rPr lang="en-US" sz="3600" b="1" dirty="0" smtClean="0">
                <a:solidFill>
                  <a:srgbClr val="376092"/>
                </a:solidFill>
              </a:rPr>
              <a:t> </a:t>
            </a:r>
            <a:r>
              <a:rPr lang="en-US" sz="2400" dirty="0" smtClean="0"/>
              <a:t>accuracy and 0.82 AUC using just 32 features (11 in-link features and 21 on-page features).</a:t>
            </a:r>
          </a:p>
          <a:p>
            <a:endParaRPr lang="en-US" sz="2400" dirty="0" smtClean="0"/>
          </a:p>
          <a:p>
            <a:r>
              <a:rPr lang="en-US" b="1" baseline="30000" dirty="0" smtClean="0"/>
              <a:t>1</a:t>
            </a:r>
            <a:r>
              <a:rPr lang="en-US" dirty="0" smtClean="0"/>
              <a:t> Well, we can get </a:t>
            </a:r>
            <a:r>
              <a:rPr lang="en-US" b="1" dirty="0" smtClean="0">
                <a:solidFill>
                  <a:srgbClr val="17375E"/>
                </a:solidFill>
              </a:rPr>
              <a:t>83% </a:t>
            </a:r>
            <a:r>
              <a:rPr lang="en-US" dirty="0" smtClean="0"/>
              <a:t>accuracy by always choosing not-spam so accuracy isn’t the best measure.  The 0.82 AUC is quite good for such a simple model.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000" y="4622800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2494BF"/>
                </a:solidFill>
                <a:latin typeface="Helvetica"/>
                <a:cs typeface="Helvetica"/>
              </a:rPr>
              <a:t>Overfitting</a:t>
            </a:r>
            <a:r>
              <a:rPr lang="en-US" sz="1200" dirty="0" smtClean="0">
                <a:solidFill>
                  <a:srgbClr val="2494BF"/>
                </a:solidFill>
                <a:latin typeface="Helvetica"/>
                <a:cs typeface="Helvetica"/>
              </a:rPr>
              <a:t> was controlled with L</a:t>
            </a:r>
            <a:r>
              <a:rPr lang="en-US" sz="1200" baseline="30000" dirty="0" smtClean="0">
                <a:solidFill>
                  <a:srgbClr val="2494BF"/>
                </a:solidFill>
                <a:latin typeface="Helvetica"/>
                <a:cs typeface="Helvetica"/>
              </a:rPr>
              <a:t>2</a:t>
            </a:r>
            <a:r>
              <a:rPr lang="en-US" sz="1200" dirty="0" smtClean="0">
                <a:solidFill>
                  <a:srgbClr val="2494BF"/>
                </a:solidFill>
                <a:latin typeface="Helvetica"/>
                <a:cs typeface="Helvetica"/>
              </a:rPr>
              <a:t> regularization and </a:t>
            </a:r>
            <a:r>
              <a:rPr lang="en-US" sz="1200" dirty="0" err="1" smtClean="0">
                <a:solidFill>
                  <a:srgbClr val="2494BF"/>
                </a:solidFill>
                <a:latin typeface="Helvetica"/>
                <a:cs typeface="Helvetica"/>
              </a:rPr>
              <a:t>k</a:t>
            </a:r>
            <a:r>
              <a:rPr lang="en-US" sz="1200" dirty="0" smtClean="0">
                <a:solidFill>
                  <a:srgbClr val="2494BF"/>
                </a:solidFill>
                <a:latin typeface="Helvetica"/>
                <a:cs typeface="Helvetica"/>
              </a:rPr>
              <a:t>-fold cross-validation.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More sophisticated modeling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68700" y="863600"/>
            <a:ext cx="1295400" cy="1676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Logistic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45400" y="1549400"/>
            <a:ext cx="12065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45400" y="3302000"/>
            <a:ext cx="1143000" cy="838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NOT SPAM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946900" y="2133600"/>
            <a:ext cx="596900" cy="25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46900" y="2971800"/>
            <a:ext cx="673100" cy="48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1612900"/>
            <a:ext cx="901700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4900" y="2501900"/>
            <a:ext cx="5968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??</a:t>
            </a:r>
            <a:endParaRPr lang="en-US" sz="3200" b="1" dirty="0"/>
          </a:p>
        </p:txBody>
      </p:sp>
      <p:pic>
        <p:nvPicPr>
          <p:cNvPr id="18" name="Picture 17" descr="features_extracte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0" y="945621"/>
            <a:ext cx="1875066" cy="1340379"/>
          </a:xfrm>
          <a:prstGeom prst="rect">
            <a:avLst/>
          </a:prstGeom>
        </p:spPr>
      </p:pic>
      <p:pic>
        <p:nvPicPr>
          <p:cNvPr id="23" name="Picture 22" descr="inlink_feature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03550"/>
            <a:ext cx="1733550" cy="1374884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606800" y="2857500"/>
            <a:ext cx="1295400" cy="1676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Logistic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01900" y="3733800"/>
            <a:ext cx="901700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6900" y="4533900"/>
            <a:ext cx="1588258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In-link features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900" y="2362200"/>
            <a:ext cx="1804212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On-page features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00800" y="914400"/>
            <a:ext cx="469900" cy="33147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Mi </a:t>
            </a:r>
            <a:r>
              <a:rPr lang="en-US" sz="2400" b="1" dirty="0" err="1" smtClean="0">
                <a:solidFill>
                  <a:schemeClr val="tx1"/>
                </a:solidFill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ture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16500" y="1714500"/>
            <a:ext cx="1295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016500" y="2667000"/>
            <a:ext cx="1270000" cy="1079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89500" y="4455180"/>
            <a:ext cx="425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494BF"/>
                </a:solidFill>
                <a:latin typeface="Helvetica"/>
                <a:cs typeface="Helvetica"/>
              </a:rPr>
              <a:t>Can use a mixture of logistic models, one for in-link and one for on-page.  Use EM to set parameters.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More sophisticated modeling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84398" y="11938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67466" y="3716867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10465" y="37549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50532" y="2065868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25133" y="2870201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66065" y="1405467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69464" y="1202268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49133" y="2480732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15933" y="3598331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68999" y="3014132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32600" y="3818465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675466" y="1456267"/>
            <a:ext cx="897467" cy="127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751666" y="2286000"/>
            <a:ext cx="838201" cy="3471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58533" y="2700867"/>
            <a:ext cx="821267" cy="3302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2256369" y="1824567"/>
            <a:ext cx="245531" cy="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802466" y="2954867"/>
            <a:ext cx="745067" cy="6688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2785534" y="3005671"/>
            <a:ext cx="812801" cy="7704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437469" y="3225801"/>
            <a:ext cx="626531" cy="2540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055533" y="3056467"/>
            <a:ext cx="558800" cy="5587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190999" y="2717800"/>
            <a:ext cx="1642537" cy="4487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646333" y="3412067"/>
            <a:ext cx="347133" cy="3386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257800" y="3352800"/>
            <a:ext cx="575733" cy="406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3627966" y="2087034"/>
            <a:ext cx="508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207934" y="1405470"/>
            <a:ext cx="1142999" cy="1100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683933" y="1735667"/>
            <a:ext cx="863600" cy="3979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onnector 57"/>
          <p:cNvSpPr/>
          <p:nvPr/>
        </p:nvSpPr>
        <p:spPr>
          <a:xfrm>
            <a:off x="3327399" y="1138767"/>
            <a:ext cx="999067" cy="939800"/>
          </a:xfrm>
          <a:prstGeom prst="flowChartConnector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4360333" y="1888068"/>
            <a:ext cx="1193804" cy="27940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55733" y="1701799"/>
            <a:ext cx="1536700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90% penalized</a:t>
            </a:r>
          </a:p>
          <a:p>
            <a:r>
              <a:rPr lang="en-US" dirty="0" smtClean="0"/>
              <a:t>50% in-link</a:t>
            </a:r>
          </a:p>
          <a:p>
            <a:r>
              <a:rPr lang="en-US" dirty="0" smtClean="0"/>
              <a:t>50% on-page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94BF"/>
                </a:solidFill>
                <a:latin typeface="Helvetica"/>
                <a:cs typeface="Helvetica"/>
              </a:rPr>
              <a:t>More sophisticated modeling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25132" y="1100667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08200" y="3623733"/>
            <a:ext cx="448733" cy="47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51199" y="3661831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91266" y="19727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65867" y="2777067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06799" y="1312333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10198" y="1109134"/>
            <a:ext cx="414867" cy="43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89867" y="23875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56667" y="3505197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09733" y="2920998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73334" y="3725331"/>
            <a:ext cx="448733" cy="41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616200" y="1363133"/>
            <a:ext cx="897467" cy="127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692400" y="2192866"/>
            <a:ext cx="838201" cy="3471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599267" y="2607733"/>
            <a:ext cx="821267" cy="3302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2197103" y="1731433"/>
            <a:ext cx="245531" cy="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743200" y="2861733"/>
            <a:ext cx="745067" cy="6688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2726268" y="2912537"/>
            <a:ext cx="812801" cy="7704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378203" y="3132667"/>
            <a:ext cx="626531" cy="2540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996267" y="2963333"/>
            <a:ext cx="558800" cy="5587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131733" y="2624666"/>
            <a:ext cx="1642537" cy="4487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587067" y="3318933"/>
            <a:ext cx="347133" cy="3386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198534" y="3259666"/>
            <a:ext cx="575733" cy="406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3568700" y="1993900"/>
            <a:ext cx="508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148668" y="1312336"/>
            <a:ext cx="1142999" cy="1100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624667" y="1642533"/>
            <a:ext cx="863600" cy="3979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onnector 57"/>
          <p:cNvSpPr/>
          <p:nvPr/>
        </p:nvSpPr>
        <p:spPr>
          <a:xfrm>
            <a:off x="3306233" y="2175933"/>
            <a:ext cx="999067" cy="939800"/>
          </a:xfrm>
          <a:prstGeom prst="flowChartConnector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4364567" y="2112435"/>
            <a:ext cx="1130304" cy="2793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96467" y="1608665"/>
            <a:ext cx="1536700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65% penalized</a:t>
            </a:r>
          </a:p>
          <a:p>
            <a:r>
              <a:rPr lang="en-US" dirty="0" smtClean="0"/>
              <a:t>85% in-link</a:t>
            </a:r>
          </a:p>
          <a:p>
            <a:r>
              <a:rPr lang="en-US" dirty="0" smtClean="0"/>
              <a:t>15% on-page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7000" y="4277036"/>
            <a:ext cx="901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A mixture of logistic models attributes “responsibility” to both the in-link and on-page features as well as predicts the likelihood of a penalty.</a:t>
            </a:r>
            <a:endParaRPr lang="en-US" sz="1200" dirty="0" smtClean="0">
              <a:solidFill>
                <a:srgbClr val="2494B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Goals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6" name="Picture 5" descr="rand_blog_post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1447800"/>
            <a:ext cx="7264400" cy="1854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GradientBg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60835" cy="5320908"/>
          </a:xfrm>
          <a:prstGeom prst="rect">
            <a:avLst/>
          </a:prstGeom>
        </p:spPr>
      </p:pic>
      <p:pic>
        <p:nvPicPr>
          <p:cNvPr id="7" name="Picture 6" descr="roger-orig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18" y="596900"/>
            <a:ext cx="2903877" cy="3741384"/>
          </a:xfrm>
          <a:prstGeom prst="rect">
            <a:avLst/>
          </a:prstGeom>
        </p:spPr>
      </p:pic>
      <p:pic>
        <p:nvPicPr>
          <p:cNvPr id="8" name="Picture 7" descr="SEOmoz-logo-white.png"/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587092" y="1596365"/>
            <a:ext cx="3118416" cy="502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2170284"/>
            <a:ext cx="4876800" cy="945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400" y="2286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Takeaways!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45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1400" y="359835"/>
            <a:ext cx="788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“Unnatural” sites or link profiles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599" y="1231901"/>
            <a:ext cx="28532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lots of data, “unnatural” sites or link profiles are moderately easy to detect algorithmically.</a:t>
            </a:r>
          </a:p>
          <a:p>
            <a:endParaRPr lang="en-US" dirty="0" smtClean="0"/>
          </a:p>
          <a:p>
            <a:r>
              <a:rPr lang="en-US" dirty="0" smtClean="0"/>
              <a:t>You are at risk to be penalized if you build obvious low quality links.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whacamole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3" y="1098551"/>
            <a:ext cx="5204884" cy="324883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4000" y="368301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2494BF"/>
                </a:solidFill>
                <a:latin typeface="Helvetica"/>
                <a:cs typeface="Helvetica"/>
              </a:rPr>
              <a:t>MozTrust</a:t>
            </a:r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 Rules!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300" y="1206500"/>
            <a:ext cx="402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mozTrust</a:t>
            </a:r>
            <a:r>
              <a:rPr lang="en-US" dirty="0" smtClean="0"/>
              <a:t> is a good predictor of spam.  Be careful if you are building links from low </a:t>
            </a:r>
            <a:r>
              <a:rPr lang="en-US" dirty="0" err="1" smtClean="0"/>
              <a:t>mozTrust</a:t>
            </a:r>
            <a:r>
              <a:rPr lang="en-US" dirty="0" smtClean="0"/>
              <a:t> sites.</a:t>
            </a:r>
          </a:p>
          <a:p>
            <a:endParaRPr lang="en-US" dirty="0"/>
          </a:p>
        </p:txBody>
      </p:sp>
      <p:pic>
        <p:nvPicPr>
          <p:cNvPr id="2" name="Picture 1" descr="batman-riding-unicor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H="1">
            <a:off x="143142" y="103632"/>
            <a:ext cx="3860800" cy="4912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8700" y="3035300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mozTrust</a:t>
            </a:r>
            <a:r>
              <a:rPr lang="en-US" dirty="0" smtClean="0"/>
              <a:t>, an engineering feat of awesomeness.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530600" y="2997200"/>
            <a:ext cx="1231900" cy="546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98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SEOmoz Tools Future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3900" y="1748367"/>
            <a:ext cx="3805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hope to have a spam score of some sort available in </a:t>
            </a:r>
            <a:r>
              <a:rPr lang="en-US" dirty="0" err="1" smtClean="0"/>
              <a:t>Mozscape</a:t>
            </a:r>
            <a:r>
              <a:rPr lang="en-US" dirty="0" smtClean="0"/>
              <a:t> in the future.</a:t>
            </a:r>
          </a:p>
          <a:p>
            <a:endParaRPr lang="en-US" dirty="0" smtClean="0"/>
          </a:p>
          <a:p>
            <a:r>
              <a:rPr lang="en-US" dirty="0" smtClean="0"/>
              <a:t>In the more near term, we plan to repurpose some of this work for improving </a:t>
            </a:r>
            <a:r>
              <a:rPr lang="en-US" dirty="0" err="1" smtClean="0"/>
              <a:t>Freshscape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 descr="roger-orig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585" y="1113368"/>
            <a:ext cx="2361016" cy="30419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98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zcon-ppt-bg-blank-2-smallerLogo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24371"/>
            <a:ext cx="9272670" cy="5213790"/>
          </a:xfrm>
          <a:prstGeom prst="rect">
            <a:avLst/>
          </a:prstGeom>
        </p:spPr>
      </p:pic>
      <p:pic>
        <p:nvPicPr>
          <p:cNvPr id="3" name="Picture 2" descr="welcome-t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72" y="1383297"/>
            <a:ext cx="2098758" cy="83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469" y="2164808"/>
            <a:ext cx="927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Matthew Peters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6604" y="2622981"/>
            <a:ext cx="927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Scientist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508" y="305477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/>
                <a:cs typeface="Helvetica"/>
              </a:rPr>
              <a:t>SEOmoz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491134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@</a:t>
            </a:r>
            <a:r>
              <a:rPr lang="en-US" dirty="0" err="1" smtClean="0">
                <a:latin typeface="Helvetica"/>
                <a:cs typeface="Helvetica"/>
              </a:rPr>
              <a:t>mattthemathman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38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Machine Learning 101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9" name="Picture 8" descr="roger-orig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18" y="647700"/>
            <a:ext cx="718481" cy="9256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32044" y="4211703"/>
            <a:ext cx="144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Web crawler</a:t>
            </a:r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68" y="1017058"/>
            <a:ext cx="795866" cy="795866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2" y="2016127"/>
            <a:ext cx="795865" cy="795865"/>
          </a:xfrm>
          <a:prstGeom prst="rect">
            <a:avLst/>
          </a:prstGeom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68" y="2938993"/>
            <a:ext cx="701676" cy="7016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Machine Learning 101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9" name="Picture 8" descr="roger-orig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18" y="647700"/>
            <a:ext cx="718481" cy="92569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37610" y="4448770"/>
            <a:ext cx="144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“Features”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2044" y="4211703"/>
            <a:ext cx="144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Web crawler</a:t>
            </a:r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68" y="1017058"/>
            <a:ext cx="795866" cy="795866"/>
          </a:xfrm>
          <a:prstGeom prst="rect">
            <a:avLst/>
          </a:prstGeom>
        </p:spPr>
      </p:pic>
      <p:pic>
        <p:nvPicPr>
          <p:cNvPr id="43" name="Picture 42" descr="features_extracted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030" y="1504421"/>
            <a:ext cx="2384362" cy="1704446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2" y="2016127"/>
            <a:ext cx="795865" cy="795865"/>
          </a:xfrm>
          <a:prstGeom prst="rect">
            <a:avLst/>
          </a:prstGeom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68" y="2938993"/>
            <a:ext cx="701676" cy="70167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8333" y="1591733"/>
            <a:ext cx="1981200" cy="524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210733" y="2429933"/>
            <a:ext cx="1634067" cy="59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26067" y="2954867"/>
            <a:ext cx="1888066" cy="2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3683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494BF"/>
                </a:solidFill>
                <a:latin typeface="Helvetica"/>
                <a:cs typeface="Helvetica"/>
              </a:rPr>
              <a:t>Machine Learning 101</a:t>
            </a:r>
          </a:p>
        </p:txBody>
      </p:sp>
      <p:pic>
        <p:nvPicPr>
          <p:cNvPr id="7" name="Picture 6" descr="SEOmoz-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101601"/>
            <a:ext cx="1417320" cy="228600"/>
          </a:xfrm>
          <a:prstGeom prst="rect">
            <a:avLst/>
          </a:prstGeom>
        </p:spPr>
      </p:pic>
      <p:pic>
        <p:nvPicPr>
          <p:cNvPr id="9" name="Picture 8" descr="roger-orig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18" y="647700"/>
            <a:ext cx="718481" cy="92569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168900" y="1041400"/>
            <a:ext cx="1752600" cy="32639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BLACK BOX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45400" y="1549400"/>
            <a:ext cx="12065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45400" y="3302000"/>
            <a:ext cx="1143000" cy="838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NOT SPAM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54800" y="2171700"/>
            <a:ext cx="95250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42100" y="2819400"/>
            <a:ext cx="977900" cy="63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46600" y="1879600"/>
            <a:ext cx="1028700" cy="673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699000" y="2806700"/>
            <a:ext cx="8890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54900" y="2501900"/>
            <a:ext cx="5968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??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237910" y="4321770"/>
            <a:ext cx="20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Machine learning</a:t>
            </a:r>
          </a:p>
          <a:p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algorithm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7610" y="4448770"/>
            <a:ext cx="144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“Features”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2044" y="4211703"/>
            <a:ext cx="144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94BF"/>
                </a:solidFill>
                <a:latin typeface="Helvetica"/>
                <a:cs typeface="Helvetica"/>
              </a:rPr>
              <a:t>Web crawler</a:t>
            </a:r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68" y="1017058"/>
            <a:ext cx="795866" cy="795866"/>
          </a:xfrm>
          <a:prstGeom prst="rect">
            <a:avLst/>
          </a:prstGeom>
        </p:spPr>
      </p:pic>
      <p:pic>
        <p:nvPicPr>
          <p:cNvPr id="43" name="Picture 42" descr="features_extracted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030" y="1504421"/>
            <a:ext cx="2384362" cy="1704446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2" y="2016127"/>
            <a:ext cx="795865" cy="795865"/>
          </a:xfrm>
          <a:prstGeom prst="rect">
            <a:avLst/>
          </a:prstGeom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68" y="2938993"/>
            <a:ext cx="701676" cy="70167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8333" y="1591733"/>
            <a:ext cx="1981200" cy="524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210733" y="2429933"/>
            <a:ext cx="1634067" cy="59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26067" y="2954867"/>
            <a:ext cx="1888066" cy="2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1872</Words>
  <Application>Microsoft Macintosh PowerPoint</Application>
  <PresentationFormat>On-screen Show (16:9)</PresentationFormat>
  <Paragraphs>279</Paragraphs>
  <Slides>64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Traver Hoar</dc:creator>
  <cp:lastModifiedBy>Matt Peters</cp:lastModifiedBy>
  <cp:revision>41</cp:revision>
  <dcterms:created xsi:type="dcterms:W3CDTF">2012-07-24T17:39:59Z</dcterms:created>
  <dcterms:modified xsi:type="dcterms:W3CDTF">2012-07-24T17:44:14Z</dcterms:modified>
</cp:coreProperties>
</file>